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7" r:id="rId4"/>
    <p:sldId id="284" r:id="rId5"/>
    <p:sldId id="285" r:id="rId6"/>
    <p:sldId id="277" r:id="rId7"/>
    <p:sldId id="286" r:id="rId8"/>
    <p:sldId id="287" r:id="rId9"/>
    <p:sldId id="288" r:id="rId10"/>
    <p:sldId id="289" r:id="rId11"/>
    <p:sldId id="290" r:id="rId12"/>
    <p:sldId id="261" r:id="rId13"/>
    <p:sldId id="258" r:id="rId14"/>
    <p:sldId id="260" r:id="rId15"/>
    <p:sldId id="262" r:id="rId16"/>
    <p:sldId id="263" r:id="rId17"/>
    <p:sldId id="273" r:id="rId18"/>
    <p:sldId id="265" r:id="rId19"/>
    <p:sldId id="294" r:id="rId20"/>
    <p:sldId id="266" r:id="rId21"/>
    <p:sldId id="267" r:id="rId22"/>
    <p:sldId id="295" r:id="rId23"/>
    <p:sldId id="268" r:id="rId24"/>
    <p:sldId id="269" r:id="rId25"/>
    <p:sldId id="272" r:id="rId26"/>
    <p:sldId id="270" r:id="rId27"/>
    <p:sldId id="271" r:id="rId28"/>
    <p:sldId id="283" r:id="rId29"/>
    <p:sldId id="292" r:id="rId30"/>
    <p:sldId id="282" r:id="rId31"/>
    <p:sldId id="274" r:id="rId32"/>
    <p:sldId id="275" r:id="rId33"/>
    <p:sldId id="276" r:id="rId34"/>
    <p:sldId id="279" r:id="rId35"/>
    <p:sldId id="293" r:id="rId36"/>
    <p:sldId id="281" r:id="rId37"/>
    <p:sldId id="28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eresa Marie Fee" initials="TMF" lastIdx="3" clrIdx="0">
    <p:extLst>
      <p:ext uri="{19B8F6BF-5375-455C-9EA6-DF929625EA0E}">
        <p15:presenceInfo xmlns:p15="http://schemas.microsoft.com/office/powerpoint/2012/main" userId="S::Theresa.Fee@moe.gov.ae::078d6888-4c14-4730-8173-0293a66065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29T22:45:52.256" idx="3">
    <p:pos x="3031" y="803"/>
    <p:text>Dear teacher, you can create a poll on Mentimetre or Nearpod. I am not sure how to share the link to duplicate for your class.</p:text>
    <p:extLst>
      <p:ext uri="{C676402C-5697-4E1C-873F-D02D1690AC5C}">
        <p15:threadingInfo xmlns:p15="http://schemas.microsoft.com/office/powerpoint/2012/main" timeZoneBias="-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9B08-4CF7-4600-AFB7-4D39ED47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F5BC7-48A9-40E9-947C-55052555B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75FAB-1D3A-4AAD-AE74-5AB63C82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37F6A-D02D-4A33-BDCB-78B81741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12A6B-621A-4FB4-AEFD-4A8CEDFB0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5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16FC4-3FC4-4049-A46C-0F1146585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51DA0-C525-4CDF-8008-D88A0341A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2E74E-9A0C-427C-9F8B-B248E2AF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6F7F9-740B-42AE-BA9D-7DD0C221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C29D1-DD96-47FB-BE11-5341A810E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2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DCDE-C466-4997-907A-105E5A78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ECEAF-EFA6-4C57-BC08-B5AD650DC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64D8C-3945-47A5-A3EA-92087B45C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F6D28-CB93-48F7-953D-5505AF9E0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DF598-5E9E-4539-9572-7A634856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2A73-CAD5-4F2E-AF48-11AF1FB23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E0B0E-5E0F-4416-80CC-08BCF3B8D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95F49-A737-490A-B54E-398E55C22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D68F7-92DE-4670-8E21-274A2B7C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588A2-2DE6-4E19-BB18-1D114297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90F90-DC89-4D38-98C1-2346E143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E159-8175-4F9F-A1FE-49B82D88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D0374-FBAE-42C2-A21B-3717A4FE3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08AE5-A553-4604-849B-3368EC156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5A4CA0-18FF-4E90-A35D-5ACB70A143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B45B0-DA37-48AB-B8A3-616078B8C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6B00D1-4B13-44BB-B9A8-2B989C9F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16B6C6-8D6D-4FD9-B495-A85C2DA2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09D33-F5D1-43BF-9DE7-6BAA2B219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7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6D58-ED37-41BF-A2BE-51EE617C2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7839C-E979-4EA1-93E4-5457A9ECD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859FE-F473-4731-8B69-6238E9F1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AEAC-FF5C-43F9-93C5-DB852760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0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4A2C1-F214-4F74-8DAF-69439FCA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42EFB-378C-4214-A630-D5716099A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52797-D5F5-4FA2-888F-E82EA73A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6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C729-5D46-42C9-A039-F6E6E739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131D9-61F7-43B1-A805-D7362F55A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9AD4D-770D-4B4A-AF4D-02BE78EB6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99021-128A-4E23-8E2C-E07245CF9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E8F9A-375B-45AC-9BF9-8C2D55FC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52284-7547-4D98-9EBF-7111FB49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17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7301-49B7-4B57-B40A-A40E0259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9EE66-0D36-414C-89C7-A6EFE66F2B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2D92C-621C-4594-BDA9-A23B73FB4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08B92-5866-4AB5-829A-C06C6381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35866-9410-4B1E-B3BA-AD899048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6CECE-432F-4B7F-A252-57BBCFCF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8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B1AD2-23F8-442C-A470-A02F07BF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06135-CFAB-44A3-B3F7-C4C952F54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86A0B-AE30-46C3-B337-569EBF6C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46260-2E97-4104-A521-125F8471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C631D-191D-4BB5-86AA-020C9E8D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6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3243B8-D0D8-4126-B2FB-AC9CF0C762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1539C-2239-49B4-A722-F98931DE6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6075C-12D4-4087-9950-7C48BC575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EE82A-FCE4-46E7-8BF3-57E36E26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249D4-4038-4860-9BC7-44F19AB1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1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0D87B-8B11-4C69-BC32-1916D665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7E496-26AB-4184-B641-DAB5C576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C3B18-7705-4596-A492-349070D91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D3ECA-FE18-4A28-876A-DB80146D2CC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03334-9F1D-4071-95E7-F02873583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5DEFA-DC44-436C-B8A5-D167F951A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1C86-FFF3-414C-BC13-CB803824F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04F913-B1B0-4E29-B82E-E158E7DBCD30}"/>
              </a:ext>
            </a:extLst>
          </p:cNvPr>
          <p:cNvSpPr/>
          <p:nvPr/>
        </p:nvSpPr>
        <p:spPr>
          <a:xfrm>
            <a:off x="265043" y="2027583"/>
            <a:ext cx="11410122" cy="408166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BEB4DF-F93D-404A-8EC0-A0E5B37257CD}"/>
              </a:ext>
            </a:extLst>
          </p:cNvPr>
          <p:cNvSpPr txBox="1"/>
          <p:nvPr/>
        </p:nvSpPr>
        <p:spPr>
          <a:xfrm>
            <a:off x="1331844" y="457200"/>
            <a:ext cx="5678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Stage 3 Academic Writing </a:t>
            </a:r>
          </a:p>
          <a:p>
            <a:r>
              <a:rPr lang="en-US" sz="3600" dirty="0"/>
              <a:t>Unit 2 Lesson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F063F3-5A2A-488B-A0B5-116945984E17}"/>
              </a:ext>
            </a:extLst>
          </p:cNvPr>
          <p:cNvSpPr txBox="1"/>
          <p:nvPr/>
        </p:nvSpPr>
        <p:spPr>
          <a:xfrm>
            <a:off x="755374" y="2319130"/>
            <a:ext cx="9901685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Lesson Objectives: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By the end of the lesson, we will be able to ...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Understand the meaning of words related to the topic of ‘celebrity athletes’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Recognize words that help us structure an essay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Read and </a:t>
            </a:r>
            <a:r>
              <a:rPr lang="en-US" sz="2400" dirty="0" err="1">
                <a:solidFill>
                  <a:schemeClr val="bg1"/>
                </a:solidFill>
              </a:rPr>
              <a:t>analyse</a:t>
            </a:r>
            <a:r>
              <a:rPr lang="en-US" sz="2400" dirty="0">
                <a:solidFill>
                  <a:schemeClr val="bg1"/>
                </a:solidFill>
              </a:rPr>
              <a:t> a text to find the main points and arguments.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Listen and identify the main points and ideas.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7" name="Picture 4" descr="Best typing tutor software of 2020 | TechRadar">
            <a:extLst>
              <a:ext uri="{FF2B5EF4-FFF2-40B4-BE49-F238E27FC236}">
                <a16:creationId xmlns:a16="http://schemas.microsoft.com/office/drawing/2014/main" id="{93F51DFA-DB71-4D5C-84AD-5ED5635C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44" y="282538"/>
            <a:ext cx="2843148" cy="15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ournalism Writing Clip Art - Writing Clipart Free , Free Transparent  Clipart - ClipartKey">
            <a:extLst>
              <a:ext uri="{FF2B5EF4-FFF2-40B4-BE49-F238E27FC236}">
                <a16:creationId xmlns:a16="http://schemas.microsoft.com/office/drawing/2014/main" id="{0F157A19-8EF3-4640-A813-7FBEA9A9F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174" y="4321567"/>
            <a:ext cx="1204636" cy="15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015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1BA6C2-15CF-44E2-B183-865226698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70" y="1412410"/>
            <a:ext cx="9318059" cy="37363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3C8AA1-25C5-44D2-A966-083F29F24FA3}"/>
              </a:ext>
            </a:extLst>
          </p:cNvPr>
          <p:cNvSpPr txBox="1"/>
          <p:nvPr/>
        </p:nvSpPr>
        <p:spPr>
          <a:xfrm>
            <a:off x="1769173" y="552820"/>
            <a:ext cx="41376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Name their jobs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C829F1-AF1B-4DC2-AB21-CD2FCA35705B}"/>
              </a:ext>
            </a:extLst>
          </p:cNvPr>
          <p:cNvSpPr txBox="1"/>
          <p:nvPr/>
        </p:nvSpPr>
        <p:spPr>
          <a:xfrm>
            <a:off x="1204575" y="4977313"/>
            <a:ext cx="2889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football player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3DBB6-B6D4-4848-96F1-295FD48C32B2}"/>
              </a:ext>
            </a:extLst>
          </p:cNvPr>
          <p:cNvSpPr txBox="1"/>
          <p:nvPr/>
        </p:nvSpPr>
        <p:spPr>
          <a:xfrm>
            <a:off x="4937760" y="4977312"/>
            <a:ext cx="2672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snowboarder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0F4ECD-E6BD-4C10-8499-42AB003961ED}"/>
              </a:ext>
            </a:extLst>
          </p:cNvPr>
          <p:cNvSpPr txBox="1"/>
          <p:nvPr/>
        </p:nvSpPr>
        <p:spPr>
          <a:xfrm>
            <a:off x="8098366" y="4977312"/>
            <a:ext cx="3336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basketball player</a:t>
            </a:r>
          </a:p>
        </p:txBody>
      </p:sp>
    </p:spTree>
    <p:extLst>
      <p:ext uri="{BB962C8B-B14F-4D97-AF65-F5344CB8AC3E}">
        <p14:creationId xmlns:p14="http://schemas.microsoft.com/office/powerpoint/2010/main" val="317910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C44D-5CE1-41A4-9997-99D027A87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023754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Who do you think gets paid the most?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4CCCD-329C-4DEE-B14E-B551C049E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929" y="673987"/>
            <a:ext cx="4900143" cy="1051870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Let’s vote</a:t>
            </a:r>
          </a:p>
          <a:p>
            <a:pPr marL="0" indent="0">
              <a:buNone/>
            </a:pPr>
            <a:r>
              <a:rPr lang="en-US" sz="2000" dirty="0"/>
              <a:t>https://www.menti.com/eibinzd71x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DB30CA-FDC2-4BD0-BC08-3C11BDB2C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284" y="3451714"/>
            <a:ext cx="5913727" cy="2365490"/>
          </a:xfrm>
          <a:prstGeom prst="rect">
            <a:avLst/>
          </a:prstGeom>
        </p:spPr>
      </p:pic>
      <p:pic>
        <p:nvPicPr>
          <p:cNvPr id="1026" name="Picture 2" descr="THE ROLE AND USES OF MONEY: LIVE WITHOUT MONEY?? — Steemit">
            <a:extLst>
              <a:ext uri="{FF2B5EF4-FFF2-40B4-BE49-F238E27FC236}">
                <a16:creationId xmlns:a16="http://schemas.microsoft.com/office/drawing/2014/main" id="{F4E83C4A-0269-4009-9F16-A0AA9EE3A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061" y="440787"/>
            <a:ext cx="2913665" cy="260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26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elebrity Cartoon Cliparts - Cliparts Zone">
            <a:extLst>
              <a:ext uri="{FF2B5EF4-FFF2-40B4-BE49-F238E27FC236}">
                <a16:creationId xmlns:a16="http://schemas.microsoft.com/office/drawing/2014/main" id="{68FF7D55-6A7F-475B-8771-2573BBFB1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90" y="189439"/>
            <a:ext cx="3652105" cy="307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onaldo to Gomez - The insane amounts celebrities are rumored to earn for  just one Instagram post : Luxurylaunches">
            <a:extLst>
              <a:ext uri="{FF2B5EF4-FFF2-40B4-BE49-F238E27FC236}">
                <a16:creationId xmlns:a16="http://schemas.microsoft.com/office/drawing/2014/main" id="{3C3577BF-3060-41CB-9A99-D55178B31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9" y="3676263"/>
            <a:ext cx="5140935" cy="299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320B0F-A7D8-46FA-B9A7-DC8C3418D4BD}"/>
              </a:ext>
            </a:extLst>
          </p:cNvPr>
          <p:cNvSpPr txBox="1"/>
          <p:nvPr/>
        </p:nvSpPr>
        <p:spPr>
          <a:xfrm>
            <a:off x="5794172" y="1724813"/>
            <a:ext cx="6160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 famous person; well known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C0FA4F-60E0-41CE-955E-5FBA76F031B1}"/>
              </a:ext>
            </a:extLst>
          </p:cNvPr>
          <p:cNvSpPr txBox="1"/>
          <p:nvPr/>
        </p:nvSpPr>
        <p:spPr>
          <a:xfrm>
            <a:off x="7434469" y="3429000"/>
            <a:ext cx="34772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 celebrity  (n)</a:t>
            </a:r>
          </a:p>
        </p:txBody>
      </p:sp>
    </p:spTree>
    <p:extLst>
      <p:ext uri="{BB962C8B-B14F-4D97-AF65-F5344CB8AC3E}">
        <p14:creationId xmlns:p14="http://schemas.microsoft.com/office/powerpoint/2010/main" val="207571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pecial Olympics Clipart - Athlete Clipart , Free Transparent Clipart -  ClipartKey">
            <a:extLst>
              <a:ext uri="{FF2B5EF4-FFF2-40B4-BE49-F238E27FC236}">
                <a16:creationId xmlns:a16="http://schemas.microsoft.com/office/drawing/2014/main" id="{D4432539-FB84-4D4F-BF25-330D40AC7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64" y="1520027"/>
            <a:ext cx="6991664" cy="360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A29E7-62DA-4D07-B05B-515032111598}"/>
              </a:ext>
            </a:extLst>
          </p:cNvPr>
          <p:cNvSpPr txBox="1"/>
          <p:nvPr/>
        </p:nvSpPr>
        <p:spPr>
          <a:xfrm>
            <a:off x="3733355" y="533054"/>
            <a:ext cx="7482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 person who is excellent at sports and</a:t>
            </a:r>
          </a:p>
          <a:p>
            <a:r>
              <a:rPr lang="en-US" sz="3600" dirty="0"/>
              <a:t>takes part in competitive events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A06FCB-F556-43F8-87BE-983EB3C4D9B0}"/>
              </a:ext>
            </a:extLst>
          </p:cNvPr>
          <p:cNvSpPr/>
          <p:nvPr/>
        </p:nvSpPr>
        <p:spPr>
          <a:xfrm>
            <a:off x="8324269" y="3075057"/>
            <a:ext cx="29817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an athlete (n)</a:t>
            </a:r>
          </a:p>
        </p:txBody>
      </p:sp>
    </p:spTree>
    <p:extLst>
      <p:ext uri="{BB962C8B-B14F-4D97-AF65-F5344CB8AC3E}">
        <p14:creationId xmlns:p14="http://schemas.microsoft.com/office/powerpoint/2010/main" val="166861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Youtube Logo Black And White clipart - Video, Black, Text, transparent clip  art">
            <a:extLst>
              <a:ext uri="{FF2B5EF4-FFF2-40B4-BE49-F238E27FC236}">
                <a16:creationId xmlns:a16="http://schemas.microsoft.com/office/drawing/2014/main" id="{B731939C-FC95-4631-98AC-29ECA017A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27" y="1958837"/>
            <a:ext cx="48768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9420F5-443B-40E5-A558-F97DA0BCC4E7}"/>
              </a:ext>
            </a:extLst>
          </p:cNvPr>
          <p:cNvSpPr/>
          <p:nvPr/>
        </p:nvSpPr>
        <p:spPr>
          <a:xfrm>
            <a:off x="4247453" y="612191"/>
            <a:ext cx="79445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Attention given to someone by the media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937BA8-8F31-4587-803B-0ADE780AE60E}"/>
              </a:ext>
            </a:extLst>
          </p:cNvPr>
          <p:cNvSpPr txBox="1"/>
          <p:nvPr/>
        </p:nvSpPr>
        <p:spPr>
          <a:xfrm>
            <a:off x="7633252" y="3044279"/>
            <a:ext cx="31710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publicity   (n)</a:t>
            </a:r>
          </a:p>
        </p:txBody>
      </p:sp>
    </p:spTree>
    <p:extLst>
      <p:ext uri="{BB962C8B-B14F-4D97-AF65-F5344CB8AC3E}">
        <p14:creationId xmlns:p14="http://schemas.microsoft.com/office/powerpoint/2010/main" val="304309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lipart Image of A Little Boys KEEP OUT Sign">
            <a:extLst>
              <a:ext uri="{FF2B5EF4-FFF2-40B4-BE49-F238E27FC236}">
                <a16:creationId xmlns:a16="http://schemas.microsoft.com/office/drawing/2014/main" id="{0CC4FFE2-C342-4F02-A9A5-3A5A24F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84" y="2137192"/>
            <a:ext cx="4067399" cy="383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Free Privacy Cliparts, Download Free Clip Art, Free Clip Art on Clipart  Library">
            <a:extLst>
              <a:ext uri="{FF2B5EF4-FFF2-40B4-BE49-F238E27FC236}">
                <a16:creationId xmlns:a16="http://schemas.microsoft.com/office/drawing/2014/main" id="{C0D861A2-4006-416C-B3F2-79DA5351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49" y="1726377"/>
            <a:ext cx="3681861" cy="300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CD1141-FB07-47A3-BFFA-A2130548DD43}"/>
              </a:ext>
            </a:extLst>
          </p:cNvPr>
          <p:cNvSpPr txBox="1"/>
          <p:nvPr/>
        </p:nvSpPr>
        <p:spPr>
          <a:xfrm>
            <a:off x="765579" y="253127"/>
            <a:ext cx="104182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When no one can hear or see what you are doing;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they cannot know your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B4630-961D-4884-BB7C-E48832293D3C}"/>
              </a:ext>
            </a:extLst>
          </p:cNvPr>
          <p:cNvSpPr txBox="1"/>
          <p:nvPr/>
        </p:nvSpPr>
        <p:spPr>
          <a:xfrm>
            <a:off x="7832035" y="5005192"/>
            <a:ext cx="29720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privacy   (n) </a:t>
            </a:r>
          </a:p>
        </p:txBody>
      </p:sp>
    </p:spTree>
    <p:extLst>
      <p:ext uri="{BB962C8B-B14F-4D97-AF65-F5344CB8AC3E}">
        <p14:creationId xmlns:p14="http://schemas.microsoft.com/office/powerpoint/2010/main" val="354216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areer Blog by Novorésumé | Career Advice">
            <a:extLst>
              <a:ext uri="{FF2B5EF4-FFF2-40B4-BE49-F238E27FC236}">
                <a16:creationId xmlns:a16="http://schemas.microsoft.com/office/drawing/2014/main" id="{F3C6864C-293C-4339-82D9-DAF86CCF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6" y="1927790"/>
            <a:ext cx="6654018" cy="347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74E7CD-58F8-49BE-BAD2-39E1C0EE30B2}"/>
              </a:ext>
            </a:extLst>
          </p:cNvPr>
          <p:cNvSpPr txBox="1"/>
          <p:nvPr/>
        </p:nvSpPr>
        <p:spPr>
          <a:xfrm>
            <a:off x="1828800" y="755374"/>
            <a:ext cx="8398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 job that you do for a large part of your life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4B2CBC-92CA-4079-9109-BEB107F86B6E}"/>
              </a:ext>
            </a:extLst>
          </p:cNvPr>
          <p:cNvSpPr txBox="1"/>
          <p:nvPr/>
        </p:nvSpPr>
        <p:spPr>
          <a:xfrm>
            <a:off x="8468140" y="3044279"/>
            <a:ext cx="20368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 career</a:t>
            </a:r>
          </a:p>
        </p:txBody>
      </p:sp>
    </p:spTree>
    <p:extLst>
      <p:ext uri="{BB962C8B-B14F-4D97-AF65-F5344CB8AC3E}">
        <p14:creationId xmlns:p14="http://schemas.microsoft.com/office/powerpoint/2010/main" val="70688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4,177 Sports Injury Illustrations, Royalty-Free Vector Graphics &amp; Clip Art  - iStock">
            <a:extLst>
              <a:ext uri="{FF2B5EF4-FFF2-40B4-BE49-F238E27FC236}">
                <a16:creationId xmlns:a16="http://schemas.microsoft.com/office/drawing/2014/main" id="{80460DD9-AA33-4F0E-8CD4-8AF12B8D3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233" y="1506088"/>
            <a:ext cx="58293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4B8885-1CDD-4C85-BD18-B603AFAC7F19}"/>
              </a:ext>
            </a:extLst>
          </p:cNvPr>
          <p:cNvSpPr txBox="1"/>
          <p:nvPr/>
        </p:nvSpPr>
        <p:spPr>
          <a:xfrm>
            <a:off x="689113" y="1948070"/>
            <a:ext cx="4415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Damage to the body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33745-2135-4CC9-8A8C-1D44D8FFE2C4}"/>
              </a:ext>
            </a:extLst>
          </p:cNvPr>
          <p:cNvSpPr txBox="1"/>
          <p:nvPr/>
        </p:nvSpPr>
        <p:spPr>
          <a:xfrm>
            <a:off x="887895" y="3598170"/>
            <a:ext cx="32699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4400" dirty="0"/>
              <a:t>an injury   (n)</a:t>
            </a:r>
          </a:p>
        </p:txBody>
      </p:sp>
    </p:spTree>
    <p:extLst>
      <p:ext uri="{BB962C8B-B14F-4D97-AF65-F5344CB8AC3E}">
        <p14:creationId xmlns:p14="http://schemas.microsoft.com/office/powerpoint/2010/main" val="293706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Karate Sport Training Silhouette Defence Martial - Black And White Karate  Clipart (#4037090) - PikPng">
            <a:extLst>
              <a:ext uri="{FF2B5EF4-FFF2-40B4-BE49-F238E27FC236}">
                <a16:creationId xmlns:a16="http://schemas.microsoft.com/office/drawing/2014/main" id="{8954DEEC-C912-4D09-A024-C9B86C17A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03" y="158415"/>
            <a:ext cx="7118839" cy="338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6945F2-0549-4217-A2B0-446C82377CE9}"/>
              </a:ext>
            </a:extLst>
          </p:cNvPr>
          <p:cNvSpPr/>
          <p:nvPr/>
        </p:nvSpPr>
        <p:spPr>
          <a:xfrm>
            <a:off x="106017" y="3964129"/>
            <a:ext cx="1225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To work hard and practice something to be good at it.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3DA1F-0181-4801-827B-F498CB839036}"/>
              </a:ext>
            </a:extLst>
          </p:cNvPr>
          <p:cNvSpPr txBox="1"/>
          <p:nvPr/>
        </p:nvSpPr>
        <p:spPr>
          <a:xfrm>
            <a:off x="3723861" y="5087806"/>
            <a:ext cx="2714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to train    (v)</a:t>
            </a:r>
          </a:p>
        </p:txBody>
      </p:sp>
    </p:spTree>
    <p:extLst>
      <p:ext uri="{BB962C8B-B14F-4D97-AF65-F5344CB8AC3E}">
        <p14:creationId xmlns:p14="http://schemas.microsoft.com/office/powerpoint/2010/main" val="393197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What Are You Retiring From? - Concentus">
            <a:extLst>
              <a:ext uri="{FF2B5EF4-FFF2-40B4-BE49-F238E27FC236}">
                <a16:creationId xmlns:a16="http://schemas.microsoft.com/office/drawing/2014/main" id="{FCA092A7-C6A9-442B-B838-08DA703C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0" y="177248"/>
            <a:ext cx="4811785" cy="270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Businessman Retired Stock Illustrations – 280 Businessman Retired Stock  Illustrations, Vectors &amp; Clipart - Dreamstime">
            <a:extLst>
              <a:ext uri="{FF2B5EF4-FFF2-40B4-BE49-F238E27FC236}">
                <a16:creationId xmlns:a16="http://schemas.microsoft.com/office/drawing/2014/main" id="{47840A4A-3D21-4B93-A81A-B4D8DF46B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63" y="3250564"/>
            <a:ext cx="2290762" cy="34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B33FB1-0163-45B0-97FB-8ED5A13313E1}"/>
              </a:ext>
            </a:extLst>
          </p:cNvPr>
          <p:cNvSpPr txBox="1"/>
          <p:nvPr/>
        </p:nvSpPr>
        <p:spPr>
          <a:xfrm>
            <a:off x="5697415" y="1145841"/>
            <a:ext cx="57102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To leave your job and </a:t>
            </a: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stop working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F9DB65-4D1C-4438-80FE-F6EDAEA13728}"/>
              </a:ext>
            </a:extLst>
          </p:cNvPr>
          <p:cNvSpPr txBox="1"/>
          <p:nvPr/>
        </p:nvSpPr>
        <p:spPr>
          <a:xfrm>
            <a:off x="6682154" y="3953022"/>
            <a:ext cx="30338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to retire   (v)</a:t>
            </a:r>
          </a:p>
        </p:txBody>
      </p:sp>
    </p:spTree>
    <p:extLst>
      <p:ext uri="{BB962C8B-B14F-4D97-AF65-F5344CB8AC3E}">
        <p14:creationId xmlns:p14="http://schemas.microsoft.com/office/powerpoint/2010/main" val="169823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049879-B729-44C5-AD4C-165C5AFE0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52" y="1503708"/>
            <a:ext cx="8372420" cy="361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07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DBB969-C073-4BAD-A3D5-A1DB7025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71" y="676789"/>
            <a:ext cx="11019858" cy="160217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2C14477-E8DA-4D05-81B2-20FF7B76110D}"/>
              </a:ext>
            </a:extLst>
          </p:cNvPr>
          <p:cNvGrpSpPr/>
          <p:nvPr/>
        </p:nvGrpSpPr>
        <p:grpSpPr>
          <a:xfrm>
            <a:off x="3688181" y="2381092"/>
            <a:ext cx="7311857" cy="3233937"/>
            <a:chOff x="2944836" y="2663687"/>
            <a:chExt cx="6994293" cy="310227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DA08F3A-99CB-48C0-997D-3C8520BA1931}"/>
                </a:ext>
              </a:extLst>
            </p:cNvPr>
            <p:cNvSpPr/>
            <p:nvPr/>
          </p:nvSpPr>
          <p:spPr>
            <a:xfrm>
              <a:off x="2944836" y="2663687"/>
              <a:ext cx="6994293" cy="310227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7DCC21-149D-4F74-AC5E-2EE47BDA6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2654" y="3220278"/>
              <a:ext cx="5104613" cy="2002931"/>
            </a:xfrm>
            <a:prstGeom prst="rect">
              <a:avLst/>
            </a:prstGeom>
          </p:spPr>
        </p:pic>
      </p:grpSp>
      <p:pic>
        <p:nvPicPr>
          <p:cNvPr id="2050" name="Picture 2" descr="Top sports stars earn too much money (by Inés Muniesa – 1 Bach F) | English  Department IES Arquitecto Ventura Rodríguez">
            <a:extLst>
              <a:ext uri="{FF2B5EF4-FFF2-40B4-BE49-F238E27FC236}">
                <a16:creationId xmlns:a16="http://schemas.microsoft.com/office/drawing/2014/main" id="{20E9D1E8-C88B-417E-AA9F-721AE5F5A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6" y="4540135"/>
            <a:ext cx="2823221" cy="18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ABBB75C-3F62-4E44-853C-35069D01B6A6}"/>
              </a:ext>
            </a:extLst>
          </p:cNvPr>
          <p:cNvSpPr/>
          <p:nvPr/>
        </p:nvSpPr>
        <p:spPr>
          <a:xfrm>
            <a:off x="5230387" y="3952943"/>
            <a:ext cx="4227444" cy="5698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6DCADF-C747-49F1-A57C-033211CC7E29}"/>
              </a:ext>
            </a:extLst>
          </p:cNvPr>
          <p:cNvSpPr txBox="1"/>
          <p:nvPr/>
        </p:nvSpPr>
        <p:spPr>
          <a:xfrm>
            <a:off x="5115339" y="5827268"/>
            <a:ext cx="5041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/>
              <a:t>How do you know this?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72BAE8-DC80-4162-826F-8EF790FDFA08}"/>
              </a:ext>
            </a:extLst>
          </p:cNvPr>
          <p:cNvCxnSpPr/>
          <p:nvPr/>
        </p:nvCxnSpPr>
        <p:spPr>
          <a:xfrm>
            <a:off x="628476" y="1378226"/>
            <a:ext cx="104824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BCDFA-935F-42C8-B97B-E419489B11D4}"/>
              </a:ext>
            </a:extLst>
          </p:cNvPr>
          <p:cNvCxnSpPr>
            <a:cxnSpLocks/>
          </p:cNvCxnSpPr>
          <p:nvPr/>
        </p:nvCxnSpPr>
        <p:spPr>
          <a:xfrm>
            <a:off x="628476" y="1755913"/>
            <a:ext cx="24698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4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BE0D6C-EF1E-4F81-B913-CBAE8ABAB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726" y="337625"/>
            <a:ext cx="8311726" cy="57408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813A51-51D6-4CA0-AFDB-4A4307E6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452" y="2153382"/>
            <a:ext cx="3527198" cy="16448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F7A415-056A-4007-8611-F98B99465559}"/>
              </a:ext>
            </a:extLst>
          </p:cNvPr>
          <p:cNvSpPr/>
          <p:nvPr/>
        </p:nvSpPr>
        <p:spPr>
          <a:xfrm>
            <a:off x="8733183" y="3208057"/>
            <a:ext cx="3256091" cy="6177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67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AD25A-98D7-481D-9BD9-4532F9850CAA}"/>
              </a:ext>
            </a:extLst>
          </p:cNvPr>
          <p:cNvSpPr txBox="1"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dirty="0">
                <a:latin typeface="+mj-lt"/>
                <a:ea typeface="+mj-ea"/>
                <a:cs typeface="+mj-cs"/>
              </a:rPr>
              <a:t>How does the writer structure their essay?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AAB0B7-1569-46FC-8CDF-4FD0F976D07F}"/>
              </a:ext>
            </a:extLst>
          </p:cNvPr>
          <p:cNvSpPr txBox="1"/>
          <p:nvPr/>
        </p:nvSpPr>
        <p:spPr>
          <a:xfrm>
            <a:off x="283094" y="2789673"/>
            <a:ext cx="5085262" cy="1128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Do they use paragraphs?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How many?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Essay clipart essay structure, Essay essay structure Transparent FREE for  download on WebStockReview 2020">
            <a:extLst>
              <a:ext uri="{FF2B5EF4-FFF2-40B4-BE49-F238E27FC236}">
                <a16:creationId xmlns:a16="http://schemas.microsoft.com/office/drawing/2014/main" id="{AF411FD0-DA9A-4887-A22E-146E9952D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9"/>
          <a:stretch/>
        </p:blipFill>
        <p:spPr bwMode="auto">
          <a:xfrm>
            <a:off x="7680960" y="799352"/>
            <a:ext cx="3722238" cy="360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D21CD8-5088-4339-A33F-2EB921AF1241}"/>
              </a:ext>
            </a:extLst>
          </p:cNvPr>
          <p:cNvSpPr txBox="1"/>
          <p:nvPr/>
        </p:nvSpPr>
        <p:spPr>
          <a:xfrm>
            <a:off x="323557" y="4051495"/>
            <a:ext cx="96897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dirty="0"/>
              <a:t>How many arguments do they mention?</a:t>
            </a:r>
          </a:p>
          <a:p>
            <a:pPr>
              <a:spcAft>
                <a:spcPts val="600"/>
              </a:spcAft>
            </a:pPr>
            <a:r>
              <a:rPr lang="en-US" sz="3600" dirty="0"/>
              <a:t>What words do they use to order their arguments?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85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B6AAB-E4BA-44D7-9CD9-A683FE5A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23424"/>
            <a:ext cx="10905066" cy="30196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376589-F892-4F10-BCE7-90D825526CA5}"/>
              </a:ext>
            </a:extLst>
          </p:cNvPr>
          <p:cNvSpPr txBox="1"/>
          <p:nvPr/>
        </p:nvSpPr>
        <p:spPr>
          <a:xfrm>
            <a:off x="927857" y="4390547"/>
            <a:ext cx="9962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Read the essay and write a list of the sequencing words in the chat.</a:t>
            </a:r>
          </a:p>
        </p:txBody>
      </p:sp>
    </p:spTree>
    <p:extLst>
      <p:ext uri="{BB962C8B-B14F-4D97-AF65-F5344CB8AC3E}">
        <p14:creationId xmlns:p14="http://schemas.microsoft.com/office/powerpoint/2010/main" val="2519262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AC6EAF5-40A5-4A62-973A-FACBABF03D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7E972E9-61CA-45BE-A2BA-53A9D95B4DB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28CDFF1-0048-4BD6-8A30-2D4FD6C486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-1" b="974"/>
            <a:stretch/>
          </p:blipFill>
          <p:spPr>
            <a:xfrm>
              <a:off x="307775" y="261437"/>
              <a:ext cx="11576450" cy="6335126"/>
            </a:xfrm>
            <a:prstGeom prst="rect">
              <a:avLst/>
            </a:prstGeom>
          </p:spPr>
        </p:pic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E84EB0BA-4B44-4327-9368-B8B208465F59}"/>
              </a:ext>
            </a:extLst>
          </p:cNvPr>
          <p:cNvSpPr/>
          <p:nvPr/>
        </p:nvSpPr>
        <p:spPr>
          <a:xfrm>
            <a:off x="212036" y="649357"/>
            <a:ext cx="1577008" cy="3975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CCFD9EC-B721-43DB-B0E0-5512A937C63B}"/>
              </a:ext>
            </a:extLst>
          </p:cNvPr>
          <p:cNvSpPr/>
          <p:nvPr/>
        </p:nvSpPr>
        <p:spPr>
          <a:xfrm>
            <a:off x="212036" y="3031435"/>
            <a:ext cx="1577008" cy="3975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B431B5-8CCA-4DF2-8BEF-D7A1F57D0C09}"/>
              </a:ext>
            </a:extLst>
          </p:cNvPr>
          <p:cNvSpPr/>
          <p:nvPr/>
        </p:nvSpPr>
        <p:spPr>
          <a:xfrm>
            <a:off x="212036" y="5075583"/>
            <a:ext cx="1166190" cy="3975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72F7B3-995C-425F-873E-D9FC5EE67DB9}"/>
              </a:ext>
            </a:extLst>
          </p:cNvPr>
          <p:cNvSpPr/>
          <p:nvPr/>
        </p:nvSpPr>
        <p:spPr>
          <a:xfrm>
            <a:off x="2570922" y="1338470"/>
            <a:ext cx="1709530" cy="35780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42EA0D4-1894-4D51-9E31-F180B159E2CB}"/>
              </a:ext>
            </a:extLst>
          </p:cNvPr>
          <p:cNvSpPr/>
          <p:nvPr/>
        </p:nvSpPr>
        <p:spPr>
          <a:xfrm>
            <a:off x="1543878" y="5744818"/>
            <a:ext cx="1709530" cy="35780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2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8" grpId="0" animBg="1"/>
      <p:bldP spid="39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4FB459-B4F5-4009-8AA1-B42ADA564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23" y="807573"/>
            <a:ext cx="11606191" cy="55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95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950118-30E8-45DE-8376-B78734B55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802" y="1703206"/>
            <a:ext cx="9874395" cy="34515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5F8CFE-84C5-4682-AA09-C7DC02BCCB4C}"/>
              </a:ext>
            </a:extLst>
          </p:cNvPr>
          <p:cNvSpPr txBox="1"/>
          <p:nvPr/>
        </p:nvSpPr>
        <p:spPr>
          <a:xfrm>
            <a:off x="1343891" y="762000"/>
            <a:ext cx="1885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Answers:</a:t>
            </a:r>
          </a:p>
        </p:txBody>
      </p:sp>
    </p:spTree>
    <p:extLst>
      <p:ext uri="{BB962C8B-B14F-4D97-AF65-F5344CB8AC3E}">
        <p14:creationId xmlns:p14="http://schemas.microsoft.com/office/powerpoint/2010/main" val="944649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C4EF9-B197-4578-A1BB-1B074F10B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79720"/>
            <a:ext cx="10905066" cy="3898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A22468-F48B-4E8E-8426-8A274F649B72}"/>
              </a:ext>
            </a:extLst>
          </p:cNvPr>
          <p:cNvSpPr/>
          <p:nvPr/>
        </p:nvSpPr>
        <p:spPr>
          <a:xfrm>
            <a:off x="994117" y="6567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https://edushare.moe.gov.ae/Uploads/Resources/12cd757e-d304-489c-86b8-6fd2aba9d577/Stage%203%20Unit%202.mp4</a:t>
            </a:r>
          </a:p>
        </p:txBody>
      </p:sp>
    </p:spTree>
    <p:extLst>
      <p:ext uri="{BB962C8B-B14F-4D97-AF65-F5344CB8AC3E}">
        <p14:creationId xmlns:p14="http://schemas.microsoft.com/office/powerpoint/2010/main" val="2770336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CBBF8A-BABD-455E-A5AF-0DEA63EEF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06" y="480806"/>
            <a:ext cx="9153525" cy="50482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544CA3-AA9F-40C6-BCF0-C646AD2156CD}"/>
              </a:ext>
            </a:extLst>
          </p:cNvPr>
          <p:cNvSpPr/>
          <p:nvPr/>
        </p:nvSpPr>
        <p:spPr>
          <a:xfrm>
            <a:off x="2199861" y="552905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https://forms.office.com/Pages/ShareFormPage.aspx?id=ZN_eq0qrBUuqA_TbXZ4ii4hojQcUTDBHgXMCk6ZgZXhUODZUOTg4WjRPMVdSTjVQUTBMTkNXMU1YUy4u&amp;sharetoken=L9EhRTWDpPmfh7sgCqRv</a:t>
            </a:r>
          </a:p>
        </p:txBody>
      </p:sp>
    </p:spTree>
    <p:extLst>
      <p:ext uri="{BB962C8B-B14F-4D97-AF65-F5344CB8AC3E}">
        <p14:creationId xmlns:p14="http://schemas.microsoft.com/office/powerpoint/2010/main" val="2888615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E1AA08-12DA-4F40-BE36-3428411E7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045078"/>
            <a:ext cx="10905066" cy="4050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4C6A8F-AD42-4326-AB0B-19F006587360}"/>
              </a:ext>
            </a:extLst>
          </p:cNvPr>
          <p:cNvSpPr txBox="1"/>
          <p:nvPr/>
        </p:nvSpPr>
        <p:spPr>
          <a:xfrm>
            <a:off x="1239078" y="1195686"/>
            <a:ext cx="2034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91604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854324-7C15-4A60-93F8-5D8EEE0D2FA4}"/>
              </a:ext>
            </a:extLst>
          </p:cNvPr>
          <p:cNvSpPr/>
          <p:nvPr/>
        </p:nvSpPr>
        <p:spPr>
          <a:xfrm>
            <a:off x="1921565" y="2438400"/>
            <a:ext cx="8693426" cy="3657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C64834-95A2-4AF7-9A23-28807BFC3614}"/>
              </a:ext>
            </a:extLst>
          </p:cNvPr>
          <p:cNvSpPr/>
          <p:nvPr/>
        </p:nvSpPr>
        <p:spPr>
          <a:xfrm>
            <a:off x="702365" y="48190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/>
              <a:t>Stage 3 Academic Writing </a:t>
            </a:r>
          </a:p>
          <a:p>
            <a:r>
              <a:rPr lang="en-US" sz="4000" dirty="0"/>
              <a:t>Unit 2 Lesson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23D7B-28AA-4F31-92E2-DC0369D0D382}"/>
              </a:ext>
            </a:extLst>
          </p:cNvPr>
          <p:cNvSpPr/>
          <p:nvPr/>
        </p:nvSpPr>
        <p:spPr>
          <a:xfrm>
            <a:off x="3048000" y="279585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Lesson Objectives: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By the end of the lesson, we will be able to ...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Brainstorm our ideas in order to prepare for the writing task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Produce a structured text that contains a topic sentence and supporting ideas.</a:t>
            </a:r>
          </a:p>
        </p:txBody>
      </p:sp>
      <p:pic>
        <p:nvPicPr>
          <p:cNvPr id="17410" name="Picture 2" descr="Journalism Writing Clip Art - Writing Clipart Free , Free Transparent  Clipart - ClipartKey">
            <a:extLst>
              <a:ext uri="{FF2B5EF4-FFF2-40B4-BE49-F238E27FC236}">
                <a16:creationId xmlns:a16="http://schemas.microsoft.com/office/drawing/2014/main" id="{2EFE0C2B-98E6-45E6-80BB-CC056BEFB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195" y="4267200"/>
            <a:ext cx="1204636" cy="15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Best typing tutor software of 2020 | TechRadar">
            <a:extLst>
              <a:ext uri="{FF2B5EF4-FFF2-40B4-BE49-F238E27FC236}">
                <a16:creationId xmlns:a16="http://schemas.microsoft.com/office/drawing/2014/main" id="{D636F501-825C-4131-801F-218020D56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65" y="343987"/>
            <a:ext cx="2843148" cy="15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256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C138BFF-6C1E-44C0-835E-7CF25D1F3E36}"/>
              </a:ext>
            </a:extLst>
          </p:cNvPr>
          <p:cNvGrpSpPr/>
          <p:nvPr/>
        </p:nvGrpSpPr>
        <p:grpSpPr>
          <a:xfrm>
            <a:off x="689010" y="1347387"/>
            <a:ext cx="10548833" cy="4841378"/>
            <a:chOff x="1126332" y="1387144"/>
            <a:chExt cx="9939335" cy="451007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6A90AAE-B983-4F09-A240-77D46967A65B}"/>
                </a:ext>
              </a:extLst>
            </p:cNvPr>
            <p:cNvSpPr/>
            <p:nvPr/>
          </p:nvSpPr>
          <p:spPr>
            <a:xfrm>
              <a:off x="1126332" y="1387144"/>
              <a:ext cx="9939335" cy="4510073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1C57B1-1EC1-49C0-8CD9-CC2334C65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8286" y="2227717"/>
              <a:ext cx="9115425" cy="2828925"/>
            </a:xfrm>
            <a:prstGeom prst="rect">
              <a:avLst/>
            </a:prstGeom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C90E98DA-1156-4205-B265-7167641DD480}"/>
              </a:ext>
            </a:extLst>
          </p:cNvPr>
          <p:cNvSpPr/>
          <p:nvPr/>
        </p:nvSpPr>
        <p:spPr>
          <a:xfrm>
            <a:off x="9104243" y="3299791"/>
            <a:ext cx="357809" cy="3346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7D4450-A000-4623-8C5E-893E941FAFB5}"/>
              </a:ext>
            </a:extLst>
          </p:cNvPr>
          <p:cNvSpPr/>
          <p:nvPr/>
        </p:nvSpPr>
        <p:spPr>
          <a:xfrm>
            <a:off x="9110868" y="3673360"/>
            <a:ext cx="357809" cy="3346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3E1A52-202D-4F31-8A7E-77B7005CCF5C}"/>
              </a:ext>
            </a:extLst>
          </p:cNvPr>
          <p:cNvSpPr/>
          <p:nvPr/>
        </p:nvSpPr>
        <p:spPr>
          <a:xfrm>
            <a:off x="9435547" y="4038012"/>
            <a:ext cx="357809" cy="3346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0229EBB-2358-40A8-998B-806154282F98}"/>
              </a:ext>
            </a:extLst>
          </p:cNvPr>
          <p:cNvSpPr/>
          <p:nvPr/>
        </p:nvSpPr>
        <p:spPr>
          <a:xfrm>
            <a:off x="9077738" y="4432699"/>
            <a:ext cx="357809" cy="3346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3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E3EFD13-336D-46D0-B5B0-89797527B685}"/>
              </a:ext>
            </a:extLst>
          </p:cNvPr>
          <p:cNvGrpSpPr/>
          <p:nvPr/>
        </p:nvGrpSpPr>
        <p:grpSpPr>
          <a:xfrm>
            <a:off x="1020417" y="1192696"/>
            <a:ext cx="10190922" cy="4797287"/>
            <a:chOff x="1020417" y="1192696"/>
            <a:chExt cx="10190922" cy="47972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8BD5A16-5175-41B6-B070-2EEA081A372D}"/>
                </a:ext>
              </a:extLst>
            </p:cNvPr>
            <p:cNvSpPr/>
            <p:nvPr/>
          </p:nvSpPr>
          <p:spPr>
            <a:xfrm>
              <a:off x="1020417" y="1192696"/>
              <a:ext cx="10190922" cy="4797287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655D09-5A9E-49EB-B04B-50C69C471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64853" y="2063611"/>
              <a:ext cx="8062294" cy="2730777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6F8BFD9-5704-49B8-AAA5-773089EBCFD1}"/>
              </a:ext>
            </a:extLst>
          </p:cNvPr>
          <p:cNvSpPr/>
          <p:nvPr/>
        </p:nvSpPr>
        <p:spPr>
          <a:xfrm>
            <a:off x="1126434" y="221685"/>
            <a:ext cx="9978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https://forms.office.com/Pages/ShareFormPage.aspx?id=ZN_eq0qrBUuqA_TbXZ4ii4hojQcUTDBHgXMCk6ZgZXhUMVlGRU9GQkQzQzJLMk4yNVFHM1U4T0paMi4u&amp;sharetoken=bpX6NwC68I0SdW0ODlNh</a:t>
            </a:r>
          </a:p>
        </p:txBody>
      </p:sp>
    </p:spTree>
    <p:extLst>
      <p:ext uri="{BB962C8B-B14F-4D97-AF65-F5344CB8AC3E}">
        <p14:creationId xmlns:p14="http://schemas.microsoft.com/office/powerpoint/2010/main" val="1147588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411B1-A03F-4D01-B4D4-974555B58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03" y="131622"/>
            <a:ext cx="8798410" cy="659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66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91BC46-F55E-4F1C-AE09-F8741792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9" y="2025718"/>
            <a:ext cx="12065621" cy="30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90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3FDCA-23AB-495C-9402-40F6AB8D4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essay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7F7310-3B98-4DCE-B798-E541508B4019}"/>
              </a:ext>
            </a:extLst>
          </p:cNvPr>
          <p:cNvSpPr txBox="1"/>
          <p:nvPr/>
        </p:nvSpPr>
        <p:spPr>
          <a:xfrm>
            <a:off x="612913" y="1961322"/>
            <a:ext cx="10001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7030A0"/>
                </a:solidFill>
              </a:rPr>
              <a:t>Choose the correct words to complete the sentences.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F25F35-5606-45FE-9E3A-7492AA8A6E26}"/>
              </a:ext>
            </a:extLst>
          </p:cNvPr>
          <p:cNvSpPr/>
          <p:nvPr/>
        </p:nvSpPr>
        <p:spPr>
          <a:xfrm>
            <a:off x="2807131" y="3549134"/>
            <a:ext cx="4589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https://www.liveworksheets.com/fk1294103nr</a:t>
            </a:r>
          </a:p>
        </p:txBody>
      </p:sp>
    </p:spTree>
    <p:extLst>
      <p:ext uri="{BB962C8B-B14F-4D97-AF65-F5344CB8AC3E}">
        <p14:creationId xmlns:p14="http://schemas.microsoft.com/office/powerpoint/2010/main" val="3403336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712966-1B3D-4D8D-95E0-C42D100DB2BB}"/>
              </a:ext>
            </a:extLst>
          </p:cNvPr>
          <p:cNvSpPr txBox="1"/>
          <p:nvPr/>
        </p:nvSpPr>
        <p:spPr>
          <a:xfrm>
            <a:off x="675861" y="1974574"/>
            <a:ext cx="113463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Dear teacher,</a:t>
            </a:r>
          </a:p>
          <a:p>
            <a:r>
              <a:rPr lang="en-US" dirty="0"/>
              <a:t>I am not doing the writing task in the Academic Writing book Unit 2 Lesson 4 Activity 3. Instead I am going to get my</a:t>
            </a:r>
          </a:p>
          <a:p>
            <a:r>
              <a:rPr lang="en-US" dirty="0"/>
              <a:t> students to write their essay about Social Media as this is the topic they are studying in their coursebook this week</a:t>
            </a:r>
          </a:p>
          <a:p>
            <a:r>
              <a:rPr lang="en-US" dirty="0"/>
              <a:t>due to time constraints </a:t>
            </a:r>
            <a:r>
              <a:rPr lang="en-US" dirty="0" err="1"/>
              <a:t>etc</a:t>
            </a:r>
            <a:r>
              <a:rPr lang="en-US" dirty="0"/>
              <a:t>, </a:t>
            </a:r>
          </a:p>
          <a:p>
            <a:r>
              <a:rPr lang="en-US" dirty="0"/>
              <a:t>So the question is on the following slides.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 will either use the Microsoft forms link to the question which I will add, or I will create an assessment task</a:t>
            </a:r>
          </a:p>
          <a:p>
            <a:r>
              <a:rPr lang="en-US" dirty="0"/>
              <a:t>on LMS where they will upload their document with the writing task there.</a:t>
            </a:r>
          </a:p>
        </p:txBody>
      </p:sp>
    </p:spTree>
    <p:extLst>
      <p:ext uri="{BB962C8B-B14F-4D97-AF65-F5344CB8AC3E}">
        <p14:creationId xmlns:p14="http://schemas.microsoft.com/office/powerpoint/2010/main" val="3753055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ow the Middle East uses Social Media: 19 standout stats from 2019 | by  Damian Radcliffe | Damian Radcliffe | Medium">
            <a:extLst>
              <a:ext uri="{FF2B5EF4-FFF2-40B4-BE49-F238E27FC236}">
                <a16:creationId xmlns:a16="http://schemas.microsoft.com/office/drawing/2014/main" id="{F4821BD0-8C8B-4F07-A497-E930E472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88" y="1631852"/>
            <a:ext cx="6883205" cy="458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2360F-B697-46F5-9E9E-662C542A4311}"/>
              </a:ext>
            </a:extLst>
          </p:cNvPr>
          <p:cNvSpPr txBox="1"/>
          <p:nvPr/>
        </p:nvSpPr>
        <p:spPr>
          <a:xfrm>
            <a:off x="4248443" y="637345"/>
            <a:ext cx="28280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val="756373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ansparent Write Clipart - Writing Clipart Free , Free Transparent Clipart  - ClipartKey">
            <a:extLst>
              <a:ext uri="{FF2B5EF4-FFF2-40B4-BE49-F238E27FC236}">
                <a16:creationId xmlns:a16="http://schemas.microsoft.com/office/drawing/2014/main" id="{7C68772C-76A1-4AFA-A84F-97F913072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102" y="182880"/>
            <a:ext cx="1411451" cy="192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F7CD383-D873-4632-8710-4A68AAFB8854}"/>
              </a:ext>
            </a:extLst>
          </p:cNvPr>
          <p:cNvGrpSpPr/>
          <p:nvPr/>
        </p:nvGrpSpPr>
        <p:grpSpPr>
          <a:xfrm>
            <a:off x="598514" y="748763"/>
            <a:ext cx="7568945" cy="1362032"/>
            <a:chOff x="731036" y="629610"/>
            <a:chExt cx="7568945" cy="13620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E9C8998-6A17-4C3B-AB43-D8D826BBC0D5}"/>
                </a:ext>
              </a:extLst>
            </p:cNvPr>
            <p:cNvSpPr/>
            <p:nvPr/>
          </p:nvSpPr>
          <p:spPr>
            <a:xfrm>
              <a:off x="731036" y="629610"/>
              <a:ext cx="7568945" cy="1362032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C7F6D1-7DEE-4D99-84EE-E4B44A84F4BD}"/>
                </a:ext>
              </a:extLst>
            </p:cNvPr>
            <p:cNvSpPr txBox="1"/>
            <p:nvPr/>
          </p:nvSpPr>
          <p:spPr>
            <a:xfrm>
              <a:off x="1033466" y="956683"/>
              <a:ext cx="69640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Write an argumentative essay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A02019-D74F-4E76-BAAC-235571969052}"/>
              </a:ext>
            </a:extLst>
          </p:cNvPr>
          <p:cNvGrpSpPr/>
          <p:nvPr/>
        </p:nvGrpSpPr>
        <p:grpSpPr>
          <a:xfrm>
            <a:off x="751897" y="2600353"/>
            <a:ext cx="10243930" cy="2342707"/>
            <a:chOff x="751897" y="2600353"/>
            <a:chExt cx="10243930" cy="2342707"/>
          </a:xfrm>
        </p:grpSpPr>
        <p:sp>
          <p:nvSpPr>
            <p:cNvPr id="10" name="Rectangle: Beveled 9">
              <a:extLst>
                <a:ext uri="{FF2B5EF4-FFF2-40B4-BE49-F238E27FC236}">
                  <a16:creationId xmlns:a16="http://schemas.microsoft.com/office/drawing/2014/main" id="{B1E7D12C-B7E5-4237-B224-335012940468}"/>
                </a:ext>
              </a:extLst>
            </p:cNvPr>
            <p:cNvSpPr/>
            <p:nvPr/>
          </p:nvSpPr>
          <p:spPr>
            <a:xfrm>
              <a:off x="751897" y="2600353"/>
              <a:ext cx="10243930" cy="2342707"/>
            </a:xfrm>
            <a:prstGeom prst="bevel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D8543D-2542-466E-B212-76E3976DF706}"/>
                </a:ext>
              </a:extLst>
            </p:cNvPr>
            <p:cNvSpPr txBox="1"/>
            <p:nvPr/>
          </p:nvSpPr>
          <p:spPr>
            <a:xfrm>
              <a:off x="1263628" y="2968869"/>
              <a:ext cx="877195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Using social media has a negative impact on society</a:t>
              </a:r>
            </a:p>
            <a:p>
              <a:r>
                <a:rPr lang="en-US" sz="3200" dirty="0"/>
                <a:t> and individuals. </a:t>
              </a:r>
            </a:p>
            <a:p>
              <a:r>
                <a:rPr lang="en-US" sz="3200" dirty="0"/>
                <a:t>Do you agree or disagree?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531999-5465-48EE-A043-F536C3C65844}"/>
              </a:ext>
            </a:extLst>
          </p:cNvPr>
          <p:cNvSpPr txBox="1"/>
          <p:nvPr/>
        </p:nvSpPr>
        <p:spPr>
          <a:xfrm>
            <a:off x="1798272" y="5247952"/>
            <a:ext cx="795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7030A0"/>
                </a:solidFill>
              </a:rPr>
              <a:t>What should you do when you first see the question?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54DEDD-2942-46A1-B388-B852B3BA050B}"/>
              </a:ext>
            </a:extLst>
          </p:cNvPr>
          <p:cNvSpPr txBox="1"/>
          <p:nvPr/>
        </p:nvSpPr>
        <p:spPr>
          <a:xfrm>
            <a:off x="2690191" y="5795401"/>
            <a:ext cx="4573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Highlight the key words</a:t>
            </a:r>
          </a:p>
        </p:txBody>
      </p:sp>
    </p:spTree>
    <p:extLst>
      <p:ext uri="{BB962C8B-B14F-4D97-AF65-F5344CB8AC3E}">
        <p14:creationId xmlns:p14="http://schemas.microsoft.com/office/powerpoint/2010/main" val="389945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4A56CE-9158-4D18-B044-9D1268DB538D}"/>
              </a:ext>
            </a:extLst>
          </p:cNvPr>
          <p:cNvSpPr/>
          <p:nvPr/>
        </p:nvSpPr>
        <p:spPr>
          <a:xfrm>
            <a:off x="463826" y="1444487"/>
            <a:ext cx="10760765" cy="465151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DBDD5-6972-4B88-9F24-89B5FD4B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EA861-ACB6-49BF-92CE-3509F32A9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7037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Brainstorm your ideas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spend 5 minutes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For this type of essay – decide whether you agree or disagree.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Think of your main points and ideas to support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Write the essay (30 minutes) – (Homework)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Edit your essay  (5 minutes)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check you have used paragraphs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have you used capital letters and full stops?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check your spelling</a:t>
            </a:r>
          </a:p>
        </p:txBody>
      </p:sp>
    </p:spTree>
    <p:extLst>
      <p:ext uri="{BB962C8B-B14F-4D97-AF65-F5344CB8AC3E}">
        <p14:creationId xmlns:p14="http://schemas.microsoft.com/office/powerpoint/2010/main" val="21251444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45553-EEE6-4328-A0AD-9A3759A58C83}"/>
              </a:ext>
            </a:extLst>
          </p:cNvPr>
          <p:cNvSpPr/>
          <p:nvPr/>
        </p:nvSpPr>
        <p:spPr>
          <a:xfrm>
            <a:off x="675861" y="530087"/>
            <a:ext cx="10230678" cy="923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96B4D-DE70-47CD-81E8-E52B0EC7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06" y="64254"/>
            <a:ext cx="10515600" cy="176883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 Brainstorm your ideas in your notebook. (You can do this in the writing exam)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2. Always look at/think about the question. 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EBE0F8EC-E9EE-40EF-B4CD-88C98EDD1BAB}"/>
              </a:ext>
            </a:extLst>
          </p:cNvPr>
          <p:cNvSpPr/>
          <p:nvPr/>
        </p:nvSpPr>
        <p:spPr>
          <a:xfrm>
            <a:off x="1291475" y="3722037"/>
            <a:ext cx="3148309" cy="17928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Disagree – social media is positive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1F40F-440D-47D2-ACA7-D59BE200EA1E}"/>
              </a:ext>
            </a:extLst>
          </p:cNvPr>
          <p:cNvSpPr txBox="1"/>
          <p:nvPr/>
        </p:nvSpPr>
        <p:spPr>
          <a:xfrm>
            <a:off x="5944022" y="3780742"/>
            <a:ext cx="808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C9261A-0581-4E80-B0F3-F3DE42C24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800" y="3465172"/>
            <a:ext cx="4403801" cy="335317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325871-BBBB-40C6-9354-115E378C6DC3}"/>
              </a:ext>
            </a:extLst>
          </p:cNvPr>
          <p:cNvCxnSpPr/>
          <p:nvPr/>
        </p:nvCxnSpPr>
        <p:spPr>
          <a:xfrm>
            <a:off x="1389426" y="3261068"/>
            <a:ext cx="562707" cy="6330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77B3B9-BED0-4D76-9073-7D07FCAE49D6}"/>
              </a:ext>
            </a:extLst>
          </p:cNvPr>
          <p:cNvSpPr txBox="1"/>
          <p:nvPr/>
        </p:nvSpPr>
        <p:spPr>
          <a:xfrm>
            <a:off x="450574" y="2315897"/>
            <a:ext cx="44133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Stay connected with friends/family easier</a:t>
            </a:r>
          </a:p>
          <a:p>
            <a:pPr marL="285750" indent="-285750">
              <a:buFontTx/>
              <a:buChar char="-"/>
            </a:pPr>
            <a:r>
              <a:rPr lang="en-US" dirty="0"/>
              <a:t>Due to </a:t>
            </a:r>
            <a:r>
              <a:rPr lang="en-US" dirty="0" err="1"/>
              <a:t>Covid</a:t>
            </a:r>
            <a:r>
              <a:rPr lang="en-US" dirty="0"/>
              <a:t> 19</a:t>
            </a:r>
          </a:p>
          <a:p>
            <a:r>
              <a:rPr lang="en-US" dirty="0"/>
              <a:t>-    Many live in different areas/countries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A1A59F-9FD7-4A23-A801-58D15789EF0E}"/>
              </a:ext>
            </a:extLst>
          </p:cNvPr>
          <p:cNvCxnSpPr/>
          <p:nvPr/>
        </p:nvCxnSpPr>
        <p:spPr>
          <a:xfrm>
            <a:off x="4044010" y="5030788"/>
            <a:ext cx="562707" cy="6330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0114BA3-CA94-49F8-8850-3FE73FB1C117}"/>
              </a:ext>
            </a:extLst>
          </p:cNvPr>
          <p:cNvSpPr txBox="1"/>
          <p:nvPr/>
        </p:nvSpPr>
        <p:spPr>
          <a:xfrm>
            <a:off x="675861" y="1567023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>
                <a:solidFill>
                  <a:srgbClr val="7030A0"/>
                </a:solidFill>
              </a:rPr>
              <a:t>For example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730D8C-9E8E-41C4-A3F8-0C733C9A5313}"/>
              </a:ext>
            </a:extLst>
          </p:cNvPr>
          <p:cNvSpPr txBox="1"/>
          <p:nvPr/>
        </p:nvSpPr>
        <p:spPr>
          <a:xfrm>
            <a:off x="4594011" y="5587953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______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-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E8F6A62-5E5D-43A9-A547-82E418BE6695}"/>
              </a:ext>
            </a:extLst>
          </p:cNvPr>
          <p:cNvCxnSpPr/>
          <p:nvPr/>
        </p:nvCxnSpPr>
        <p:spPr>
          <a:xfrm flipH="1">
            <a:off x="1484267" y="5398233"/>
            <a:ext cx="853248" cy="3822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0EBB844-C729-42D9-97DC-FBECD7F04023}"/>
              </a:ext>
            </a:extLst>
          </p:cNvPr>
          <p:cNvSpPr txBox="1"/>
          <p:nvPr/>
        </p:nvSpPr>
        <p:spPr>
          <a:xfrm>
            <a:off x="450574" y="5663834"/>
            <a:ext cx="1220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_______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-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0CFD52-DA49-401E-9EC5-B2617D2937B0}"/>
              </a:ext>
            </a:extLst>
          </p:cNvPr>
          <p:cNvGrpSpPr/>
          <p:nvPr/>
        </p:nvGrpSpPr>
        <p:grpSpPr>
          <a:xfrm>
            <a:off x="5667324" y="1573141"/>
            <a:ext cx="5297026" cy="1666086"/>
            <a:chOff x="-1446009" y="-5293678"/>
            <a:chExt cx="10243930" cy="3019936"/>
          </a:xfrm>
        </p:grpSpPr>
        <p:sp>
          <p:nvSpPr>
            <p:cNvPr id="21" name="Rectangle: Beveled 20">
              <a:extLst>
                <a:ext uri="{FF2B5EF4-FFF2-40B4-BE49-F238E27FC236}">
                  <a16:creationId xmlns:a16="http://schemas.microsoft.com/office/drawing/2014/main" id="{8EFED3D0-5491-4A33-9489-9C0B282814E4}"/>
                </a:ext>
              </a:extLst>
            </p:cNvPr>
            <p:cNvSpPr/>
            <p:nvPr/>
          </p:nvSpPr>
          <p:spPr>
            <a:xfrm>
              <a:off x="-1446009" y="-5293678"/>
              <a:ext cx="10243930" cy="2342708"/>
            </a:xfrm>
            <a:prstGeom prst="bevel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664EED-1CD2-4D97-8F18-72743F428D4D}"/>
                </a:ext>
              </a:extLst>
            </p:cNvPr>
            <p:cNvSpPr txBox="1"/>
            <p:nvPr/>
          </p:nvSpPr>
          <p:spPr>
            <a:xfrm>
              <a:off x="-1174135" y="-4884132"/>
              <a:ext cx="9700182" cy="2610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Using social media has a negative impact on society</a:t>
              </a:r>
            </a:p>
            <a:p>
              <a:r>
                <a:rPr lang="en-US" dirty="0"/>
                <a:t> and individuals. </a:t>
              </a:r>
            </a:p>
            <a:p>
              <a:r>
                <a:rPr lang="en-US" dirty="0"/>
                <a:t>Do you agree or disagree?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391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1EA55B-5462-4064-924D-5D2EC0C5AC57}"/>
              </a:ext>
            </a:extLst>
          </p:cNvPr>
          <p:cNvSpPr/>
          <p:nvPr/>
        </p:nvSpPr>
        <p:spPr>
          <a:xfrm>
            <a:off x="238539" y="365125"/>
            <a:ext cx="9621078" cy="306387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96A78-0900-4D96-B23D-6545F4E7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Write the essay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6A990-1747-4DCB-BC53-BE104D1571B8}"/>
              </a:ext>
            </a:extLst>
          </p:cNvPr>
          <p:cNvSpPr txBox="1"/>
          <p:nvPr/>
        </p:nvSpPr>
        <p:spPr>
          <a:xfrm>
            <a:off x="528001" y="1821117"/>
            <a:ext cx="845225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your own ideas from the mind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your own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the words and grammar from the lesson about social media</a:t>
            </a:r>
          </a:p>
          <a:p>
            <a:r>
              <a:rPr lang="en-US" sz="2400" dirty="0"/>
              <a:t>Unit 3 Lessons 5-6</a:t>
            </a:r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53A45-6AAD-4F7A-AC05-73D572544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398985"/>
            <a:ext cx="8588007" cy="2339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ADD082-30B6-440B-AE15-D7B20FBF0B1F}"/>
              </a:ext>
            </a:extLst>
          </p:cNvPr>
          <p:cNvSpPr txBox="1"/>
          <p:nvPr/>
        </p:nvSpPr>
        <p:spPr>
          <a:xfrm>
            <a:off x="997214" y="3725756"/>
            <a:ext cx="2377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Remember:</a:t>
            </a:r>
          </a:p>
        </p:txBody>
      </p:sp>
      <p:pic>
        <p:nvPicPr>
          <p:cNvPr id="16386" name="Picture 2" descr="6 steps to writing great essays - World leading higher education  information and services">
            <a:extLst>
              <a:ext uri="{FF2B5EF4-FFF2-40B4-BE49-F238E27FC236}">
                <a16:creationId xmlns:a16="http://schemas.microsoft.com/office/drawing/2014/main" id="{91347BB6-9687-49C7-858C-C4CB8C2A0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25" y="208863"/>
            <a:ext cx="3384274" cy="225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530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D8006-EB19-48C2-8B41-E481EDBF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https://forms.office.com/Pages/ShareFormPage.aspx?id=ZN_eq0qrBUuqA_TbXZ4ii4hojQcUTDBHgXMCk6ZgZXhUNVVXUUY3MFo5NVlGSkRJMEhaREpaU1dDNy4u&amp;sharetoken=Wz9bbOwVZ8GI0csGYWxs</a:t>
            </a:r>
          </a:p>
        </p:txBody>
      </p:sp>
    </p:spTree>
    <p:extLst>
      <p:ext uri="{BB962C8B-B14F-4D97-AF65-F5344CB8AC3E}">
        <p14:creationId xmlns:p14="http://schemas.microsoft.com/office/powerpoint/2010/main" val="501242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3C5CF1-3D03-4FF1-A6D6-3270953F8AD8}"/>
              </a:ext>
            </a:extLst>
          </p:cNvPr>
          <p:cNvSpPr/>
          <p:nvPr/>
        </p:nvSpPr>
        <p:spPr>
          <a:xfrm>
            <a:off x="1126435" y="1179443"/>
            <a:ext cx="6149008" cy="48768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AF7FF2-D95C-439B-8E81-04943219914F}"/>
              </a:ext>
            </a:extLst>
          </p:cNvPr>
          <p:cNvSpPr/>
          <p:nvPr/>
        </p:nvSpPr>
        <p:spPr>
          <a:xfrm>
            <a:off x="847340" y="206475"/>
            <a:ext cx="3595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3. Edit the essay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935F4-9162-46A1-8799-94E8BE9DEE4A}"/>
              </a:ext>
            </a:extLst>
          </p:cNvPr>
          <p:cNvSpPr txBox="1"/>
          <p:nvPr/>
        </p:nvSpPr>
        <p:spPr>
          <a:xfrm>
            <a:off x="2184156" y="1656522"/>
            <a:ext cx="2505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CHECK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E60467-9E11-40CC-965A-7FEBE65F5EB4}"/>
              </a:ext>
            </a:extLst>
          </p:cNvPr>
          <p:cNvSpPr txBox="1"/>
          <p:nvPr/>
        </p:nvSpPr>
        <p:spPr>
          <a:xfrm>
            <a:off x="1484245" y="2703444"/>
            <a:ext cx="54991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I have used clear paragraphs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I have used words to help order (sequence) the </a:t>
            </a:r>
          </a:p>
          <a:p>
            <a:r>
              <a:rPr lang="en-US" sz="2000" dirty="0"/>
              <a:t>       paragraphs and ideas (firstly; secondly,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pPr marL="342900" indent="-342900">
              <a:buAutoNum type="arabicPeriod" startAt="3"/>
            </a:pPr>
            <a:r>
              <a:rPr lang="en-US" sz="2000" dirty="0"/>
              <a:t>I have used words related to the topic.</a:t>
            </a:r>
          </a:p>
          <a:p>
            <a:pPr marL="342900" indent="-342900">
              <a:buAutoNum type="arabicPeriod" startAt="3"/>
            </a:pPr>
            <a:endParaRPr lang="en-US" sz="2000" dirty="0"/>
          </a:p>
          <a:p>
            <a:pPr marL="342900" indent="-342900">
              <a:buAutoNum type="arabicPeriod" startAt="3"/>
            </a:pPr>
            <a:r>
              <a:rPr lang="en-US" sz="2000" dirty="0"/>
              <a:t>I have checked my spelling</a:t>
            </a:r>
          </a:p>
          <a:p>
            <a:pPr marL="342900" indent="-342900">
              <a:buAutoNum type="arabicPeriod" startAt="3"/>
            </a:pPr>
            <a:endParaRPr lang="en-US" dirty="0"/>
          </a:p>
          <a:p>
            <a:pPr marL="342900" indent="-342900">
              <a:buAutoNum type="arabicPeriod" startAt="3"/>
            </a:pPr>
            <a:endParaRPr lang="en-US" dirty="0"/>
          </a:p>
        </p:txBody>
      </p:sp>
      <p:pic>
        <p:nvPicPr>
          <p:cNvPr id="6146" name="Picture 2" descr="CHECKLIST FOR EVENT PLANNERS DURING COVID-19 - EventHub">
            <a:extLst>
              <a:ext uri="{FF2B5EF4-FFF2-40B4-BE49-F238E27FC236}">
                <a16:creationId xmlns:a16="http://schemas.microsoft.com/office/drawing/2014/main" id="{EF9FF94B-6531-4C6F-95DB-A6657D37F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52" y="33278"/>
            <a:ext cx="4404691" cy="290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70BA65-8AF5-40C6-AE76-62CA2A5C78AA}"/>
              </a:ext>
            </a:extLst>
          </p:cNvPr>
          <p:cNvSpPr txBox="1"/>
          <p:nvPr/>
        </p:nvSpPr>
        <p:spPr>
          <a:xfrm>
            <a:off x="7812234" y="3842217"/>
            <a:ext cx="4212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Then you are ready to… </a:t>
            </a:r>
          </a:p>
        </p:txBody>
      </p:sp>
      <p:pic>
        <p:nvPicPr>
          <p:cNvPr id="6148" name="Picture 4" descr="Press Submit Stock Illustrations – 376 Press Submit Stock Illustrations,  Vectors &amp; Clipart - Dreamstime">
            <a:extLst>
              <a:ext uri="{FF2B5EF4-FFF2-40B4-BE49-F238E27FC236}">
                <a16:creationId xmlns:a16="http://schemas.microsoft.com/office/drawing/2014/main" id="{9E20DE51-F22C-41BE-98BC-BA47474F3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752" y="4508343"/>
            <a:ext cx="2009592" cy="211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129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7DB3E3-DF29-48D5-9E0F-2A4BBF020E81}"/>
              </a:ext>
            </a:extLst>
          </p:cNvPr>
          <p:cNvSpPr txBox="1"/>
          <p:nvPr/>
        </p:nvSpPr>
        <p:spPr>
          <a:xfrm>
            <a:off x="1199213" y="809469"/>
            <a:ext cx="25006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Exit Ticket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45336E-5CEF-4C3F-8C4E-867B8F0DC3A7}"/>
              </a:ext>
            </a:extLst>
          </p:cNvPr>
          <p:cNvSpPr txBox="1"/>
          <p:nvPr/>
        </p:nvSpPr>
        <p:spPr>
          <a:xfrm>
            <a:off x="719528" y="2128603"/>
            <a:ext cx="103530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Why do we use words like </a:t>
            </a:r>
            <a:r>
              <a:rPr lang="en-US" sz="3600" i="1" dirty="0"/>
              <a:t>Firstly, Secondly</a:t>
            </a:r>
            <a:r>
              <a:rPr lang="en-US" sz="3600" dirty="0"/>
              <a:t>…?</a:t>
            </a:r>
          </a:p>
          <a:p>
            <a:endParaRPr lang="en-US" sz="3600" dirty="0"/>
          </a:p>
          <a:p>
            <a:r>
              <a:rPr lang="en-US" sz="3600" dirty="0"/>
              <a:t>Why do we use words/phrases like </a:t>
            </a:r>
            <a:r>
              <a:rPr lang="en-US" sz="3600" i="1" dirty="0"/>
              <a:t>In addition, Also </a:t>
            </a:r>
            <a:r>
              <a:rPr lang="en-US" sz="3600" dirty="0"/>
              <a:t>..?</a:t>
            </a:r>
          </a:p>
        </p:txBody>
      </p:sp>
    </p:spTree>
    <p:extLst>
      <p:ext uri="{BB962C8B-B14F-4D97-AF65-F5344CB8AC3E}">
        <p14:creationId xmlns:p14="http://schemas.microsoft.com/office/powerpoint/2010/main" val="2170926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859</Words>
  <Application>Microsoft Office PowerPoint</Application>
  <PresentationFormat>Widescreen</PresentationFormat>
  <Paragraphs>126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Who do you think gets paid the most?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essay</vt:lpstr>
      <vt:lpstr>PowerPoint Presentation</vt:lpstr>
      <vt:lpstr>PowerPoint Presentation</vt:lpstr>
      <vt:lpstr>PowerPoint Presentation</vt:lpstr>
      <vt:lpstr>Planning</vt:lpstr>
      <vt:lpstr>1. Brainstorm your ideas in your notebook. (You can do this in the writing exam) 2. Always look at/think about the question. </vt:lpstr>
      <vt:lpstr>2. Write the essay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Theresa Marie Fee</dc:creator>
  <cp:lastModifiedBy>Hajer Muhammed</cp:lastModifiedBy>
  <cp:revision>7</cp:revision>
  <dcterms:created xsi:type="dcterms:W3CDTF">2020-10-29T18:23:26Z</dcterms:created>
  <dcterms:modified xsi:type="dcterms:W3CDTF">2020-11-25T18:21:48Z</dcterms:modified>
</cp:coreProperties>
</file>