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339" r:id="rId3"/>
    <p:sldId id="364" r:id="rId4"/>
    <p:sldId id="270" r:id="rId5"/>
    <p:sldId id="282" r:id="rId6"/>
    <p:sldId id="314" r:id="rId7"/>
    <p:sldId id="361" r:id="rId8"/>
    <p:sldId id="309" r:id="rId9"/>
    <p:sldId id="354" r:id="rId10"/>
    <p:sldId id="27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CC0000"/>
    <a:srgbClr val="CC0099"/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49" autoAdjust="0"/>
  </p:normalViewPr>
  <p:slideViewPr>
    <p:cSldViewPr snapToGrid="0">
      <p:cViewPr varScale="1">
        <p:scale>
          <a:sx n="81" d="100"/>
          <a:sy n="81" d="100"/>
        </p:scale>
        <p:origin x="8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8C9F1BA-B1C0-42AE-A414-0BC490F21D5A}" type="datetimeFigureOut">
              <a:rPr lang="ar-BH" smtClean="0"/>
              <a:t>05/03/1442</a:t>
            </a:fld>
            <a:endParaRPr lang="ar-B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B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3A29461-EF63-474E-B935-000D77330ABD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37964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A29461-EF63-474E-B935-000D77330ABD}" type="slidenum">
              <a:rPr lang="ar-BH" smtClean="0"/>
              <a:t>5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429357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1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9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3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418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336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527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474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140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3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62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8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941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59450" y="1885518"/>
            <a:ext cx="92202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درس في مادّة اللّغة العربيّة</a:t>
            </a:r>
          </a:p>
          <a:p>
            <a:pPr algn="ctr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الإنتاج الكتابيّ</a:t>
            </a:r>
            <a:endParaRPr lang="ar-BH" sz="2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endParaRPr lang="ar-BH" sz="2800" dirty="0">
              <a:solidFill>
                <a:srgbClr val="FF0000"/>
              </a:solidFill>
              <a:latin typeface="Sakkal Majalla" panose="02000000000000000000" pitchFamily="2" charset="-78"/>
              <a:cs typeface="Sultan normal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794" y="3669764"/>
            <a:ext cx="104764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كِتابَةُ بِطاقَةِ تَهْنِئَة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1345" y="4987645"/>
            <a:ext cx="104764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الصّفّ الثّاني الإِعْداديّ</a:t>
            </a:r>
          </a:p>
          <a:p>
            <a:pPr algn="ctr" rtl="1"/>
            <a:r>
              <a:rPr lang="ar-B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الفصل الدّراسيّ الأوّل </a:t>
            </a:r>
          </a:p>
        </p:txBody>
      </p: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="" xmlns:a16="http://schemas.microsoft.com/office/drawing/2014/main" id="{0B59D632-FF5F-4F33-971A-D7056E4D965D}"/>
              </a:ext>
            </a:extLst>
          </p:cNvPr>
          <p:cNvSpPr txBox="1"/>
          <p:nvPr/>
        </p:nvSpPr>
        <p:spPr>
          <a:xfrm>
            <a:off x="7532013" y="1482078"/>
            <a:ext cx="3195687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أهدافُ الدَّرس:</a:t>
            </a:r>
            <a:endParaRPr lang="en-GB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="" xmlns:a16="http://schemas.microsoft.com/office/drawing/2014/main" id="{D7116323-7339-47D1-9902-087545B99686}"/>
              </a:ext>
            </a:extLst>
          </p:cNvPr>
          <p:cNvSpPr txBox="1"/>
          <p:nvPr/>
        </p:nvSpPr>
        <p:spPr>
          <a:xfrm>
            <a:off x="1464295" y="2645341"/>
            <a:ext cx="926340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1- </a:t>
            </a:r>
            <a:r>
              <a:rPr lang="ar-SA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ّ</a:t>
            </a:r>
            <a:r>
              <a:rPr lang="ar-SA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عرّف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SA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إلى 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عناصر بطاقة التّهنئة.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="" xmlns:a16="http://schemas.microsoft.com/office/drawing/2014/main" id="{90CFD945-FDE1-49C8-A286-237C33EE4210}"/>
              </a:ext>
            </a:extLst>
          </p:cNvPr>
          <p:cNvSpPr txBox="1"/>
          <p:nvPr/>
        </p:nvSpPr>
        <p:spPr>
          <a:xfrm>
            <a:off x="1464296" y="3747049"/>
            <a:ext cx="926340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r" rtl="1"/>
            <a:r>
              <a:rPr lang="ar-SA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2- ترتيب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SA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عناصر بطاقة التّهنئة.</a:t>
            </a:r>
            <a:endParaRPr lang="en-US" sz="3600" dirty="0"/>
          </a:p>
        </p:txBody>
      </p:sp>
      <p:sp>
        <p:nvSpPr>
          <p:cNvPr id="6" name="مربع نص 5">
            <a:extLst>
              <a:ext uri="{FF2B5EF4-FFF2-40B4-BE49-F238E27FC236}">
                <a16:creationId xmlns="" xmlns:a16="http://schemas.microsoft.com/office/drawing/2014/main" id="{86F5480A-7390-4057-AEE0-13EA7F76C5A8}"/>
              </a:ext>
            </a:extLst>
          </p:cNvPr>
          <p:cNvSpPr txBox="1"/>
          <p:nvPr/>
        </p:nvSpPr>
        <p:spPr>
          <a:xfrm>
            <a:off x="1464296" y="4848757"/>
            <a:ext cx="9263407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r" rtl="1"/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3- تصميمُ بطاقة تهنئة وفق خصائصها التّركيبيّة وسماتها اللّغويّة.</a:t>
            </a:r>
            <a:endParaRPr lang="en-US" sz="3600" dirty="0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F338DBB2-0759-4377-B389-CA1D1190FC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1" r="13122" b="11357"/>
          <a:stretch/>
        </p:blipFill>
        <p:spPr>
          <a:xfrm>
            <a:off x="10649276" y="141510"/>
            <a:ext cx="1296144" cy="11240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="" xmlns:a16="http://schemas.microsoft.com/office/drawing/2014/main" id="{0102667A-CE0F-421C-BBE8-059394E9A266}"/>
              </a:ext>
            </a:extLst>
          </p:cNvPr>
          <p:cNvSpPr txBox="1">
            <a:spLocks/>
          </p:cNvSpPr>
          <p:nvPr/>
        </p:nvSpPr>
        <p:spPr>
          <a:xfrm>
            <a:off x="107934" y="132372"/>
            <a:ext cx="2861297" cy="41729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2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لُغة عربية / كتابةُ بطاقةِ التّهنئة</a:t>
            </a:r>
          </a:p>
          <a:p>
            <a:pPr algn="r"/>
            <a:endParaRPr lang="en-GB" sz="2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4266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="" xmlns:a16="http://schemas.microsoft.com/office/drawing/2014/main" id="{354BEFBF-0F2A-4E50-AB2B-6799D511E9B1}"/>
              </a:ext>
            </a:extLst>
          </p:cNvPr>
          <p:cNvSpPr txBox="1">
            <a:spLocks/>
          </p:cNvSpPr>
          <p:nvPr/>
        </p:nvSpPr>
        <p:spPr>
          <a:xfrm>
            <a:off x="10504967" y="133496"/>
            <a:ext cx="1507033" cy="69805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أتَعَرَّفُ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="" xmlns:a16="http://schemas.microsoft.com/office/drawing/2014/main" id="{FB20F318-93A8-4C84-8D07-EADB84FC0ED6}"/>
              </a:ext>
            </a:extLst>
          </p:cNvPr>
          <p:cNvSpPr/>
          <p:nvPr/>
        </p:nvSpPr>
        <p:spPr>
          <a:xfrm>
            <a:off x="7514401" y="1835339"/>
            <a:ext cx="3744082" cy="5325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ما المقصود ببطاقة التّهنئة؟</a:t>
            </a:r>
            <a:endParaRPr lang="en-GB" sz="3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="" xmlns:a16="http://schemas.microsoft.com/office/drawing/2014/main" id="{EC7A1584-5010-4181-85D7-98FA8601DD85}"/>
              </a:ext>
            </a:extLst>
          </p:cNvPr>
          <p:cNvSpPr/>
          <p:nvPr/>
        </p:nvSpPr>
        <p:spPr>
          <a:xfrm>
            <a:off x="974051" y="2676088"/>
            <a:ext cx="10284432" cy="26770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buFontTx/>
              <a:buChar char="-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هي تصميم ورقيٌّ أو الكترونيٌّ يتمّ توجيهه إلى شخـــــــــصٍ معيّن، بهدفِ تهنئته بمناسبة معيّنة (النّجاح أو الأعياد أو الفوز بجائزة.....).</a:t>
            </a:r>
          </a:p>
          <a:p>
            <a:pPr algn="r" rtl="1"/>
            <a:endParaRPr lang="ar-BH" sz="3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buFontTx/>
              <a:buChar char="-"/>
            </a:pPr>
            <a:r>
              <a:rPr lang="ar-BH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وتعدّ بِطَاقَة التّهنئة مِنَ الوَسَائِلِ الّتي انْتَشَرَتْ بينَ النّاس، كَجُزْءٍ مِنَ العَادَاتِ الاجْتِمَاعِيّةِ لما لَهَا مِنْ دَلالةٍ على تَقْدِيرِ صَاحِبِ التّهنئة للمُهَنَّأ.</a:t>
            </a:r>
            <a:endParaRPr lang="en-GB" sz="3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8070CADB-E019-44EF-B552-B57213403BF8}"/>
              </a:ext>
            </a:extLst>
          </p:cNvPr>
          <p:cNvSpPr txBox="1">
            <a:spLocks/>
          </p:cNvSpPr>
          <p:nvPr/>
        </p:nvSpPr>
        <p:spPr>
          <a:xfrm>
            <a:off x="107934" y="132372"/>
            <a:ext cx="2861297" cy="41729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2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لُغة عربية / كتابةُ بطاقةِ التّهنئة</a:t>
            </a:r>
          </a:p>
          <a:p>
            <a:pPr algn="r"/>
            <a:endParaRPr lang="en-GB" sz="2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201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68174" y="723348"/>
            <a:ext cx="8889907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أقرأُ بطاقة التّهنِئة الآتية جيّدًا </a:t>
            </a:r>
            <a:r>
              <a:rPr lang="ar-SA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ثمَّ </a:t>
            </a:r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أُلاحظُ عناصر ها الأساسيّة:</a:t>
            </a:r>
          </a:p>
        </p:txBody>
      </p:sp>
      <p:sp>
        <p:nvSpPr>
          <p:cNvPr id="3" name="Rectangle 2"/>
          <p:cNvSpPr/>
          <p:nvPr/>
        </p:nvSpPr>
        <p:spPr>
          <a:xfrm>
            <a:off x="5286001" y="1472809"/>
            <a:ext cx="2080569" cy="641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بطاقة تهنئة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="" xmlns:a16="http://schemas.microsoft.com/office/drawing/2014/main" id="{3D5F34E8-5198-4921-A8ED-9222FE6A7D30}"/>
              </a:ext>
            </a:extLst>
          </p:cNvPr>
          <p:cNvSpPr/>
          <p:nvPr/>
        </p:nvSpPr>
        <p:spPr>
          <a:xfrm>
            <a:off x="7643974" y="2026227"/>
            <a:ext cx="35456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صديقتي العزيزة ليلى،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="" xmlns:a16="http://schemas.microsoft.com/office/drawing/2014/main" id="{BC216E1A-1078-4A33-9A24-98B3D43051DB}"/>
              </a:ext>
            </a:extLst>
          </p:cNvPr>
          <p:cNvSpPr/>
          <p:nvPr/>
        </p:nvSpPr>
        <p:spPr>
          <a:xfrm>
            <a:off x="1053159" y="3370120"/>
            <a:ext cx="102341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أُهَنِّئُكِ </a:t>
            </a:r>
            <a:r>
              <a:rPr lang="ar-BH" sz="32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بِفَــــــــــــــــوْزِكِ 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بالميداليّةِ الذّهبيّة في سِبَاقِ </a:t>
            </a:r>
            <a:r>
              <a:rPr lang="ar-BH" sz="32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الجَري، لَقَدْ 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بَذَلْتِ </a:t>
            </a:r>
            <a:r>
              <a:rPr lang="ar-BH" sz="32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جُهْــــــــــــــــــــــــــدًا 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كَبِيرًا للفوز بهذه الميداليّة، أَنَا فَخُورَةٌ بِكِ كَثِيرًا.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="" xmlns:a16="http://schemas.microsoft.com/office/drawing/2014/main" id="{D7FD8C03-C392-46F8-8A40-08BF1B186DD2}"/>
              </a:ext>
            </a:extLst>
          </p:cNvPr>
          <p:cNvSpPr/>
          <p:nvPr/>
        </p:nvSpPr>
        <p:spPr>
          <a:xfrm>
            <a:off x="7068616" y="4564863"/>
            <a:ext cx="4067164" cy="585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أتمنّى لك المزيد من النّجاح والتّميّز.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="" xmlns:a16="http://schemas.microsoft.com/office/drawing/2014/main" id="{078485C7-BE0F-421B-9E43-7C6B29ADC008}"/>
              </a:ext>
            </a:extLst>
          </p:cNvPr>
          <p:cNvSpPr/>
          <p:nvPr/>
        </p:nvSpPr>
        <p:spPr>
          <a:xfrm>
            <a:off x="1037684" y="5252480"/>
            <a:ext cx="31027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صديقتك سارة</a:t>
            </a:r>
          </a:p>
          <a:p>
            <a:pPr algn="ctr" rtl="1"/>
            <a:r>
              <a:rPr lang="ar-BH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يوم الأحد: 1-10-2020م.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="" xmlns:a16="http://schemas.microsoft.com/office/drawing/2014/main" id="{5BB91314-DA97-4A1D-9930-F7D182634371}"/>
              </a:ext>
            </a:extLst>
          </p:cNvPr>
          <p:cNvSpPr/>
          <p:nvPr/>
        </p:nvSpPr>
        <p:spPr>
          <a:xfrm>
            <a:off x="6996700" y="2624698"/>
            <a:ext cx="4293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السّلام عليكم ورحمة الله وبركاته.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="" xmlns:a16="http://schemas.microsoft.com/office/drawing/2014/main" id="{3D5DCB7A-D849-44FC-8466-06F6CD1A448D}"/>
              </a:ext>
            </a:extLst>
          </p:cNvPr>
          <p:cNvSpPr/>
          <p:nvPr/>
        </p:nvSpPr>
        <p:spPr>
          <a:xfrm>
            <a:off x="750012" y="1470497"/>
            <a:ext cx="10793311" cy="4837836"/>
          </a:xfrm>
          <a:prstGeom prst="rect">
            <a:avLst/>
          </a:prstGeom>
          <a:noFill/>
          <a:ln w="38100" cmpd="thinThick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مستطيل 10">
            <a:extLst>
              <a:ext uri="{FF2B5EF4-FFF2-40B4-BE49-F238E27FC236}">
                <a16:creationId xmlns="" xmlns:a16="http://schemas.microsoft.com/office/drawing/2014/main" id="{149FDA98-7964-4E93-A3C7-C04F0BB1D55C}"/>
              </a:ext>
            </a:extLst>
          </p:cNvPr>
          <p:cNvSpPr/>
          <p:nvPr/>
        </p:nvSpPr>
        <p:spPr>
          <a:xfrm>
            <a:off x="7802880" y="2026227"/>
            <a:ext cx="3386784" cy="5249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رابط كسهم مستقيم 12">
            <a:extLst>
              <a:ext uri="{FF2B5EF4-FFF2-40B4-BE49-F238E27FC236}">
                <a16:creationId xmlns="" xmlns:a16="http://schemas.microsoft.com/office/drawing/2014/main" id="{BBA1CAEE-30E7-402A-A4F7-B83DE74B2A2E}"/>
              </a:ext>
            </a:extLst>
          </p:cNvPr>
          <p:cNvCxnSpPr>
            <a:cxnSpLocks/>
          </p:cNvCxnSpPr>
          <p:nvPr/>
        </p:nvCxnSpPr>
        <p:spPr>
          <a:xfrm flipH="1" flipV="1">
            <a:off x="4358640" y="2271189"/>
            <a:ext cx="3444240" cy="175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ستطيل 13">
            <a:extLst>
              <a:ext uri="{FF2B5EF4-FFF2-40B4-BE49-F238E27FC236}">
                <a16:creationId xmlns="" xmlns:a16="http://schemas.microsoft.com/office/drawing/2014/main" id="{17DF79B3-C47D-4C1D-ACCD-59DBDA36A846}"/>
              </a:ext>
            </a:extLst>
          </p:cNvPr>
          <p:cNvSpPr/>
          <p:nvPr/>
        </p:nvSpPr>
        <p:spPr>
          <a:xfrm>
            <a:off x="2270589" y="2058477"/>
            <a:ext cx="1953975" cy="3732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اسم المُرْسَل إِليه</a:t>
            </a:r>
            <a:endParaRPr lang="en-GB" sz="28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5" name="رابط كسهم مستقيم 14">
            <a:extLst>
              <a:ext uri="{FF2B5EF4-FFF2-40B4-BE49-F238E27FC236}">
                <a16:creationId xmlns="" xmlns:a16="http://schemas.microsoft.com/office/drawing/2014/main" id="{3C214E72-111E-4F53-B31E-9542DE57CCDB}"/>
              </a:ext>
            </a:extLst>
          </p:cNvPr>
          <p:cNvCxnSpPr>
            <a:cxnSpLocks/>
          </p:cNvCxnSpPr>
          <p:nvPr/>
        </p:nvCxnSpPr>
        <p:spPr>
          <a:xfrm flipH="1" flipV="1">
            <a:off x="5399178" y="2875953"/>
            <a:ext cx="1924751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مستطيل 15">
            <a:extLst>
              <a:ext uri="{FF2B5EF4-FFF2-40B4-BE49-F238E27FC236}">
                <a16:creationId xmlns="" xmlns:a16="http://schemas.microsoft.com/office/drawing/2014/main" id="{73433DDA-CFE7-45B8-9ADC-C1B6BD5693E5}"/>
              </a:ext>
            </a:extLst>
          </p:cNvPr>
          <p:cNvSpPr/>
          <p:nvPr/>
        </p:nvSpPr>
        <p:spPr>
          <a:xfrm>
            <a:off x="3737158" y="2695233"/>
            <a:ext cx="1513844" cy="3756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التّحيّة</a:t>
            </a:r>
            <a:endParaRPr lang="en-GB" sz="32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9" name="رابط كسهم مستقيم 18">
            <a:extLst>
              <a:ext uri="{FF2B5EF4-FFF2-40B4-BE49-F238E27FC236}">
                <a16:creationId xmlns="" xmlns:a16="http://schemas.microsoft.com/office/drawing/2014/main" id="{DC2E5893-7363-4382-AAF4-355BF2B8B753}"/>
              </a:ext>
            </a:extLst>
          </p:cNvPr>
          <p:cNvCxnSpPr>
            <a:cxnSpLocks/>
          </p:cNvCxnSpPr>
          <p:nvPr/>
        </p:nvCxnSpPr>
        <p:spPr>
          <a:xfrm flipH="1">
            <a:off x="6791218" y="4179905"/>
            <a:ext cx="111625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ستطيل 19">
            <a:extLst>
              <a:ext uri="{FF2B5EF4-FFF2-40B4-BE49-F238E27FC236}">
                <a16:creationId xmlns="" xmlns:a16="http://schemas.microsoft.com/office/drawing/2014/main" id="{06E17144-5014-4F8A-9AB5-8292ED794873}"/>
              </a:ext>
            </a:extLst>
          </p:cNvPr>
          <p:cNvSpPr/>
          <p:nvPr/>
        </p:nvSpPr>
        <p:spPr>
          <a:xfrm>
            <a:off x="4937915" y="3942384"/>
            <a:ext cx="1787703" cy="4829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تفاصيل التّهنئة</a:t>
            </a:r>
            <a:endParaRPr lang="en-GB" sz="28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4" name="رابط كسهم مستقيم 23">
            <a:extLst>
              <a:ext uri="{FF2B5EF4-FFF2-40B4-BE49-F238E27FC236}">
                <a16:creationId xmlns="" xmlns:a16="http://schemas.microsoft.com/office/drawing/2014/main" id="{A03C117E-D304-4653-B15F-1115AB8F48E7}"/>
              </a:ext>
            </a:extLst>
          </p:cNvPr>
          <p:cNvCxnSpPr>
            <a:cxnSpLocks/>
          </p:cNvCxnSpPr>
          <p:nvPr/>
        </p:nvCxnSpPr>
        <p:spPr>
          <a:xfrm flipH="1">
            <a:off x="6642823" y="4906557"/>
            <a:ext cx="52699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مستطيل 24">
            <a:extLst>
              <a:ext uri="{FF2B5EF4-FFF2-40B4-BE49-F238E27FC236}">
                <a16:creationId xmlns="" xmlns:a16="http://schemas.microsoft.com/office/drawing/2014/main" id="{19E0B2AD-46FF-4831-81CF-641E05B66629}"/>
              </a:ext>
            </a:extLst>
          </p:cNvPr>
          <p:cNvSpPr/>
          <p:nvPr/>
        </p:nvSpPr>
        <p:spPr>
          <a:xfrm>
            <a:off x="5058799" y="4699989"/>
            <a:ext cx="1545936" cy="3987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عبارة الختام</a:t>
            </a:r>
            <a:endParaRPr lang="en-GB" sz="28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6" name="رابط كسهم مستقيم 25">
            <a:extLst>
              <a:ext uri="{FF2B5EF4-FFF2-40B4-BE49-F238E27FC236}">
                <a16:creationId xmlns="" xmlns:a16="http://schemas.microsoft.com/office/drawing/2014/main" id="{D324C483-B280-4466-8975-85AC2DEF10AB}"/>
              </a:ext>
            </a:extLst>
          </p:cNvPr>
          <p:cNvCxnSpPr>
            <a:cxnSpLocks/>
          </p:cNvCxnSpPr>
          <p:nvPr/>
        </p:nvCxnSpPr>
        <p:spPr>
          <a:xfrm>
            <a:off x="4253496" y="5804042"/>
            <a:ext cx="68444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مستطيل 26">
            <a:extLst>
              <a:ext uri="{FF2B5EF4-FFF2-40B4-BE49-F238E27FC236}">
                <a16:creationId xmlns="" xmlns:a16="http://schemas.microsoft.com/office/drawing/2014/main" id="{76709050-8646-4ACB-99F5-D59C54F5B37B}"/>
              </a:ext>
            </a:extLst>
          </p:cNvPr>
          <p:cNvSpPr/>
          <p:nvPr/>
        </p:nvSpPr>
        <p:spPr>
          <a:xfrm>
            <a:off x="4977498" y="5603193"/>
            <a:ext cx="2471261" cy="3987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28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اسم المُرْسِل والتّاريخ</a:t>
            </a:r>
            <a:endParaRPr lang="en-GB" sz="2800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0" name="مستطيل 29">
            <a:extLst>
              <a:ext uri="{FF2B5EF4-FFF2-40B4-BE49-F238E27FC236}">
                <a16:creationId xmlns="" xmlns:a16="http://schemas.microsoft.com/office/drawing/2014/main" id="{F2978D06-7A3A-4B9B-9600-5F9BF8BC93BF}"/>
              </a:ext>
            </a:extLst>
          </p:cNvPr>
          <p:cNvSpPr/>
          <p:nvPr/>
        </p:nvSpPr>
        <p:spPr>
          <a:xfrm>
            <a:off x="7323929" y="2702273"/>
            <a:ext cx="3892667" cy="5455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مستطيل 30">
            <a:extLst>
              <a:ext uri="{FF2B5EF4-FFF2-40B4-BE49-F238E27FC236}">
                <a16:creationId xmlns="" xmlns:a16="http://schemas.microsoft.com/office/drawing/2014/main" id="{ADF237F1-1931-4A81-AC22-777A984F052B}"/>
              </a:ext>
            </a:extLst>
          </p:cNvPr>
          <p:cNvSpPr/>
          <p:nvPr/>
        </p:nvSpPr>
        <p:spPr>
          <a:xfrm>
            <a:off x="1076737" y="3390015"/>
            <a:ext cx="10187013" cy="11047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مستطيل 31">
            <a:extLst>
              <a:ext uri="{FF2B5EF4-FFF2-40B4-BE49-F238E27FC236}">
                <a16:creationId xmlns="" xmlns:a16="http://schemas.microsoft.com/office/drawing/2014/main" id="{39A192CE-4768-44CC-AFCA-61D0CD347477}"/>
              </a:ext>
            </a:extLst>
          </p:cNvPr>
          <p:cNvSpPr/>
          <p:nvPr/>
        </p:nvSpPr>
        <p:spPr>
          <a:xfrm>
            <a:off x="7207901" y="4639285"/>
            <a:ext cx="3927879" cy="5247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مستطيل 32">
            <a:extLst>
              <a:ext uri="{FF2B5EF4-FFF2-40B4-BE49-F238E27FC236}">
                <a16:creationId xmlns="" xmlns:a16="http://schemas.microsoft.com/office/drawing/2014/main" id="{19849230-084F-4166-AA5C-F272AB0FB652}"/>
              </a:ext>
            </a:extLst>
          </p:cNvPr>
          <p:cNvSpPr/>
          <p:nvPr/>
        </p:nvSpPr>
        <p:spPr>
          <a:xfrm>
            <a:off x="1111145" y="5280172"/>
            <a:ext cx="3102796" cy="9264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itle 1">
            <a:extLst>
              <a:ext uri="{FF2B5EF4-FFF2-40B4-BE49-F238E27FC236}">
                <a16:creationId xmlns="" xmlns:a16="http://schemas.microsoft.com/office/drawing/2014/main" id="{438EE6D4-FFD0-4E5C-8070-046590CF00ED}"/>
              </a:ext>
            </a:extLst>
          </p:cNvPr>
          <p:cNvSpPr txBox="1">
            <a:spLocks/>
          </p:cNvSpPr>
          <p:nvPr/>
        </p:nvSpPr>
        <p:spPr>
          <a:xfrm>
            <a:off x="107934" y="132372"/>
            <a:ext cx="2861297" cy="41729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2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لُغة عربية / كتابةُ بطاقةِ التّهنئة</a:t>
            </a:r>
          </a:p>
          <a:p>
            <a:pPr algn="r"/>
            <a:endParaRPr lang="en-GB" sz="2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="" xmlns:a16="http://schemas.microsoft.com/office/drawing/2014/main" id="{1CFDCD7C-70BA-42D2-A539-C3661EC1A246}"/>
              </a:ext>
            </a:extLst>
          </p:cNvPr>
          <p:cNvSpPr txBox="1">
            <a:spLocks/>
          </p:cNvSpPr>
          <p:nvPr/>
        </p:nvSpPr>
        <p:spPr>
          <a:xfrm>
            <a:off x="10828963" y="146634"/>
            <a:ext cx="1224780" cy="69805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أفْهَمُ</a:t>
            </a:r>
          </a:p>
        </p:txBody>
      </p:sp>
    </p:spTree>
    <p:extLst>
      <p:ext uri="{BB962C8B-B14F-4D97-AF65-F5344CB8AC3E}">
        <p14:creationId xmlns:p14="http://schemas.microsoft.com/office/powerpoint/2010/main" val="318723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4" grpId="0"/>
      <p:bldP spid="7" grpId="0"/>
      <p:bldP spid="8" grpId="0"/>
      <p:bldP spid="10" grpId="0"/>
      <p:bldP spid="11" grpId="0" animBg="1"/>
      <p:bldP spid="14" grpId="0" animBg="1"/>
      <p:bldP spid="16" grpId="0" animBg="1"/>
      <p:bldP spid="20" grpId="0" animBg="1"/>
      <p:bldP spid="25" grpId="0" animBg="1"/>
      <p:bldP spid="27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6178" y="1586949"/>
            <a:ext cx="10515600" cy="463301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ar-BH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lvl="1" indent="0">
              <a:buNone/>
            </a:pPr>
            <a:endParaRPr lang="ar-BH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3FFFC26-6CC8-465D-A489-F96CA5CA7089}"/>
              </a:ext>
            </a:extLst>
          </p:cNvPr>
          <p:cNvSpPr/>
          <p:nvPr/>
        </p:nvSpPr>
        <p:spPr>
          <a:xfrm>
            <a:off x="2432704" y="575204"/>
            <a:ext cx="7154249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32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أكمل الجدول الآتي، مستعينًا بنصّ بطاقة التّهنئة السّابقة: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="" xmlns:a16="http://schemas.microsoft.com/office/drawing/2014/main" id="{B14CB77C-3719-4B7C-84B6-CEF18C8DAA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214727"/>
              </p:ext>
            </p:extLst>
          </p:nvPr>
        </p:nvGraphicFramePr>
        <p:xfrm>
          <a:off x="1200839" y="1170986"/>
          <a:ext cx="10098745" cy="501405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885049">
                  <a:extLst>
                    <a:ext uri="{9D8B030D-6E8A-4147-A177-3AD203B41FA5}">
                      <a16:colId xmlns="" xmlns:a16="http://schemas.microsoft.com/office/drawing/2014/main" val="2878008296"/>
                    </a:ext>
                  </a:extLst>
                </a:gridCol>
                <a:gridCol w="7213696">
                  <a:extLst>
                    <a:ext uri="{9D8B030D-6E8A-4147-A177-3AD203B41FA5}">
                      <a16:colId xmlns="" xmlns:a16="http://schemas.microsoft.com/office/drawing/2014/main" val="608803900"/>
                    </a:ext>
                  </a:extLst>
                </a:gridCol>
              </a:tblGrid>
              <a:tr h="624808">
                <a:tc>
                  <a:txBody>
                    <a:bodyPr/>
                    <a:lstStyle/>
                    <a:p>
                      <a:pPr algn="ctr" rtl="1"/>
                      <a:r>
                        <a:rPr lang="ar-BH" sz="3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عناصر بطاقة التّهنئة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المحتوى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16413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1"/>
                      <a:endParaRPr lang="ar-BH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16778470"/>
                  </a:ext>
                </a:extLst>
              </a:tr>
              <a:tr h="1087480">
                <a:tc>
                  <a:txBody>
                    <a:bodyPr/>
                    <a:lstStyle/>
                    <a:p>
                      <a:pPr rtl="1"/>
                      <a:endParaRPr lang="ar-BH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36052793"/>
                  </a:ext>
                </a:extLst>
              </a:tr>
              <a:tr h="851252">
                <a:tc>
                  <a:txBody>
                    <a:bodyPr/>
                    <a:lstStyle/>
                    <a:p>
                      <a:pPr rtl="1"/>
                      <a:endParaRPr lang="ar-BH" sz="1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rtl="1"/>
                      <a:endParaRPr lang="ar-BH" sz="1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rtl="1"/>
                      <a:endParaRPr lang="ar-BH" sz="1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rtl="1"/>
                      <a:endParaRPr lang="ar-BH" sz="1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rtl="1"/>
                      <a:endParaRPr lang="ar-BH" sz="1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22266786"/>
                  </a:ext>
                </a:extLst>
              </a:tr>
              <a:tr h="653436">
                <a:tc>
                  <a:txBody>
                    <a:bodyPr/>
                    <a:lstStyle/>
                    <a:p>
                      <a:pPr rtl="1"/>
                      <a:endParaRPr lang="ar-BH" sz="1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92704749"/>
                  </a:ext>
                </a:extLst>
              </a:tr>
              <a:tr h="606175">
                <a:tc>
                  <a:txBody>
                    <a:bodyPr/>
                    <a:lstStyle/>
                    <a:p>
                      <a:pPr rtl="1"/>
                      <a:endParaRPr lang="ar-BH" sz="18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32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32778007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1B79B37F-A684-4E04-8CDA-8E8BB6EB8F5E}"/>
              </a:ext>
            </a:extLst>
          </p:cNvPr>
          <p:cNvSpPr/>
          <p:nvPr/>
        </p:nvSpPr>
        <p:spPr>
          <a:xfrm>
            <a:off x="8504037" y="1780822"/>
            <a:ext cx="24641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 اسم المُرْسَل إليه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0DC5011-73F3-46ED-97F3-F107D085133B}"/>
              </a:ext>
            </a:extLst>
          </p:cNvPr>
          <p:cNvSpPr/>
          <p:nvPr/>
        </p:nvSpPr>
        <p:spPr>
          <a:xfrm>
            <a:off x="1500434" y="1780822"/>
            <a:ext cx="662559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يُكْتَبُ على يمين بطاقة التَّهنِئة.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6C7E6CE-7DBC-412C-81F9-3F34B55DE3E3}"/>
              </a:ext>
            </a:extLst>
          </p:cNvPr>
          <p:cNvSpPr/>
          <p:nvPr/>
        </p:nvSpPr>
        <p:spPr>
          <a:xfrm>
            <a:off x="8796604" y="2680951"/>
            <a:ext cx="20679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 التّحيّة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35BD987A-ED57-4971-B028-D0A7677E6B22}"/>
              </a:ext>
            </a:extLst>
          </p:cNvPr>
          <p:cNvSpPr/>
          <p:nvPr/>
        </p:nvSpPr>
        <p:spPr>
          <a:xfrm>
            <a:off x="1750794" y="2475038"/>
            <a:ext cx="63752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Font typeface="Wingdings" panose="05000000000000000000" pitchFamily="2" charset="2"/>
              <a:buChar char="§"/>
            </a:pPr>
            <a:r>
              <a:rPr lang="ar-SA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السّلام عليكم ورحمة الله وبركاته،،</a:t>
            </a:r>
          </a:p>
          <a:p>
            <a:pPr algn="r" rtl="1">
              <a:buFont typeface="Wingdings" panose="05000000000000000000" pitchFamily="2" charset="2"/>
              <a:buChar char="§"/>
            </a:pP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تحيّة طيّبة وبعد،،</a:t>
            </a:r>
            <a:endParaRPr lang="ar-SA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59DAFDB8-E1DB-41C2-8061-369867ED76E7}"/>
              </a:ext>
            </a:extLst>
          </p:cNvPr>
          <p:cNvSpPr/>
          <p:nvPr/>
        </p:nvSpPr>
        <p:spPr>
          <a:xfrm>
            <a:off x="8527029" y="3827334"/>
            <a:ext cx="2464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3- تفاصيل التّهنئة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D1B092A6-6639-4FDC-A0E3-122378D46587}"/>
              </a:ext>
            </a:extLst>
          </p:cNvPr>
          <p:cNvSpPr/>
          <p:nvPr/>
        </p:nvSpPr>
        <p:spPr>
          <a:xfrm>
            <a:off x="1674689" y="5050316"/>
            <a:ext cx="633738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>
              <a:buFont typeface="Wingdings" panose="05000000000000000000" pitchFamily="2" charset="2"/>
              <a:buChar char="§"/>
            </a:pP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الدّعاء بالنّجاح والتّميّز أو السّعادة والبركة.</a:t>
            </a:r>
          </a:p>
        </p:txBody>
      </p:sp>
      <p:sp>
        <p:nvSpPr>
          <p:cNvPr id="20" name="Rectangle 15">
            <a:extLst>
              <a:ext uri="{FF2B5EF4-FFF2-40B4-BE49-F238E27FC236}">
                <a16:creationId xmlns="" xmlns:a16="http://schemas.microsoft.com/office/drawing/2014/main" id="{27177E87-EDAA-47B7-ABC9-63BDEBFC8ED3}"/>
              </a:ext>
            </a:extLst>
          </p:cNvPr>
          <p:cNvSpPr/>
          <p:nvPr/>
        </p:nvSpPr>
        <p:spPr>
          <a:xfrm>
            <a:off x="9586953" y="561165"/>
            <a:ext cx="1314011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نشاط1</a:t>
            </a:r>
          </a:p>
        </p:txBody>
      </p:sp>
      <p:sp>
        <p:nvSpPr>
          <p:cNvPr id="15" name="Rectangle 10">
            <a:extLst>
              <a:ext uri="{FF2B5EF4-FFF2-40B4-BE49-F238E27FC236}">
                <a16:creationId xmlns="" xmlns:a16="http://schemas.microsoft.com/office/drawing/2014/main" id="{937F09C3-216A-4E0D-8DDD-F74D1243F143}"/>
              </a:ext>
            </a:extLst>
          </p:cNvPr>
          <p:cNvSpPr/>
          <p:nvPr/>
        </p:nvSpPr>
        <p:spPr>
          <a:xfrm>
            <a:off x="1433416" y="3661697"/>
            <a:ext cx="66926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Font typeface="Wingdings" panose="05000000000000000000" pitchFamily="2" charset="2"/>
              <a:buChar char="§"/>
            </a:pPr>
            <a:r>
              <a:rPr lang="ar-SA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تبدأ التّهنئة بعبارات جميلة. </a:t>
            </a:r>
          </a:p>
          <a:p>
            <a:pPr algn="r" rtl="1">
              <a:buFont typeface="Wingdings" panose="05000000000000000000" pitchFamily="2" charset="2"/>
              <a:buChar char="§"/>
            </a:pP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مناسبة التّهنئة.</a:t>
            </a:r>
          </a:p>
        </p:txBody>
      </p:sp>
      <p:sp>
        <p:nvSpPr>
          <p:cNvPr id="17" name="Rectangle 11">
            <a:extLst>
              <a:ext uri="{FF2B5EF4-FFF2-40B4-BE49-F238E27FC236}">
                <a16:creationId xmlns="" xmlns:a16="http://schemas.microsoft.com/office/drawing/2014/main" id="{431C5DDB-AD14-4EBB-8D7C-60B996F79E5F}"/>
              </a:ext>
            </a:extLst>
          </p:cNvPr>
          <p:cNvSpPr/>
          <p:nvPr/>
        </p:nvSpPr>
        <p:spPr>
          <a:xfrm>
            <a:off x="8822193" y="4939783"/>
            <a:ext cx="20679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4- عبارة الختام</a:t>
            </a:r>
          </a:p>
        </p:txBody>
      </p:sp>
      <p:sp>
        <p:nvSpPr>
          <p:cNvPr id="18" name="Rectangle 12">
            <a:extLst>
              <a:ext uri="{FF2B5EF4-FFF2-40B4-BE49-F238E27FC236}">
                <a16:creationId xmlns="" xmlns:a16="http://schemas.microsoft.com/office/drawing/2014/main" id="{CBAA3868-FFAD-42E2-8AE8-2F0A4A677AF3}"/>
              </a:ext>
            </a:extLst>
          </p:cNvPr>
          <p:cNvSpPr/>
          <p:nvPr/>
        </p:nvSpPr>
        <p:spPr>
          <a:xfrm>
            <a:off x="1200839" y="5654104"/>
            <a:ext cx="699605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>
              <a:buFont typeface="Wingdings" panose="05000000000000000000" pitchFamily="2" charset="2"/>
              <a:buChar char="§"/>
            </a:pP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يُكْتَبُ أسفل البطاقة على الجهة اليُسْرى مع التّاريخ واليوم.</a:t>
            </a:r>
          </a:p>
        </p:txBody>
      </p:sp>
      <p:sp>
        <p:nvSpPr>
          <p:cNvPr id="21" name="Rectangle 11">
            <a:extLst>
              <a:ext uri="{FF2B5EF4-FFF2-40B4-BE49-F238E27FC236}">
                <a16:creationId xmlns="" xmlns:a16="http://schemas.microsoft.com/office/drawing/2014/main" id="{D939A9E5-C890-4D27-BAE0-32D89C6BBA91}"/>
              </a:ext>
            </a:extLst>
          </p:cNvPr>
          <p:cNvSpPr/>
          <p:nvPr/>
        </p:nvSpPr>
        <p:spPr>
          <a:xfrm>
            <a:off x="8582082" y="5617727"/>
            <a:ext cx="23080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5- اسم المُرْسِل</a:t>
            </a:r>
          </a:p>
        </p:txBody>
      </p:sp>
      <p:sp>
        <p:nvSpPr>
          <p:cNvPr id="19" name="Rectangle 15">
            <a:extLst>
              <a:ext uri="{FF2B5EF4-FFF2-40B4-BE49-F238E27FC236}">
                <a16:creationId xmlns="" xmlns:a16="http://schemas.microsoft.com/office/drawing/2014/main" id="{C5C4D35F-C725-463F-8301-5799406D9EC3}"/>
              </a:ext>
            </a:extLst>
          </p:cNvPr>
          <p:cNvSpPr/>
          <p:nvPr/>
        </p:nvSpPr>
        <p:spPr>
          <a:xfrm>
            <a:off x="1200839" y="567198"/>
            <a:ext cx="1204472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5 دقائق</a:t>
            </a:r>
          </a:p>
        </p:txBody>
      </p:sp>
      <p:sp>
        <p:nvSpPr>
          <p:cNvPr id="22" name="Title 1">
            <a:extLst>
              <a:ext uri="{FF2B5EF4-FFF2-40B4-BE49-F238E27FC236}">
                <a16:creationId xmlns="" xmlns:a16="http://schemas.microsoft.com/office/drawing/2014/main" id="{E09362A1-3FF1-4996-A99A-4BB22C87E90D}"/>
              </a:ext>
            </a:extLst>
          </p:cNvPr>
          <p:cNvSpPr txBox="1">
            <a:spLocks/>
          </p:cNvSpPr>
          <p:nvPr/>
        </p:nvSpPr>
        <p:spPr>
          <a:xfrm>
            <a:off x="107934" y="132372"/>
            <a:ext cx="2861297" cy="41729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2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لُغة عربية / كتابةُ بطاقةِ التّهنئة</a:t>
            </a:r>
          </a:p>
          <a:p>
            <a:pPr algn="r"/>
            <a:endParaRPr lang="en-GB" sz="2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="" xmlns:a16="http://schemas.microsoft.com/office/drawing/2014/main" id="{1CFDCD7C-70BA-42D2-A539-C3661EC1A246}"/>
              </a:ext>
            </a:extLst>
          </p:cNvPr>
          <p:cNvSpPr txBox="1">
            <a:spLocks/>
          </p:cNvSpPr>
          <p:nvPr/>
        </p:nvSpPr>
        <p:spPr>
          <a:xfrm>
            <a:off x="11081358" y="88258"/>
            <a:ext cx="1020839" cy="69805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fontScale="92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أتَدَرَّبُ</a:t>
            </a:r>
          </a:p>
        </p:txBody>
      </p:sp>
    </p:spTree>
    <p:extLst>
      <p:ext uri="{BB962C8B-B14F-4D97-AF65-F5344CB8AC3E}">
        <p14:creationId xmlns:p14="http://schemas.microsoft.com/office/powerpoint/2010/main" val="334398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="" xmlns:a16="http://schemas.microsoft.com/office/drawing/2014/main" id="{80FF4903-F75A-48F6-AD87-F6BA20932E96}"/>
              </a:ext>
            </a:extLst>
          </p:cNvPr>
          <p:cNvSpPr txBox="1"/>
          <p:nvPr/>
        </p:nvSpPr>
        <p:spPr>
          <a:xfrm>
            <a:off x="5064939" y="472023"/>
            <a:ext cx="4611358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أُرَتّبُ عناصر بطاقة التّهنئة الآتية :</a:t>
            </a:r>
            <a:endParaRPr lang="en-GB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="" xmlns:a16="http://schemas.microsoft.com/office/drawing/2014/main" id="{367BBACF-0986-4775-8192-EB23E0A6ED12}"/>
              </a:ext>
            </a:extLst>
          </p:cNvPr>
          <p:cNvSpPr/>
          <p:nvPr/>
        </p:nvSpPr>
        <p:spPr>
          <a:xfrm>
            <a:off x="8032497" y="1881139"/>
            <a:ext cx="2028119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تحيّة طيّبة وبعد،،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="" xmlns:a16="http://schemas.microsoft.com/office/drawing/2014/main" id="{E7EEE45E-CC96-4A61-8DD5-3366579BB96F}"/>
              </a:ext>
            </a:extLst>
          </p:cNvPr>
          <p:cNvSpPr/>
          <p:nvPr/>
        </p:nvSpPr>
        <p:spPr>
          <a:xfrm>
            <a:off x="3361731" y="2447179"/>
            <a:ext cx="7213834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just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أسأل الله أنْ يبارك لكِ في مولودك، وَيَجْعَلَهُ من سعداء الدّنيا والآخرة.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="" xmlns:a16="http://schemas.microsoft.com/office/drawing/2014/main" id="{028CE5A2-06DE-4AD7-8F94-91C3B47E4CBA}"/>
              </a:ext>
            </a:extLst>
          </p:cNvPr>
          <p:cNvSpPr/>
          <p:nvPr/>
        </p:nvSpPr>
        <p:spPr>
          <a:xfrm>
            <a:off x="1216660" y="3993021"/>
            <a:ext cx="9758680" cy="13849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البَهجة مَلأَتْ مَنْزِلَنَا، والبُشْرى أَشْرَقَتْ عَلَيْنَا بِقُدُومِ مَوْلُودكِ الجَمِيل الّذي زادنا هناءً وحبورًا.</a:t>
            </a:r>
          </a:p>
          <a:p>
            <a:pPr algn="just" rtl="1"/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هَنِئتِ بالطّفل الّذي أَشْرَقَتْ بِوَجْهِهِ لَيْلَةَ ميلادِه.</a:t>
            </a:r>
          </a:p>
        </p:txBody>
      </p:sp>
      <p:sp>
        <p:nvSpPr>
          <p:cNvPr id="15" name="مستطيل 14">
            <a:extLst>
              <a:ext uri="{FF2B5EF4-FFF2-40B4-BE49-F238E27FC236}">
                <a16:creationId xmlns="" xmlns:a16="http://schemas.microsoft.com/office/drawing/2014/main" id="{DB1B2D15-5415-401B-91A2-45805ACDD1AD}"/>
              </a:ext>
            </a:extLst>
          </p:cNvPr>
          <p:cNvSpPr/>
          <p:nvPr/>
        </p:nvSpPr>
        <p:spPr>
          <a:xfrm>
            <a:off x="8523248" y="5455834"/>
            <a:ext cx="220124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just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أختي الغالية، مريم،</a:t>
            </a:r>
            <a:endParaRPr lang="en-GB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مستطيل 20">
            <a:extLst>
              <a:ext uri="{FF2B5EF4-FFF2-40B4-BE49-F238E27FC236}">
                <a16:creationId xmlns="" xmlns:a16="http://schemas.microsoft.com/office/drawing/2014/main" id="{BBB98CCA-759A-42B9-8D16-3216233CD6D1}"/>
              </a:ext>
            </a:extLst>
          </p:cNvPr>
          <p:cNvSpPr/>
          <p:nvPr/>
        </p:nvSpPr>
        <p:spPr>
          <a:xfrm>
            <a:off x="8165353" y="3014829"/>
            <a:ext cx="2374369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just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أخوكِ أحمد</a:t>
            </a:r>
          </a:p>
          <a:p>
            <a:pPr algn="just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الأربعاء: 25-6-2021م</a:t>
            </a:r>
            <a:endParaRPr lang="en-GB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15">
            <a:extLst>
              <a:ext uri="{FF2B5EF4-FFF2-40B4-BE49-F238E27FC236}">
                <a16:creationId xmlns="" xmlns:a16="http://schemas.microsoft.com/office/drawing/2014/main" id="{788E7D86-9ABE-422C-8C5A-3E1E59C64589}"/>
              </a:ext>
            </a:extLst>
          </p:cNvPr>
          <p:cNvSpPr/>
          <p:nvPr/>
        </p:nvSpPr>
        <p:spPr>
          <a:xfrm>
            <a:off x="9695722" y="441246"/>
            <a:ext cx="1211156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نشاط2</a:t>
            </a:r>
          </a:p>
        </p:txBody>
      </p:sp>
      <p:sp>
        <p:nvSpPr>
          <p:cNvPr id="24" name="Title 1">
            <a:extLst>
              <a:ext uri="{FF2B5EF4-FFF2-40B4-BE49-F238E27FC236}">
                <a16:creationId xmlns="" xmlns:a16="http://schemas.microsoft.com/office/drawing/2014/main" id="{ACCD56FE-1C01-4D43-9BDE-511FF9C964A6}"/>
              </a:ext>
            </a:extLst>
          </p:cNvPr>
          <p:cNvSpPr txBox="1">
            <a:spLocks/>
          </p:cNvSpPr>
          <p:nvPr/>
        </p:nvSpPr>
        <p:spPr>
          <a:xfrm>
            <a:off x="107934" y="132372"/>
            <a:ext cx="2861297" cy="41729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2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لُغة عربية / كتابةُ بطاقةِ التّهنئة</a:t>
            </a:r>
          </a:p>
          <a:p>
            <a:pPr algn="r"/>
            <a:endParaRPr lang="en-GB" sz="2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="" xmlns:a16="http://schemas.microsoft.com/office/drawing/2014/main" id="{3D6AE933-3395-4D5F-A712-A758A5674535}"/>
              </a:ext>
            </a:extLst>
          </p:cNvPr>
          <p:cNvSpPr/>
          <p:nvPr/>
        </p:nvSpPr>
        <p:spPr>
          <a:xfrm>
            <a:off x="431515" y="1150706"/>
            <a:ext cx="11229654" cy="5024063"/>
          </a:xfrm>
          <a:prstGeom prst="rect">
            <a:avLst/>
          </a:prstGeom>
          <a:noFill/>
          <a:ln w="63500" cap="rnd" cmpd="tri">
            <a:solidFill>
              <a:schemeClr val="accent2">
                <a:lumMod val="75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">
            <a:extLst>
              <a:ext uri="{FF2B5EF4-FFF2-40B4-BE49-F238E27FC236}">
                <a16:creationId xmlns="" xmlns:a16="http://schemas.microsoft.com/office/drawing/2014/main" id="{E349A7F6-312A-4B2B-AD3E-75D16FDC468E}"/>
              </a:ext>
            </a:extLst>
          </p:cNvPr>
          <p:cNvSpPr/>
          <p:nvPr/>
        </p:nvSpPr>
        <p:spPr>
          <a:xfrm>
            <a:off x="4888079" y="1159424"/>
            <a:ext cx="2080569" cy="641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بطاقة تهنئة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39C4DBE2-12E9-43A9-96D2-E95965E8CAB2}"/>
              </a:ext>
            </a:extLst>
          </p:cNvPr>
          <p:cNvSpPr/>
          <p:nvPr/>
        </p:nvSpPr>
        <p:spPr>
          <a:xfrm>
            <a:off x="3850755" y="463188"/>
            <a:ext cx="1204472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5 دقائق</a:t>
            </a:r>
          </a:p>
        </p:txBody>
      </p:sp>
      <p:sp>
        <p:nvSpPr>
          <p:cNvPr id="14" name="Title 1">
            <a:extLst>
              <a:ext uri="{FF2B5EF4-FFF2-40B4-BE49-F238E27FC236}">
                <a16:creationId xmlns="" xmlns:a16="http://schemas.microsoft.com/office/drawing/2014/main" id="{1CFDCD7C-70BA-42D2-A539-C3661EC1A246}"/>
              </a:ext>
            </a:extLst>
          </p:cNvPr>
          <p:cNvSpPr txBox="1">
            <a:spLocks/>
          </p:cNvSpPr>
          <p:nvPr/>
        </p:nvSpPr>
        <p:spPr>
          <a:xfrm>
            <a:off x="11063227" y="143996"/>
            <a:ext cx="1020839" cy="69805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fontScale="92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أتَدَرَّبُ</a:t>
            </a:r>
          </a:p>
        </p:txBody>
      </p:sp>
    </p:spTree>
    <p:extLst>
      <p:ext uri="{BB962C8B-B14F-4D97-AF65-F5344CB8AC3E}">
        <p14:creationId xmlns:p14="http://schemas.microsoft.com/office/powerpoint/2010/main" val="230655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3" grpId="0" animBg="1"/>
      <p:bldP spid="15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="" xmlns:a16="http://schemas.microsoft.com/office/drawing/2014/main" id="{80FF4903-F75A-48F6-AD87-F6BA20932E96}"/>
              </a:ext>
            </a:extLst>
          </p:cNvPr>
          <p:cNvSpPr txBox="1"/>
          <p:nvPr/>
        </p:nvSpPr>
        <p:spPr>
          <a:xfrm>
            <a:off x="6096000" y="455266"/>
            <a:ext cx="4611358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أُرَتّبُ عناصر بطاقة التّهنئة </a:t>
            </a:r>
            <a:r>
              <a:rPr lang="ar-BH" sz="32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السّابقة:</a:t>
            </a:r>
            <a:endParaRPr lang="en-GB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="" xmlns:a16="http://schemas.microsoft.com/office/drawing/2014/main" id="{3D6AE933-3395-4D5F-A712-A758A5674535}"/>
              </a:ext>
            </a:extLst>
          </p:cNvPr>
          <p:cNvSpPr/>
          <p:nvPr/>
        </p:nvSpPr>
        <p:spPr>
          <a:xfrm>
            <a:off x="431515" y="1150706"/>
            <a:ext cx="11229654" cy="5024063"/>
          </a:xfrm>
          <a:prstGeom prst="rect">
            <a:avLst/>
          </a:prstGeom>
          <a:noFill/>
          <a:ln w="603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">
            <a:extLst>
              <a:ext uri="{FF2B5EF4-FFF2-40B4-BE49-F238E27FC236}">
                <a16:creationId xmlns="" xmlns:a16="http://schemas.microsoft.com/office/drawing/2014/main" id="{E349A7F6-312A-4B2B-AD3E-75D16FDC468E}"/>
              </a:ext>
            </a:extLst>
          </p:cNvPr>
          <p:cNvSpPr/>
          <p:nvPr/>
        </p:nvSpPr>
        <p:spPr>
          <a:xfrm>
            <a:off x="4888079" y="1159424"/>
            <a:ext cx="2080569" cy="641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بطاقة تهنئة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="" xmlns:a16="http://schemas.microsoft.com/office/drawing/2014/main" id="{51B293D9-EDEE-4B73-9973-AFB06490A45B}"/>
              </a:ext>
            </a:extLst>
          </p:cNvPr>
          <p:cNvSpPr/>
          <p:nvPr/>
        </p:nvSpPr>
        <p:spPr>
          <a:xfrm>
            <a:off x="7068619" y="1946954"/>
            <a:ext cx="4262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BH" sz="360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......................................................</a:t>
            </a:r>
            <a:endParaRPr lang="en-US" sz="36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="" xmlns:a16="http://schemas.microsoft.com/office/drawing/2014/main" id="{3E28929B-E956-4696-A9A8-3E9EDDA75978}"/>
              </a:ext>
            </a:extLst>
          </p:cNvPr>
          <p:cNvSpPr/>
          <p:nvPr/>
        </p:nvSpPr>
        <p:spPr>
          <a:xfrm>
            <a:off x="8696389" y="1830106"/>
            <a:ext cx="220124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just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أختي الغالية، مريم،</a:t>
            </a:r>
            <a:endParaRPr lang="en-GB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Rectangle 4">
            <a:extLst>
              <a:ext uri="{FF2B5EF4-FFF2-40B4-BE49-F238E27FC236}">
                <a16:creationId xmlns="" xmlns:a16="http://schemas.microsoft.com/office/drawing/2014/main" id="{DBE1C0DD-4716-4195-87A0-0E2F1F0701C9}"/>
              </a:ext>
            </a:extLst>
          </p:cNvPr>
          <p:cNvSpPr/>
          <p:nvPr/>
        </p:nvSpPr>
        <p:spPr>
          <a:xfrm>
            <a:off x="7005258" y="2582942"/>
            <a:ext cx="4262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BH" sz="360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......................................................</a:t>
            </a:r>
            <a:endParaRPr lang="en-US" sz="36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مستطيل 18">
            <a:extLst>
              <a:ext uri="{FF2B5EF4-FFF2-40B4-BE49-F238E27FC236}">
                <a16:creationId xmlns="" xmlns:a16="http://schemas.microsoft.com/office/drawing/2014/main" id="{E186AC2A-1845-4AF9-B83B-C0D5A47FAF49}"/>
              </a:ext>
            </a:extLst>
          </p:cNvPr>
          <p:cNvSpPr/>
          <p:nvPr/>
        </p:nvSpPr>
        <p:spPr>
          <a:xfrm>
            <a:off x="8591377" y="2489394"/>
            <a:ext cx="2028119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تحيّة طيّبة وبعد،،</a:t>
            </a:r>
          </a:p>
        </p:txBody>
      </p:sp>
      <p:sp>
        <p:nvSpPr>
          <p:cNvPr id="22" name="Rectangle 4">
            <a:extLst>
              <a:ext uri="{FF2B5EF4-FFF2-40B4-BE49-F238E27FC236}">
                <a16:creationId xmlns="" xmlns:a16="http://schemas.microsoft.com/office/drawing/2014/main" id="{B506BD47-47D7-4F9C-BADA-88A9651FA1CE}"/>
              </a:ext>
            </a:extLst>
          </p:cNvPr>
          <p:cNvSpPr/>
          <p:nvPr/>
        </p:nvSpPr>
        <p:spPr>
          <a:xfrm>
            <a:off x="1103644" y="3315611"/>
            <a:ext cx="101355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BH" sz="360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en-US" sz="36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7" name="مستطيل 26">
            <a:extLst>
              <a:ext uri="{FF2B5EF4-FFF2-40B4-BE49-F238E27FC236}">
                <a16:creationId xmlns="" xmlns:a16="http://schemas.microsoft.com/office/drawing/2014/main" id="{14E1035B-A458-4930-BDDC-D3AD34E69C38}"/>
              </a:ext>
            </a:extLst>
          </p:cNvPr>
          <p:cNvSpPr/>
          <p:nvPr/>
        </p:nvSpPr>
        <p:spPr>
          <a:xfrm>
            <a:off x="1292101" y="3452631"/>
            <a:ext cx="9758680" cy="13849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البَهجة مَلأَتْ مَنْزِلَنَا، والبُشْرى أَشْرَقَتْ عَلَيْنَا بِقُدُومِ مَوْلُودكِ الجَمِيل الّذي زادنا هناءً وحبورًا.</a:t>
            </a:r>
          </a:p>
          <a:p>
            <a:pPr algn="just" rtl="1"/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هَنِئتِ بالطّفل الّذي أَشْرَقَتْ بِوَجْهِهِ لَيْلَةَ ميلادِه.</a:t>
            </a:r>
          </a:p>
        </p:txBody>
      </p:sp>
      <p:sp>
        <p:nvSpPr>
          <p:cNvPr id="28" name="Rectangle 4">
            <a:extLst>
              <a:ext uri="{FF2B5EF4-FFF2-40B4-BE49-F238E27FC236}">
                <a16:creationId xmlns="" xmlns:a16="http://schemas.microsoft.com/office/drawing/2014/main" id="{2DF3C3BE-5F66-40D9-9786-D6E674EEBF31}"/>
              </a:ext>
            </a:extLst>
          </p:cNvPr>
          <p:cNvSpPr/>
          <p:nvPr/>
        </p:nvSpPr>
        <p:spPr>
          <a:xfrm>
            <a:off x="3780272" y="5024644"/>
            <a:ext cx="74708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BH" sz="360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..............................................................................................</a:t>
            </a:r>
            <a:endParaRPr lang="en-US" sz="36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0" name="مستطيل 29">
            <a:extLst>
              <a:ext uri="{FF2B5EF4-FFF2-40B4-BE49-F238E27FC236}">
                <a16:creationId xmlns="" xmlns:a16="http://schemas.microsoft.com/office/drawing/2014/main" id="{AAB7556A-CCE3-41AE-B590-D209BDEF2D8D}"/>
              </a:ext>
            </a:extLst>
          </p:cNvPr>
          <p:cNvSpPr/>
          <p:nvPr/>
        </p:nvSpPr>
        <p:spPr>
          <a:xfrm>
            <a:off x="3938436" y="5044813"/>
            <a:ext cx="7154523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just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أسأل الله أنْ يبارك لكِ في مولودك، وَيَجْعَلَهُ من سعداء الدّنيا والآخرة.</a:t>
            </a:r>
          </a:p>
        </p:txBody>
      </p:sp>
      <p:sp>
        <p:nvSpPr>
          <p:cNvPr id="31" name="Rectangle 4">
            <a:extLst>
              <a:ext uri="{FF2B5EF4-FFF2-40B4-BE49-F238E27FC236}">
                <a16:creationId xmlns="" xmlns:a16="http://schemas.microsoft.com/office/drawing/2014/main" id="{423F3D47-1538-4157-B635-E2AB2ECFF49F}"/>
              </a:ext>
            </a:extLst>
          </p:cNvPr>
          <p:cNvSpPr/>
          <p:nvPr/>
        </p:nvSpPr>
        <p:spPr>
          <a:xfrm>
            <a:off x="408089" y="4967868"/>
            <a:ext cx="2709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BH" sz="360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..................................................................</a:t>
            </a:r>
            <a:endParaRPr lang="en-US" sz="36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3" name="مستطيل 32">
            <a:extLst>
              <a:ext uri="{FF2B5EF4-FFF2-40B4-BE49-F238E27FC236}">
                <a16:creationId xmlns="" xmlns:a16="http://schemas.microsoft.com/office/drawing/2014/main" id="{77E19AC9-3CE1-406A-B29C-0171D4DD47EC}"/>
              </a:ext>
            </a:extLst>
          </p:cNvPr>
          <p:cNvSpPr/>
          <p:nvPr/>
        </p:nvSpPr>
        <p:spPr>
          <a:xfrm>
            <a:off x="575902" y="5139872"/>
            <a:ext cx="2374368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just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أخوكِ أحمد</a:t>
            </a:r>
          </a:p>
          <a:p>
            <a:pPr algn="just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الأربعاء: </a:t>
            </a:r>
            <a:r>
              <a:rPr lang="ar-BH" sz="28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25-6-2020م</a:t>
            </a:r>
            <a:endParaRPr lang="ar-BH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="" xmlns:a16="http://schemas.microsoft.com/office/drawing/2014/main" id="{6C2F8015-7A37-4FA0-928E-7B3FF9093FED}"/>
              </a:ext>
            </a:extLst>
          </p:cNvPr>
          <p:cNvSpPr txBox="1">
            <a:spLocks/>
          </p:cNvSpPr>
          <p:nvPr/>
        </p:nvSpPr>
        <p:spPr>
          <a:xfrm>
            <a:off x="107934" y="132372"/>
            <a:ext cx="2861297" cy="41729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2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لُغة عربية / كتابةُ بطاقةِ التّهنئة</a:t>
            </a:r>
          </a:p>
          <a:p>
            <a:pPr algn="r"/>
            <a:endParaRPr lang="en-GB" sz="2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="" xmlns:a16="http://schemas.microsoft.com/office/drawing/2014/main" id="{1CFDCD7C-70BA-42D2-A539-C3661EC1A246}"/>
              </a:ext>
            </a:extLst>
          </p:cNvPr>
          <p:cNvSpPr txBox="1">
            <a:spLocks/>
          </p:cNvSpPr>
          <p:nvPr/>
        </p:nvSpPr>
        <p:spPr>
          <a:xfrm>
            <a:off x="11048373" y="165688"/>
            <a:ext cx="1020839" cy="69805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fontScale="92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أتَدَرَّبُ</a:t>
            </a:r>
          </a:p>
        </p:txBody>
      </p:sp>
    </p:spTree>
    <p:extLst>
      <p:ext uri="{BB962C8B-B14F-4D97-AF65-F5344CB8AC3E}">
        <p14:creationId xmlns:p14="http://schemas.microsoft.com/office/powerpoint/2010/main" val="390779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 animBg="1"/>
      <p:bldP spid="17" grpId="0"/>
      <p:bldP spid="19" grpId="0" animBg="1"/>
      <p:bldP spid="22" grpId="0"/>
      <p:bldP spid="27" grpId="0" animBg="1"/>
      <p:bldP spid="28" grpId="0"/>
      <p:bldP spid="30" grpId="0" animBg="1"/>
      <p:bldP spid="31" grpId="0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3EB0B714-23CD-4313-B793-921A4A5BB263}"/>
              </a:ext>
            </a:extLst>
          </p:cNvPr>
          <p:cNvSpPr/>
          <p:nvPr/>
        </p:nvSpPr>
        <p:spPr>
          <a:xfrm>
            <a:off x="2083676" y="848754"/>
            <a:ext cx="7609120" cy="6551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أَسْتَنْتِجُ أنّ عناصر كتابة بطاقة التّهنئة هي كالآتي:</a:t>
            </a:r>
            <a:endParaRPr lang="en-US" sz="4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="" xmlns:a16="http://schemas.microsoft.com/office/drawing/2014/main" id="{675E4BA7-2C6A-434B-A65C-CCB5523DBF98}"/>
              </a:ext>
            </a:extLst>
          </p:cNvPr>
          <p:cNvSpPr/>
          <p:nvPr/>
        </p:nvSpPr>
        <p:spPr>
          <a:xfrm>
            <a:off x="1705622" y="3450830"/>
            <a:ext cx="7609120" cy="6536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3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متن التّهنئة وتتضمّن الآتي</a:t>
            </a:r>
            <a:r>
              <a:rPr lang="ar-BH" sz="30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( عبارة التّهنئة والمناسبة )</a:t>
            </a:r>
            <a:endParaRPr lang="en-GB" sz="3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="" xmlns:a16="http://schemas.microsoft.com/office/drawing/2014/main" id="{52237CC4-ADA6-44C6-AC6A-C0AA86504E2F}"/>
              </a:ext>
            </a:extLst>
          </p:cNvPr>
          <p:cNvSpPr/>
          <p:nvPr/>
        </p:nvSpPr>
        <p:spPr>
          <a:xfrm>
            <a:off x="3979372" y="4380638"/>
            <a:ext cx="3777616" cy="6536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عبارة الختام</a:t>
            </a:r>
            <a:endParaRPr lang="en-GB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="" xmlns:a16="http://schemas.microsoft.com/office/drawing/2014/main" id="{B5169FD7-3789-4A36-ADC6-77E2B363A9F9}"/>
              </a:ext>
            </a:extLst>
          </p:cNvPr>
          <p:cNvSpPr/>
          <p:nvPr/>
        </p:nvSpPr>
        <p:spPr>
          <a:xfrm>
            <a:off x="3939256" y="5322227"/>
            <a:ext cx="3817732" cy="6536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اسم المُرْسِل واليوم والتّاريخ</a:t>
            </a:r>
            <a:endParaRPr lang="en-GB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="" xmlns:a16="http://schemas.microsoft.com/office/drawing/2014/main" id="{777357DB-5A2C-4085-A662-7DC4B671DA10}"/>
              </a:ext>
            </a:extLst>
          </p:cNvPr>
          <p:cNvSpPr/>
          <p:nvPr/>
        </p:nvSpPr>
        <p:spPr>
          <a:xfrm>
            <a:off x="4019487" y="1567652"/>
            <a:ext cx="3737500" cy="7655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اسْم المُرْسَل إليه.</a:t>
            </a:r>
            <a:endParaRPr lang="en-GB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="" xmlns:a16="http://schemas.microsoft.com/office/drawing/2014/main" id="{18809E01-360A-4414-B76E-77C93508C2CA}"/>
              </a:ext>
            </a:extLst>
          </p:cNvPr>
          <p:cNvSpPr/>
          <p:nvPr/>
        </p:nvSpPr>
        <p:spPr>
          <a:xfrm>
            <a:off x="4019486" y="2497460"/>
            <a:ext cx="3737501" cy="7655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عبارة التّحيّة.</a:t>
            </a:r>
            <a:endParaRPr lang="en-GB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7A8D6BC5-538F-4109-A2BA-84CE280C257E}"/>
              </a:ext>
            </a:extLst>
          </p:cNvPr>
          <p:cNvSpPr txBox="1">
            <a:spLocks/>
          </p:cNvSpPr>
          <p:nvPr/>
        </p:nvSpPr>
        <p:spPr>
          <a:xfrm>
            <a:off x="107934" y="132372"/>
            <a:ext cx="2861297" cy="41729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2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لُغة عربية / كتابةُ بطاقةِ التّهنئة</a:t>
            </a:r>
          </a:p>
          <a:p>
            <a:pPr algn="r"/>
            <a:endParaRPr lang="en-GB" sz="2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1CFDCD7C-70BA-42D2-A539-C3661EC1A246}"/>
              </a:ext>
            </a:extLst>
          </p:cNvPr>
          <p:cNvSpPr txBox="1">
            <a:spLocks/>
          </p:cNvSpPr>
          <p:nvPr/>
        </p:nvSpPr>
        <p:spPr>
          <a:xfrm>
            <a:off x="10613205" y="108613"/>
            <a:ext cx="1470862" cy="69805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أسْتَنْتِجُ</a:t>
            </a:r>
          </a:p>
        </p:txBody>
      </p:sp>
    </p:spTree>
    <p:extLst>
      <p:ext uri="{BB962C8B-B14F-4D97-AF65-F5344CB8AC3E}">
        <p14:creationId xmlns:p14="http://schemas.microsoft.com/office/powerpoint/2010/main" val="345064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29737" y="865023"/>
            <a:ext cx="10466361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BH" sz="31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أَختارُ العناصر الضّروريّة لبطاقة التّهنئة ممّا يأتي، وأُكمِل البطاقة بما يناسب منها: </a:t>
            </a:r>
            <a:r>
              <a:rPr lang="ar-BH" sz="31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(5دق) </a:t>
            </a:r>
          </a:p>
        </p:txBody>
      </p:sp>
      <p:sp>
        <p:nvSpPr>
          <p:cNvPr id="3" name="Rectangle 2"/>
          <p:cNvSpPr/>
          <p:nvPr/>
        </p:nvSpPr>
        <p:spPr>
          <a:xfrm>
            <a:off x="3681170" y="1424939"/>
            <a:ext cx="7914928" cy="46628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rtl="1"/>
            <a:r>
              <a:rPr lang="ar-SA" sz="33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  </a:t>
            </a:r>
            <a:r>
              <a:rPr lang="ar-BH" sz="33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بطاقة تهنئة</a:t>
            </a:r>
          </a:p>
          <a:p>
            <a:pPr algn="r" rtl="1"/>
            <a:r>
              <a:rPr lang="ar-BH" sz="33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</a:t>
            </a:r>
          </a:p>
          <a:p>
            <a:pPr algn="r" rtl="1"/>
            <a:r>
              <a:rPr lang="ar-BH" sz="33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السّلام عليكم ورحمة الله وبركاته،،</a:t>
            </a:r>
          </a:p>
          <a:p>
            <a:pPr algn="r" rtl="1"/>
            <a:r>
              <a:rPr lang="ar-BH" sz="33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ممّا زادَ .......................، و ........................... نفســـــــــــــــي رؤيـــــــــــــــتي لَكَ وَأَنْتَ .......................... جائزةً..................... بكَ، وهي جائزة الطّالب المثاليّ في مدرستنا.</a:t>
            </a:r>
          </a:p>
          <a:p>
            <a:pPr algn="r" rtl="1"/>
            <a:r>
              <a:rPr lang="ar-BH" sz="33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................................................................</a:t>
            </a:r>
          </a:p>
          <a:p>
            <a:pPr rtl="1"/>
            <a:r>
              <a:rPr lang="ar-BH" sz="33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</a:t>
            </a:r>
          </a:p>
          <a:p>
            <a:pPr rtl="1"/>
            <a:r>
              <a:rPr lang="ar-BH" sz="33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</a:t>
            </a:r>
          </a:p>
        </p:txBody>
      </p:sp>
      <p:sp>
        <p:nvSpPr>
          <p:cNvPr id="8" name="عنوان 1">
            <a:extLst>
              <a:ext uri="{FF2B5EF4-FFF2-40B4-BE49-F238E27FC236}">
                <a16:creationId xmlns="" xmlns:a16="http://schemas.microsoft.com/office/drawing/2014/main" id="{ED868D0E-4E76-415A-80F7-455D9588AA26}"/>
              </a:ext>
            </a:extLst>
          </p:cNvPr>
          <p:cNvSpPr txBox="1">
            <a:spLocks/>
          </p:cNvSpPr>
          <p:nvPr/>
        </p:nvSpPr>
        <p:spPr>
          <a:xfrm>
            <a:off x="2028254" y="1619796"/>
            <a:ext cx="1033445" cy="49356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defPPr>
              <a:defRPr lang="ar-BH"/>
            </a:defPPr>
            <a:lvl1pPr defTabSz="457200">
              <a:spcBef>
                <a:spcPct val="0"/>
              </a:spcBef>
              <a:buNone/>
              <a:defRPr sz="4400" b="1">
                <a:solidFill>
                  <a:schemeClr val="bg1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 rtl="1"/>
            <a:r>
              <a:rPr lang="ar-BH" sz="2800" b="0" dirty="0">
                <a:solidFill>
                  <a:schemeClr val="accent5">
                    <a:lumMod val="50000"/>
                  </a:schemeClr>
                </a:solidFill>
              </a:rPr>
              <a:t>سَعَادَتي</a:t>
            </a:r>
            <a:endParaRPr lang="en-US" sz="2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عنوان 1">
            <a:extLst>
              <a:ext uri="{FF2B5EF4-FFF2-40B4-BE49-F238E27FC236}">
                <a16:creationId xmlns="" xmlns:a16="http://schemas.microsoft.com/office/drawing/2014/main" id="{4D7AF54E-07E4-4047-B1F6-5A54C355E127}"/>
              </a:ext>
            </a:extLst>
          </p:cNvPr>
          <p:cNvSpPr txBox="1">
            <a:spLocks/>
          </p:cNvSpPr>
          <p:nvPr/>
        </p:nvSpPr>
        <p:spPr>
          <a:xfrm>
            <a:off x="375338" y="1619796"/>
            <a:ext cx="1153185" cy="534619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defPPr>
              <a:defRPr lang="ar-BH"/>
            </a:defPPr>
            <a:lvl1pPr defTabSz="457200">
              <a:spcBef>
                <a:spcPct val="0"/>
              </a:spcBef>
              <a:buNone/>
              <a:defRPr sz="4400" b="1">
                <a:solidFill>
                  <a:schemeClr val="bg1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sz="2800" b="0" dirty="0">
                <a:solidFill>
                  <a:schemeClr val="accent5">
                    <a:lumMod val="50000"/>
                  </a:schemeClr>
                </a:solidFill>
              </a:rPr>
              <a:t>جديرةً</a:t>
            </a:r>
            <a:endParaRPr lang="en-US" sz="2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عنوان 1">
            <a:extLst>
              <a:ext uri="{FF2B5EF4-FFF2-40B4-BE49-F238E27FC236}">
                <a16:creationId xmlns="" xmlns:a16="http://schemas.microsoft.com/office/drawing/2014/main" id="{F80D70A1-449A-4453-AC3B-6C8524BD2BD7}"/>
              </a:ext>
            </a:extLst>
          </p:cNvPr>
          <p:cNvSpPr txBox="1">
            <a:spLocks/>
          </p:cNvSpPr>
          <p:nvPr/>
        </p:nvSpPr>
        <p:spPr>
          <a:xfrm>
            <a:off x="191085" y="2335234"/>
            <a:ext cx="3287729" cy="45823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defPPr>
              <a:defRPr lang="ar-BH"/>
            </a:defPPr>
            <a:lvl1pPr defTabSz="457200">
              <a:spcBef>
                <a:spcPct val="0"/>
              </a:spcBef>
              <a:buNone/>
              <a:defRPr sz="4400" b="1">
                <a:solidFill>
                  <a:schemeClr val="bg1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sz="2800" b="0" dirty="0">
                <a:solidFill>
                  <a:schemeClr val="accent5">
                    <a:lumMod val="50000"/>
                  </a:schemeClr>
                </a:solidFill>
              </a:rPr>
              <a:t>أتمنّى لكَ النّجاح والتّميّز دائمًا.</a:t>
            </a:r>
            <a:endParaRPr lang="en-US" sz="2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عنوان 1">
            <a:extLst>
              <a:ext uri="{FF2B5EF4-FFF2-40B4-BE49-F238E27FC236}">
                <a16:creationId xmlns="" xmlns:a16="http://schemas.microsoft.com/office/drawing/2014/main" id="{0A87503E-E9F2-49B6-9941-7A46D5FC38A3}"/>
              </a:ext>
            </a:extLst>
          </p:cNvPr>
          <p:cNvSpPr txBox="1">
            <a:spLocks/>
          </p:cNvSpPr>
          <p:nvPr/>
        </p:nvSpPr>
        <p:spPr>
          <a:xfrm>
            <a:off x="1205273" y="2894381"/>
            <a:ext cx="1106412" cy="534619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defPPr>
              <a:defRPr lang="ar-BH"/>
            </a:defPPr>
            <a:lvl1pPr defTabSz="457200">
              <a:spcBef>
                <a:spcPct val="0"/>
              </a:spcBef>
              <a:buNone/>
              <a:defRPr sz="4400" b="1">
                <a:solidFill>
                  <a:schemeClr val="bg1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 rtl="1"/>
            <a:r>
              <a:rPr lang="ar-BH" sz="2800" b="0" dirty="0">
                <a:solidFill>
                  <a:schemeClr val="accent5">
                    <a:lumMod val="50000"/>
                  </a:schemeClr>
                </a:solidFill>
              </a:rPr>
              <a:t>أَسْعَدَ</a:t>
            </a:r>
            <a:endParaRPr lang="en-US" sz="2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عنوان 1">
            <a:extLst>
              <a:ext uri="{FF2B5EF4-FFF2-40B4-BE49-F238E27FC236}">
                <a16:creationId xmlns="" xmlns:a16="http://schemas.microsoft.com/office/drawing/2014/main" id="{7B3B0C4D-485C-4975-9703-B7D9F7011927}"/>
              </a:ext>
            </a:extLst>
          </p:cNvPr>
          <p:cNvSpPr txBox="1">
            <a:spLocks/>
          </p:cNvSpPr>
          <p:nvPr/>
        </p:nvSpPr>
        <p:spPr>
          <a:xfrm>
            <a:off x="856574" y="3730773"/>
            <a:ext cx="1956750" cy="534619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defPPr>
              <a:defRPr lang="ar-BH"/>
            </a:defPPr>
            <a:lvl1pPr defTabSz="457200">
              <a:spcBef>
                <a:spcPct val="0"/>
              </a:spcBef>
              <a:buNone/>
              <a:defRPr sz="4400" b="1">
                <a:solidFill>
                  <a:schemeClr val="bg1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sz="2800" b="0" dirty="0">
                <a:solidFill>
                  <a:schemeClr val="accent5">
                    <a:lumMod val="50000"/>
                  </a:schemeClr>
                </a:solidFill>
              </a:rPr>
              <a:t>صديقك محمّد</a:t>
            </a:r>
            <a:endParaRPr lang="en-US" sz="2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عنوان 1">
            <a:extLst>
              <a:ext uri="{FF2B5EF4-FFF2-40B4-BE49-F238E27FC236}">
                <a16:creationId xmlns="" xmlns:a16="http://schemas.microsoft.com/office/drawing/2014/main" id="{BA685680-7404-43C7-98CE-480EA6206C42}"/>
              </a:ext>
            </a:extLst>
          </p:cNvPr>
          <p:cNvSpPr txBox="1">
            <a:spLocks/>
          </p:cNvSpPr>
          <p:nvPr/>
        </p:nvSpPr>
        <p:spPr>
          <a:xfrm>
            <a:off x="260832" y="4487263"/>
            <a:ext cx="3217982" cy="458231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defPPr>
              <a:defRPr lang="ar-BH"/>
            </a:defPPr>
            <a:lvl1pPr defTabSz="457200">
              <a:spcBef>
                <a:spcPct val="0"/>
              </a:spcBef>
              <a:buNone/>
              <a:defRPr sz="4400" b="1">
                <a:solidFill>
                  <a:schemeClr val="bg1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sz="2800" b="0" dirty="0">
                <a:solidFill>
                  <a:schemeClr val="accent5">
                    <a:lumMod val="50000"/>
                  </a:schemeClr>
                </a:solidFill>
              </a:rPr>
              <a:t>يوم الأربعاء: </a:t>
            </a:r>
            <a:r>
              <a:rPr lang="ar-BH" sz="2800" b="0" dirty="0" smtClean="0">
                <a:solidFill>
                  <a:schemeClr val="accent5">
                    <a:lumMod val="50000"/>
                  </a:schemeClr>
                </a:solidFill>
              </a:rPr>
              <a:t>10-10-2020م</a:t>
            </a:r>
            <a:endParaRPr lang="en-US" sz="2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عنوان 1">
            <a:extLst>
              <a:ext uri="{FF2B5EF4-FFF2-40B4-BE49-F238E27FC236}">
                <a16:creationId xmlns="" xmlns:a16="http://schemas.microsoft.com/office/drawing/2014/main" id="{6117E35F-A1A8-4C29-BF75-39B50CA93765}"/>
              </a:ext>
            </a:extLst>
          </p:cNvPr>
          <p:cNvSpPr txBox="1">
            <a:spLocks/>
          </p:cNvSpPr>
          <p:nvPr/>
        </p:nvSpPr>
        <p:spPr>
          <a:xfrm>
            <a:off x="1282135" y="5167365"/>
            <a:ext cx="940624" cy="45823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defPPr>
              <a:defRPr lang="ar-BH"/>
            </a:defPPr>
            <a:lvl1pPr defTabSz="457200">
              <a:spcBef>
                <a:spcPct val="0"/>
              </a:spcBef>
              <a:buNone/>
              <a:defRPr sz="4400" b="1">
                <a:solidFill>
                  <a:schemeClr val="bg1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sz="2800" b="0" dirty="0">
                <a:solidFill>
                  <a:schemeClr val="accent5">
                    <a:lumMod val="50000"/>
                  </a:schemeClr>
                </a:solidFill>
              </a:rPr>
              <a:t>تَتَسَلّمُ</a:t>
            </a:r>
            <a:endParaRPr lang="en-US" sz="2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عنوان 1">
            <a:extLst>
              <a:ext uri="{FF2B5EF4-FFF2-40B4-BE49-F238E27FC236}">
                <a16:creationId xmlns="" xmlns:a16="http://schemas.microsoft.com/office/drawing/2014/main" id="{ECD73B86-EB37-4663-BFEE-B7B601E9E662}"/>
              </a:ext>
            </a:extLst>
          </p:cNvPr>
          <p:cNvSpPr txBox="1">
            <a:spLocks/>
          </p:cNvSpPr>
          <p:nvPr/>
        </p:nvSpPr>
        <p:spPr>
          <a:xfrm>
            <a:off x="595902" y="5763861"/>
            <a:ext cx="2577583" cy="458231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defPPr>
              <a:defRPr lang="ar-BH"/>
            </a:defPPr>
            <a:lvl1pPr defTabSz="457200">
              <a:spcBef>
                <a:spcPct val="0"/>
              </a:spcBef>
              <a:buNone/>
              <a:defRPr sz="4400" b="1">
                <a:solidFill>
                  <a:schemeClr val="bg1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BH" sz="2800" b="0" dirty="0">
                <a:solidFill>
                  <a:schemeClr val="accent5">
                    <a:lumMod val="50000"/>
                  </a:schemeClr>
                </a:solidFill>
              </a:rPr>
              <a:t>صديقي العزيز، أحمد،</a:t>
            </a:r>
            <a:endParaRPr lang="en-US" sz="2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" name="Rectangle 15">
            <a:extLst>
              <a:ext uri="{FF2B5EF4-FFF2-40B4-BE49-F238E27FC236}">
                <a16:creationId xmlns="" xmlns:a16="http://schemas.microsoft.com/office/drawing/2014/main" id="{1C1533AA-2B4A-4AA0-8A76-B33F7B80D082}"/>
              </a:ext>
            </a:extLst>
          </p:cNvPr>
          <p:cNvSpPr/>
          <p:nvPr/>
        </p:nvSpPr>
        <p:spPr>
          <a:xfrm>
            <a:off x="9267291" y="132372"/>
            <a:ext cx="2785954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BH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النّشاط الختاميّ</a:t>
            </a:r>
          </a:p>
        </p:txBody>
      </p:sp>
      <p:sp>
        <p:nvSpPr>
          <p:cNvPr id="19" name="Title 1">
            <a:extLst>
              <a:ext uri="{FF2B5EF4-FFF2-40B4-BE49-F238E27FC236}">
                <a16:creationId xmlns="" xmlns:a16="http://schemas.microsoft.com/office/drawing/2014/main" id="{A33CD03B-8A05-4E27-A503-672681DFA1AC}"/>
              </a:ext>
            </a:extLst>
          </p:cNvPr>
          <p:cNvSpPr txBox="1">
            <a:spLocks/>
          </p:cNvSpPr>
          <p:nvPr/>
        </p:nvSpPr>
        <p:spPr>
          <a:xfrm>
            <a:off x="107934" y="132372"/>
            <a:ext cx="2861297" cy="41729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r-BH" sz="2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لُغة عربية / كتابةُ بطاقةِ التّهنئة</a:t>
            </a:r>
          </a:p>
          <a:p>
            <a:pPr algn="r"/>
            <a:endParaRPr lang="en-GB" sz="22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8927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91 -0.00834 L 0.66705 -0.572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51" y="-2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92 -0.00833 L 0.60118 0.1923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56" y="1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92 -0.00833 L 0.48086 -0.003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41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92 -0.00834 L 0.72096 -0.2430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46" y="-1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4 -0.01389 L 0.59701 0.2634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74" y="1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92 -0.00833 L 0.62995 0.3134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02" y="1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92 -0.00833 L 0.2556 0.1631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78" y="8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91 -0.00833 L 0.28437 0.14213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23" y="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="" xmlns:a16="http://schemas.microsoft.com/office/drawing/2014/main" id="{E9F59292-3597-4777-AEAA-0D08D99C6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2651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BH" sz="7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انْتَهى الدّرس</a:t>
            </a:r>
            <a:endParaRPr lang="en-GB" sz="72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160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قالب الدروس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قالب الدروس</Template>
  <TotalTime>15</TotalTime>
  <Words>539</Words>
  <Application>Microsoft Office PowerPoint</Application>
  <PresentationFormat>Widescreen</PresentationFormat>
  <Paragraphs>112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Sakkal Majalla</vt:lpstr>
      <vt:lpstr>Sultan normal</vt:lpstr>
      <vt:lpstr>Wingdings</vt:lpstr>
      <vt:lpstr>قالب الدروس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انْتَهى الدّرس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Othman Ben Alsadiq Chriha</dc:creator>
  <cp:lastModifiedBy>USER</cp:lastModifiedBy>
  <cp:revision>293</cp:revision>
  <dcterms:created xsi:type="dcterms:W3CDTF">2020-03-04T09:57:32Z</dcterms:created>
  <dcterms:modified xsi:type="dcterms:W3CDTF">2020-10-21T08:38:47Z</dcterms:modified>
</cp:coreProperties>
</file>