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25DFB-F703-40D2-8ADF-5EE2F3A1A02C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ar-BH"/>
              <a:t>وزارة التربية والتعليم 2020م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E105A-1483-41F0-AA71-F82C70A53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197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979BC-A748-48D8-B292-616C9D6F9D02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ar-BH"/>
              <a:t>وزارة التربية والتعليم 2020م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BC636-242B-4867-B232-B4035E5BC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8785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EC1E2-8620-487B-B201-DA7D6986E4A2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وزارة التربية والتعليم 2020م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75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3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86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34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9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46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5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5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14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0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5900" y="2382559"/>
            <a:ext cx="92202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normal" pitchFamily="2" charset="-78"/>
              </a:rPr>
              <a:t>درس في مادّة اللّغة العربيّة </a:t>
            </a:r>
            <a:endParaRPr lang="ar-BH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ultan normal" pitchFamily="2" charset="-78"/>
            </a:endParaRPr>
          </a:p>
          <a:p>
            <a:pPr algn="ctr"/>
            <a:r>
              <a:rPr lang="ar-B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normal" pitchFamily="2" charset="-78"/>
              </a:rPr>
              <a:t>القواعد النّحويّة</a:t>
            </a:r>
          </a:p>
          <a:p>
            <a:pPr algn="ctr" rtl="1"/>
            <a:r>
              <a:rPr lang="ar-BH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normal" pitchFamily="2" charset="-78"/>
              </a:rPr>
              <a:t>العـــــدد</a:t>
            </a:r>
            <a:endParaRPr lang="ar-BH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ultan normal" pitchFamily="2" charset="-78"/>
            </a:endParaRPr>
          </a:p>
          <a:p>
            <a:pPr algn="ctr"/>
            <a:r>
              <a:rPr lang="ar-B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normal" pitchFamily="2" charset="-78"/>
              </a:rPr>
              <a:t>للصفّ الثّاني الإعداديّ</a:t>
            </a: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593" y="528216"/>
            <a:ext cx="9060873" cy="1165673"/>
          </a:xfrm>
        </p:spPr>
        <p:txBody>
          <a:bodyPr>
            <a:norm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أوّلا – صور العدد</a:t>
            </a:r>
            <a:r>
              <a:rPr lang="ar-SA" sz="3200" dirty="0"/>
              <a:t/>
            </a:r>
            <a:br>
              <a:rPr lang="ar-SA" sz="3200" dirty="0"/>
            </a:b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223" t="47552" r="29695" b="25237"/>
          <a:stretch/>
        </p:blipFill>
        <p:spPr>
          <a:xfrm>
            <a:off x="2240122" y="1558978"/>
            <a:ext cx="8462856" cy="29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49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049" y="446063"/>
            <a:ext cx="9616291" cy="1210967"/>
          </a:xfrm>
        </p:spPr>
        <p:txBody>
          <a:bodyPr>
            <a:normAutofit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</a:rPr>
              <a:t>ال</a:t>
            </a:r>
            <a:r>
              <a:rPr lang="ar-SA" sz="3200" b="1" dirty="0">
                <a:solidFill>
                  <a:srgbClr val="FF0000"/>
                </a:solidFill>
              </a:rPr>
              <a:t>نشاط </a:t>
            </a:r>
            <a:r>
              <a:rPr lang="ar-BH" sz="3200" b="1" dirty="0">
                <a:solidFill>
                  <a:srgbClr val="FF0000"/>
                </a:solidFill>
              </a:rPr>
              <a:t>رقم (1)</a:t>
            </a:r>
            <a:r>
              <a:rPr lang="ar-SA" sz="3200" b="1" dirty="0">
                <a:solidFill>
                  <a:srgbClr val="FF0000"/>
                </a:solidFill>
              </a:rPr>
              <a:t>:</a:t>
            </a:r>
            <a:r>
              <a:rPr lang="ar-SA" sz="3200" dirty="0">
                <a:solidFill>
                  <a:srgbClr val="FF0000"/>
                </a:solidFill>
              </a:rPr>
              <a:t/>
            </a:r>
            <a:br>
              <a:rPr lang="ar-SA" sz="3200" dirty="0">
                <a:solidFill>
                  <a:srgbClr val="FF0000"/>
                </a:solidFill>
              </a:rPr>
            </a:br>
            <a:r>
              <a:rPr lang="ar-SA" sz="3200" dirty="0">
                <a:solidFill>
                  <a:srgbClr val="FF0000"/>
                </a:solidFill>
              </a:rPr>
              <a:t> اقرأ الجمل الآتي</a:t>
            </a:r>
            <a:r>
              <a:rPr lang="ar-BH" sz="3200" dirty="0">
                <a:solidFill>
                  <a:srgbClr val="FF0000"/>
                </a:solidFill>
              </a:rPr>
              <a:t>ة،</a:t>
            </a:r>
            <a:r>
              <a:rPr lang="ar-SA" sz="3200" dirty="0">
                <a:solidFill>
                  <a:srgbClr val="FF0000"/>
                </a:solidFill>
              </a:rPr>
              <a:t> واكتب العدد</a:t>
            </a:r>
            <a:r>
              <a:rPr lang="ar-BH" sz="3200" dirty="0">
                <a:solidFill>
                  <a:srgbClr val="FF0000"/>
                </a:solidFill>
              </a:rPr>
              <a:t> </a:t>
            </a:r>
            <a:r>
              <a:rPr lang="ar-SA" sz="3200" dirty="0">
                <a:solidFill>
                  <a:srgbClr val="FF0000"/>
                </a:solidFill>
              </a:rPr>
              <a:t>في الخانة المناسبة </a:t>
            </a:r>
            <a:r>
              <a:rPr lang="ar-BH" sz="3200" dirty="0">
                <a:solidFill>
                  <a:srgbClr val="FF0000"/>
                </a:solidFill>
              </a:rPr>
              <a:t>ثمّ حدّد </a:t>
            </a:r>
            <a:r>
              <a:rPr lang="ar-SA" sz="3200" dirty="0">
                <a:solidFill>
                  <a:srgbClr val="FF0000"/>
                </a:solidFill>
              </a:rPr>
              <a:t>صورته</a:t>
            </a:r>
            <a:r>
              <a:rPr lang="ar-BH" sz="3200" dirty="0">
                <a:solidFill>
                  <a:srgbClr val="FF0000"/>
                </a:solidFill>
              </a:rPr>
              <a:t>.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202854"/>
              </p:ext>
            </p:extLst>
          </p:nvPr>
        </p:nvGraphicFramePr>
        <p:xfrm>
          <a:off x="545431" y="1776300"/>
          <a:ext cx="11213431" cy="44141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02569">
                  <a:extLst>
                    <a:ext uri="{9D8B030D-6E8A-4147-A177-3AD203B41FA5}">
                      <a16:colId xmlns="" xmlns:a16="http://schemas.microsoft.com/office/drawing/2014/main" val="2534573333"/>
                    </a:ext>
                  </a:extLst>
                </a:gridCol>
                <a:gridCol w="2630905">
                  <a:extLst>
                    <a:ext uri="{9D8B030D-6E8A-4147-A177-3AD203B41FA5}">
                      <a16:colId xmlns="" xmlns:a16="http://schemas.microsoft.com/office/drawing/2014/main" val="2949149223"/>
                    </a:ext>
                  </a:extLst>
                </a:gridCol>
                <a:gridCol w="6079957">
                  <a:extLst>
                    <a:ext uri="{9D8B030D-6E8A-4147-A177-3AD203B41FA5}">
                      <a16:colId xmlns="" xmlns:a16="http://schemas.microsoft.com/office/drawing/2014/main" val="3273351788"/>
                    </a:ext>
                  </a:extLst>
                </a:gridCol>
              </a:tblGrid>
              <a:tr h="58773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صورته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العدد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الجملة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3532637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يتكوّن</a:t>
                      </a:r>
                      <a:r>
                        <a:rPr lang="ar-SA" sz="2800" baseline="0" dirty="0"/>
                        <a:t> فريق كرة القدم من أحدَ عشرَ لاعبا.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2708306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فاز المشارك بتسعِ ميدالي</a:t>
                      </a:r>
                      <a:r>
                        <a:rPr lang="ar-BH" sz="2800" dirty="0"/>
                        <a:t>ّ</a:t>
                      </a:r>
                      <a:r>
                        <a:rPr lang="ar-SA" sz="2800" dirty="0"/>
                        <a:t>ات في الد</a:t>
                      </a:r>
                      <a:r>
                        <a:rPr lang="ar-BH" sz="2800" dirty="0"/>
                        <a:t>ّ</a:t>
                      </a:r>
                      <a:r>
                        <a:rPr lang="ar-SA" sz="2800" dirty="0"/>
                        <a:t>ورة الأخيرة.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74916565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يتبارى</a:t>
                      </a:r>
                      <a:r>
                        <a:rPr lang="ar-SA" sz="2800" baseline="0" dirty="0"/>
                        <a:t> المشاركون في أكثر من ثلاثين لعبة.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30102099"/>
                  </a:ext>
                </a:extLst>
              </a:tr>
              <a:tr h="846883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/>
                        <a:t>شارك في </a:t>
                      </a:r>
                      <a:r>
                        <a:rPr lang="ar-BH" sz="2800" dirty="0"/>
                        <a:t>الأولمبياد </a:t>
                      </a:r>
                      <a:r>
                        <a:rPr lang="ar-SA" sz="2800" baseline="0" dirty="0"/>
                        <a:t>أكثرُ من خمسٍ وعشرين دولة.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00807063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/>
                        <a:t>توقّفت الألعاب الأولمبية ثلاث دورات</a:t>
                      </a:r>
                      <a:r>
                        <a:rPr lang="ar-SA" sz="2800" baseline="0" dirty="0"/>
                        <a:t> بسبب الحرب.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07914218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مارس</a:t>
                      </a:r>
                      <a:r>
                        <a:rPr lang="ar-SA" sz="2800" baseline="0" dirty="0"/>
                        <a:t> الرياضيّون اثنتين وثلاثين لعبة.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7777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37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73" y="762208"/>
            <a:ext cx="10599353" cy="1099447"/>
          </a:xfrm>
        </p:spPr>
        <p:txBody>
          <a:bodyPr>
            <a:norm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</a:rPr>
              <a:t> حلّ النّشاط رقم (1)</a:t>
            </a:r>
            <a:endParaRPr lang="en-US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162265"/>
              </p:ext>
            </p:extLst>
          </p:nvPr>
        </p:nvGraphicFramePr>
        <p:xfrm>
          <a:off x="678873" y="1719423"/>
          <a:ext cx="10764251" cy="427625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02323">
                  <a:extLst>
                    <a:ext uri="{9D8B030D-6E8A-4147-A177-3AD203B41FA5}">
                      <a16:colId xmlns="" xmlns:a16="http://schemas.microsoft.com/office/drawing/2014/main" val="2534573333"/>
                    </a:ext>
                  </a:extLst>
                </a:gridCol>
                <a:gridCol w="2073424">
                  <a:extLst>
                    <a:ext uri="{9D8B030D-6E8A-4147-A177-3AD203B41FA5}">
                      <a16:colId xmlns="" xmlns:a16="http://schemas.microsoft.com/office/drawing/2014/main" val="2949149223"/>
                    </a:ext>
                  </a:extLst>
                </a:gridCol>
                <a:gridCol w="6288504">
                  <a:extLst>
                    <a:ext uri="{9D8B030D-6E8A-4147-A177-3AD203B41FA5}">
                      <a16:colId xmlns="" xmlns:a16="http://schemas.microsoft.com/office/drawing/2014/main" val="3273351788"/>
                    </a:ext>
                  </a:extLst>
                </a:gridCol>
              </a:tblGrid>
              <a:tr h="58773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صورته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العدد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الجملة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3532637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مركب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baseline="0" dirty="0">
                          <a:solidFill>
                            <a:srgbClr val="00B0F0"/>
                          </a:solidFill>
                        </a:rPr>
                        <a:t>أحدَ عشرَ 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يتكوّن</a:t>
                      </a:r>
                      <a:r>
                        <a:rPr lang="ar-SA" sz="2800" baseline="0" dirty="0"/>
                        <a:t> فريق كرة القدم من أحدَ عشرَ لاعبا.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2708306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مفرد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rgbClr val="00B0F0"/>
                          </a:solidFill>
                        </a:rPr>
                        <a:t>تسعِ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فاز المشارك بتسعِ ميداليات في الدورة الأخيرة.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74916565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عقود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baseline="0" dirty="0">
                          <a:solidFill>
                            <a:srgbClr val="00B0F0"/>
                          </a:solidFill>
                        </a:rPr>
                        <a:t>ثلاثين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يتبارى</a:t>
                      </a:r>
                      <a:r>
                        <a:rPr lang="ar-SA" sz="2800" baseline="0" dirty="0"/>
                        <a:t> المشاركون في أكثر من ثلاثين لعبة.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30102099"/>
                  </a:ext>
                </a:extLst>
              </a:tr>
              <a:tr h="70902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معطوف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baseline="0" dirty="0">
                          <a:solidFill>
                            <a:srgbClr val="00B0F0"/>
                          </a:solidFill>
                        </a:rPr>
                        <a:t>خمسٍ وعشرين 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/>
                        <a:t>شارك في </a:t>
                      </a:r>
                      <a:r>
                        <a:rPr lang="ar-BH" sz="2800" dirty="0"/>
                        <a:t>الأولمبياد </a:t>
                      </a:r>
                      <a:r>
                        <a:rPr lang="ar-SA" sz="2800" baseline="0" dirty="0"/>
                        <a:t>أكثرُ من خمسٍ وعشرين دولة.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00807063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مفرد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rgbClr val="00B0F0"/>
                          </a:solidFill>
                        </a:rPr>
                        <a:t>ثلاث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/>
                        <a:t>توقّفت الألعاب الأولمبية ثلاث دورات</a:t>
                      </a:r>
                      <a:r>
                        <a:rPr lang="ar-SA" sz="2800" baseline="0" dirty="0"/>
                        <a:t> بسبب الحرب.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07914218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معطوف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baseline="0" dirty="0">
                          <a:solidFill>
                            <a:srgbClr val="00B0F0"/>
                          </a:solidFill>
                        </a:rPr>
                        <a:t>اثنتين وثلاثين 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مارس</a:t>
                      </a:r>
                      <a:r>
                        <a:rPr lang="ar-SA" sz="2800" baseline="0" dirty="0"/>
                        <a:t> الرياضيّون اثنتين وثلاثين لعبة.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7777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0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71" y="966016"/>
            <a:ext cx="10515600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ثانيا – مطابقة العدد للمعدود</a:t>
            </a:r>
            <a:br>
              <a:rPr lang="ar-SA" b="1" dirty="0">
                <a:solidFill>
                  <a:srgbClr val="FF0000"/>
                </a:solidFill>
              </a:rPr>
            </a:br>
            <a:r>
              <a:rPr lang="ar-SA" sz="3200" dirty="0"/>
              <a:t/>
            </a:r>
            <a:br>
              <a:rPr lang="ar-SA" sz="3200" dirty="0"/>
            </a:br>
            <a:r>
              <a:rPr lang="ar-SA" sz="3200" dirty="0"/>
              <a:t>تذكّر أنّ حالات مطابقةِ العددِ للمعدودِ تختلف بحسب ما هو مبيَّن في الاستنتاجات الآتية: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756" t="46490" r="27866" b="40991"/>
          <a:stretch/>
        </p:blipFill>
        <p:spPr>
          <a:xfrm>
            <a:off x="1124263" y="2848132"/>
            <a:ext cx="9069050" cy="227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1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23" y="605264"/>
            <a:ext cx="10599353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</a:rPr>
              <a:t>النّشاط رقم (2)</a:t>
            </a:r>
            <a:r>
              <a:rPr lang="ar-SA" sz="3600" dirty="0">
                <a:solidFill>
                  <a:srgbClr val="FF0000"/>
                </a:solidFill>
              </a:rPr>
              <a:t/>
            </a:r>
            <a:br>
              <a:rPr lang="ar-SA" sz="3600" dirty="0">
                <a:solidFill>
                  <a:srgbClr val="FF0000"/>
                </a:solidFill>
              </a:rPr>
            </a:br>
            <a:r>
              <a:rPr lang="ar-SA" sz="3600" dirty="0">
                <a:solidFill>
                  <a:srgbClr val="FF0000"/>
                </a:solidFill>
              </a:rPr>
              <a:t>اختر العدد، وضعه في مكانه المناسب من الجملة بحيث يطابق </a:t>
            </a:r>
            <a:r>
              <a:rPr lang="ar-SA" sz="3600" dirty="0" err="1">
                <a:solidFill>
                  <a:srgbClr val="FF0000"/>
                </a:solidFill>
              </a:rPr>
              <a:t>معدوده</a:t>
            </a:r>
            <a:r>
              <a:rPr lang="ar-SA" sz="3600" dirty="0">
                <a:solidFill>
                  <a:srgbClr val="FF0000"/>
                </a:solidFill>
              </a:rPr>
              <a:t>: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855" y="2092036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في وجه كلّ إنسان أنف .............وعينان </a:t>
            </a:r>
            <a:r>
              <a:rPr lang="ar-SA" sz="2800" dirty="0" smtClean="0"/>
              <a:t>................. </a:t>
            </a:r>
            <a:r>
              <a:rPr lang="ar-SA" sz="2800" dirty="0"/>
              <a:t>(</a:t>
            </a:r>
            <a:r>
              <a:rPr lang="ar-SA" sz="2800" dirty="0" smtClean="0"/>
              <a:t>واحدة-</a:t>
            </a:r>
            <a:r>
              <a:rPr lang="ar-BH" sz="2800" dirty="0" smtClean="0"/>
              <a:t> </a:t>
            </a:r>
            <a:r>
              <a:rPr lang="ar-SA" sz="2800" dirty="0" smtClean="0"/>
              <a:t>واحد  </a:t>
            </a:r>
            <a:r>
              <a:rPr lang="ar-SA" sz="2800" dirty="0"/>
              <a:t>/  اثنان-اثنتان).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مرّ</a:t>
            </a:r>
            <a:r>
              <a:rPr lang="ar-BH" sz="2800" dirty="0"/>
              <a:t>ت</a:t>
            </a:r>
            <a:r>
              <a:rPr lang="ar-SA" sz="2800" dirty="0"/>
              <a:t> على انطلاق المباراة........................دقيقة.        (اثنا عشرة   /    اثنتا عشرة).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نزل في مطار البحرين ...................... رياضيا.  (واحد وعشرون / إحدى وعشرون).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تسلّمت الفائزة جائزة ............ ودرعين...............        (واحدة-واحد / اثنين-اثنتين).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274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442" y="603526"/>
            <a:ext cx="10350763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</a:rPr>
              <a:t>حلّ النّشاط رقم (2)</a:t>
            </a:r>
            <a:r>
              <a:rPr lang="ar-SA" sz="3600" dirty="0">
                <a:solidFill>
                  <a:srgbClr val="FF0000"/>
                </a:solidFill>
              </a:rPr>
              <a:t/>
            </a:r>
            <a:br>
              <a:rPr lang="ar-SA" sz="3600" dirty="0">
                <a:solidFill>
                  <a:srgbClr val="FF0000"/>
                </a:solidFill>
              </a:rPr>
            </a:b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0695" y="2092036"/>
            <a:ext cx="872690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في وجه كلّ إنسان أنف</a:t>
            </a:r>
            <a:r>
              <a:rPr lang="ar-BH" sz="2800" dirty="0"/>
              <a:t> </a:t>
            </a:r>
            <a:r>
              <a:rPr lang="ar-SA" sz="2800" b="1" dirty="0">
                <a:solidFill>
                  <a:srgbClr val="00B0F0"/>
                </a:solidFill>
              </a:rPr>
              <a:t>واحد</a:t>
            </a:r>
            <a:r>
              <a:rPr lang="ar-SA" sz="2800" dirty="0"/>
              <a:t> وعينان </a:t>
            </a:r>
            <a:r>
              <a:rPr lang="ar-SA" sz="2800" b="1" dirty="0" smtClean="0">
                <a:solidFill>
                  <a:srgbClr val="00B0F0"/>
                </a:solidFill>
              </a:rPr>
              <a:t>اثنتان</a:t>
            </a:r>
            <a:r>
              <a:rPr lang="ar-BH" b="1" dirty="0"/>
              <a:t>.</a:t>
            </a:r>
            <a:r>
              <a:rPr lang="ar-SA" sz="2800" dirty="0" smtClean="0"/>
              <a:t> </a:t>
            </a:r>
            <a:endParaRPr lang="ar-BH" sz="2800" dirty="0"/>
          </a:p>
          <a:p>
            <a:pPr algn="r" rtl="1">
              <a:lnSpc>
                <a:spcPct val="150000"/>
              </a:lnSpc>
            </a:pPr>
            <a:r>
              <a:rPr lang="ar-SA" sz="2800" dirty="0"/>
              <a:t>مرّ</a:t>
            </a:r>
            <a:r>
              <a:rPr lang="ar-BH" sz="2800" dirty="0"/>
              <a:t>ت</a:t>
            </a:r>
            <a:r>
              <a:rPr lang="ar-SA" sz="2800" dirty="0"/>
              <a:t> على انطلاق المباراة </a:t>
            </a:r>
            <a:r>
              <a:rPr lang="ar-SA" sz="2800" b="1" dirty="0">
                <a:solidFill>
                  <a:srgbClr val="00B0F0"/>
                </a:solidFill>
              </a:rPr>
              <a:t>اثنتا عشرة </a:t>
            </a:r>
            <a:r>
              <a:rPr lang="ar-SA" sz="2800" dirty="0"/>
              <a:t>دقيقة</a:t>
            </a:r>
            <a:r>
              <a:rPr lang="ar-BH" sz="2800" dirty="0"/>
              <a:t>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نزل في مطار البحرين </a:t>
            </a:r>
            <a:r>
              <a:rPr lang="ar-SA" sz="2800" b="1" dirty="0">
                <a:solidFill>
                  <a:srgbClr val="00B0F0"/>
                </a:solidFill>
              </a:rPr>
              <a:t>واحد وعشرون </a:t>
            </a:r>
            <a:r>
              <a:rPr lang="ar-SA" sz="2800" dirty="0"/>
              <a:t>رياضيا. </a:t>
            </a:r>
            <a:endParaRPr lang="ar-BH" sz="2800" dirty="0"/>
          </a:p>
          <a:p>
            <a:pPr algn="r" rtl="1">
              <a:lnSpc>
                <a:spcPct val="150000"/>
              </a:lnSpc>
            </a:pPr>
            <a:r>
              <a:rPr lang="ar-SA" sz="2800" dirty="0"/>
              <a:t>تسلّمت الفائزة جائزة </a:t>
            </a:r>
            <a:r>
              <a:rPr lang="ar-SA" sz="2800" b="1" dirty="0">
                <a:solidFill>
                  <a:srgbClr val="00B0F0"/>
                </a:solidFill>
              </a:rPr>
              <a:t>واحدة</a:t>
            </a:r>
            <a:r>
              <a:rPr lang="ar-SA" sz="2800" dirty="0"/>
              <a:t> ودرعين </a:t>
            </a:r>
            <a:r>
              <a:rPr lang="ar-SA" sz="2800" b="1" dirty="0">
                <a:solidFill>
                  <a:srgbClr val="00B0F0"/>
                </a:solidFill>
              </a:rPr>
              <a:t>اثنين</a:t>
            </a:r>
            <a:r>
              <a:rPr lang="ar-BH" sz="2800" b="1" dirty="0">
                <a:solidFill>
                  <a:srgbClr val="002060"/>
                </a:solidFill>
              </a:rPr>
              <a:t>.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4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69" y="900702"/>
            <a:ext cx="10515600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ثانيا – مطابقة العدد للمعدود</a:t>
            </a:r>
            <a:br>
              <a:rPr lang="ar-SA" b="1" dirty="0">
                <a:solidFill>
                  <a:srgbClr val="FF0000"/>
                </a:solidFill>
              </a:rPr>
            </a:br>
            <a:r>
              <a:rPr lang="ar-SA" sz="3200" dirty="0"/>
              <a:t/>
            </a:r>
            <a:br>
              <a:rPr lang="ar-SA" sz="3200" dirty="0"/>
            </a:br>
            <a:r>
              <a:rPr lang="ar-SA" sz="3200" dirty="0"/>
              <a:t>تذكّر أنّ حالات مطابقةِ العددِ للمعدودِ تختلف بحسب ما هو مبيَّن في الاستنتاجات الآتية: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872" t="55115" r="27338" b="28324"/>
          <a:stretch/>
        </p:blipFill>
        <p:spPr>
          <a:xfrm>
            <a:off x="824459" y="2563094"/>
            <a:ext cx="9248932" cy="188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1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227" y="618516"/>
            <a:ext cx="10599353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</a:rPr>
              <a:t>النّشاط رقم (3)</a:t>
            </a:r>
            <a:r>
              <a:rPr lang="ar-SA" sz="3200" dirty="0">
                <a:solidFill>
                  <a:srgbClr val="FF0000"/>
                </a:solidFill>
              </a:rPr>
              <a:t/>
            </a:r>
            <a:br>
              <a:rPr lang="ar-SA" sz="3200" dirty="0">
                <a:solidFill>
                  <a:srgbClr val="FF0000"/>
                </a:solidFill>
              </a:rPr>
            </a:br>
            <a:r>
              <a:rPr lang="ar-SA" sz="3200" dirty="0">
                <a:solidFill>
                  <a:srgbClr val="FF0000"/>
                </a:solidFill>
              </a:rPr>
              <a:t>اكتب الأعداد في الجمل الآتية ألفاظا: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855" y="2092036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تجاوز العدّا</a:t>
            </a:r>
            <a:r>
              <a:rPr lang="ar-BH" sz="2800" dirty="0"/>
              <a:t>ء</a:t>
            </a:r>
            <a:r>
              <a:rPr lang="ar-SA" sz="2800" dirty="0"/>
              <a:t> منافسه مقدار (9).............أمتار</a:t>
            </a:r>
            <a:r>
              <a:rPr lang="ar-BH" sz="2800" dirty="0"/>
              <a:t>.</a:t>
            </a:r>
            <a:endParaRPr lang="ar-SA" sz="2800" dirty="0"/>
          </a:p>
          <a:p>
            <a:pPr algn="r" rtl="1">
              <a:lnSpc>
                <a:spcPct val="150000"/>
              </a:lnSpc>
            </a:pPr>
            <a:r>
              <a:rPr lang="ar-SA" sz="2800" dirty="0"/>
              <a:t>كان قد مرّ على زمن انطلاق الحصّة (7)............. دقائق حين دخل الطالب الجديد.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افتتح المحافظ (5)..................</a:t>
            </a:r>
            <a:r>
              <a:rPr lang="ar-BH" sz="2800" dirty="0"/>
              <a:t> </a:t>
            </a:r>
            <a:r>
              <a:rPr lang="ar-SA" sz="2800" dirty="0"/>
              <a:t>قاعات انتظار في المطار الجديد.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تابعت عبر التلفاز (8) .................. عروض مسرحيّة.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7569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2655" y="618516"/>
            <a:ext cx="11700012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</a:rPr>
              <a:t>حلّ النّشاط رقم (3)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579418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تجاوز العدّا</a:t>
            </a:r>
            <a:r>
              <a:rPr lang="ar-BH" sz="2800" dirty="0"/>
              <a:t>ء</a:t>
            </a:r>
            <a:r>
              <a:rPr lang="ar-SA" sz="2800" dirty="0"/>
              <a:t> منافسه مقدار (9)</a:t>
            </a:r>
            <a:r>
              <a:rPr lang="ar-BH" sz="2800" dirty="0"/>
              <a:t> </a:t>
            </a:r>
            <a:r>
              <a:rPr lang="ar-BH" sz="2800" b="1" dirty="0">
                <a:solidFill>
                  <a:srgbClr val="00B0F0"/>
                </a:solidFill>
              </a:rPr>
              <a:t>تسعة</a:t>
            </a:r>
            <a:r>
              <a:rPr lang="ar-BH" b="1" dirty="0">
                <a:solidFill>
                  <a:srgbClr val="00B050"/>
                </a:solidFill>
              </a:rPr>
              <a:t>ِ</a:t>
            </a:r>
            <a:r>
              <a:rPr lang="ar-BH" sz="2800" dirty="0"/>
              <a:t> </a:t>
            </a:r>
            <a:r>
              <a:rPr lang="ar-SA" sz="2800" dirty="0"/>
              <a:t>أمتار</a:t>
            </a:r>
            <a:r>
              <a:rPr lang="ar-BH" sz="2800" dirty="0"/>
              <a:t>.</a:t>
            </a:r>
            <a:endParaRPr lang="ar-SA" sz="2800" dirty="0"/>
          </a:p>
          <a:p>
            <a:pPr algn="r" rtl="1">
              <a:lnSpc>
                <a:spcPct val="150000"/>
              </a:lnSpc>
            </a:pPr>
            <a:r>
              <a:rPr lang="ar-SA" sz="2800" dirty="0"/>
              <a:t>كان قد مرّ على زمن انطلاق الحصّة (7</a:t>
            </a:r>
            <a:r>
              <a:rPr lang="ar-BH" sz="2800" dirty="0"/>
              <a:t>) </a:t>
            </a:r>
            <a:r>
              <a:rPr lang="ar-BH" sz="2800" b="1" dirty="0">
                <a:solidFill>
                  <a:srgbClr val="00B0F0"/>
                </a:solidFill>
              </a:rPr>
              <a:t>سبع</a:t>
            </a:r>
            <a:r>
              <a:rPr lang="ar-BH" sz="2800" b="1" dirty="0">
                <a:solidFill>
                  <a:srgbClr val="00B050"/>
                </a:solidFill>
              </a:rPr>
              <a:t>ُ</a:t>
            </a:r>
            <a:r>
              <a:rPr lang="ar-SA" sz="2800" dirty="0"/>
              <a:t> دقائق حين دخل الط</a:t>
            </a:r>
            <a:r>
              <a:rPr lang="ar-BH" sz="2800" dirty="0"/>
              <a:t>ّ</a:t>
            </a:r>
            <a:r>
              <a:rPr lang="ar-SA" sz="2800" dirty="0"/>
              <a:t>الب الجديد.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افتتح المحافظ (5)</a:t>
            </a:r>
            <a:r>
              <a:rPr lang="ar-BH" sz="2800" b="1" dirty="0">
                <a:solidFill>
                  <a:srgbClr val="00B050"/>
                </a:solidFill>
              </a:rPr>
              <a:t> </a:t>
            </a:r>
            <a:r>
              <a:rPr lang="ar-BH" sz="2800" b="1" dirty="0">
                <a:solidFill>
                  <a:srgbClr val="00B0F0"/>
                </a:solidFill>
              </a:rPr>
              <a:t>خمس</a:t>
            </a:r>
            <a:r>
              <a:rPr lang="ar-BH" sz="2800" b="1" dirty="0">
                <a:solidFill>
                  <a:srgbClr val="00B050"/>
                </a:solidFill>
              </a:rPr>
              <a:t>َ</a:t>
            </a:r>
            <a:r>
              <a:rPr lang="ar-BH" sz="2800" dirty="0"/>
              <a:t> </a:t>
            </a:r>
            <a:r>
              <a:rPr lang="ar-SA" sz="2800" dirty="0"/>
              <a:t>قاعات انتظار في المطار الجديد.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تابعت عبر الت</a:t>
            </a:r>
            <a:r>
              <a:rPr lang="ar-BH" sz="2800" dirty="0"/>
              <a:t>ّ</a:t>
            </a:r>
            <a:r>
              <a:rPr lang="ar-SA" sz="2800" dirty="0"/>
              <a:t>لفاز (8) </a:t>
            </a:r>
            <a:r>
              <a:rPr lang="ar-BH" sz="2800" b="1" dirty="0">
                <a:solidFill>
                  <a:srgbClr val="00B0F0"/>
                </a:solidFill>
              </a:rPr>
              <a:t>ثمانية</a:t>
            </a:r>
            <a:r>
              <a:rPr lang="ar-BH" sz="2800" b="1" dirty="0">
                <a:solidFill>
                  <a:srgbClr val="00B050"/>
                </a:solidFill>
              </a:rPr>
              <a:t>َ</a:t>
            </a:r>
            <a:r>
              <a:rPr lang="ar-SA" sz="2800" b="1" dirty="0">
                <a:solidFill>
                  <a:srgbClr val="00B050"/>
                </a:solidFill>
              </a:rPr>
              <a:t> </a:t>
            </a:r>
            <a:r>
              <a:rPr lang="ar-SA" sz="2800" dirty="0"/>
              <a:t>عروض مسرحيّة.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528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36" y="315750"/>
            <a:ext cx="10363825" cy="1596177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ثانيا – مطابقة العدد للمعدود</a:t>
            </a:r>
            <a:br>
              <a:rPr lang="ar-SA" b="1" dirty="0">
                <a:solidFill>
                  <a:srgbClr val="FF0000"/>
                </a:solidFill>
              </a:rPr>
            </a:br>
            <a:r>
              <a:rPr lang="ar-SA" sz="3200" dirty="0"/>
              <a:t/>
            </a:r>
            <a:br>
              <a:rPr lang="ar-SA" sz="3200" dirty="0"/>
            </a:br>
            <a:r>
              <a:rPr lang="ar-SA" sz="3200" dirty="0"/>
              <a:t>تذكّر أنّ حالات مطابقةِ العددِ للمعدودِ تختلف بحسب ما هو مبيَّن في الاستنتاجات الآتية: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636" t="59757" r="31981" b="30923"/>
          <a:stretch/>
        </p:blipFill>
        <p:spPr>
          <a:xfrm>
            <a:off x="2042410" y="2364544"/>
            <a:ext cx="8394492" cy="9482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7401" t="49461" r="27230" b="37333"/>
          <a:stretch/>
        </p:blipFill>
        <p:spPr>
          <a:xfrm>
            <a:off x="2042410" y="3747200"/>
            <a:ext cx="8394492" cy="112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0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232" y="618516"/>
            <a:ext cx="10599353" cy="1362683"/>
          </a:xfrm>
        </p:spPr>
        <p:txBody>
          <a:bodyPr>
            <a:noAutofit/>
          </a:bodyPr>
          <a:lstStyle/>
          <a:p>
            <a:pPr algn="r" rtl="1"/>
            <a:r>
              <a:rPr lang="ar-BH" sz="4000" b="1" dirty="0" smtClean="0">
                <a:solidFill>
                  <a:srgbClr val="FF0000"/>
                </a:solidFill>
                <a:cs typeface="Sultan normal" pitchFamily="2" charset="-78"/>
              </a:rPr>
              <a:t>النشاط </a:t>
            </a:r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رقم (4)</a:t>
            </a:r>
            <a:r>
              <a:rPr lang="ar-SA" sz="3200" b="1" dirty="0">
                <a:solidFill>
                  <a:srgbClr val="FF0000"/>
                </a:solidFill>
                <a:cs typeface="Sultan normal" pitchFamily="2" charset="-78"/>
              </a:rPr>
              <a:t/>
            </a:r>
            <a:br>
              <a:rPr lang="ar-SA" sz="3200" b="1" dirty="0">
                <a:solidFill>
                  <a:srgbClr val="FF0000"/>
                </a:solidFill>
                <a:cs typeface="Sultan normal" pitchFamily="2" charset="-78"/>
              </a:rPr>
            </a:br>
            <a:r>
              <a:rPr lang="ar-SA" sz="3200" dirty="0">
                <a:solidFill>
                  <a:srgbClr val="FF0000"/>
                </a:solidFill>
                <a:cs typeface="Sultan normal" pitchFamily="2" charset="-78"/>
              </a:rPr>
              <a:t/>
            </a:r>
            <a:br>
              <a:rPr lang="ar-SA" sz="3200" dirty="0">
                <a:solidFill>
                  <a:srgbClr val="FF0000"/>
                </a:solidFill>
                <a:cs typeface="Sultan normal" pitchFamily="2" charset="-78"/>
              </a:rPr>
            </a:br>
            <a:r>
              <a:rPr lang="ar-SA" sz="3200" dirty="0">
                <a:solidFill>
                  <a:srgbClr val="FF0000"/>
                </a:solidFill>
                <a:cs typeface="Sultan normal" pitchFamily="2" charset="-78"/>
              </a:rPr>
              <a:t>اكتب الأعداد الآتية ألفاظا في جمل من إنشائك:</a:t>
            </a:r>
            <a:endParaRPr lang="en-US" sz="3200" dirty="0">
              <a:solidFill>
                <a:srgbClr val="FF0000"/>
              </a:solidFill>
              <a:cs typeface="Sultan normal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481" y="2479963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(10) وفود رياضيّة.  ...........................................................................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(17) لعبة فردي</a:t>
            </a:r>
            <a:r>
              <a:rPr lang="ar-BH" sz="2800" dirty="0"/>
              <a:t>ّ</a:t>
            </a:r>
            <a:r>
              <a:rPr lang="ar-SA" sz="2800" dirty="0"/>
              <a:t>ة.     .............................................................................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(15) دفترا جديدا.    .............................................................................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(19) طالبة مجتهدة.  .............................................................................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77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829" y="773130"/>
            <a:ext cx="10994397" cy="1362683"/>
          </a:xfrm>
        </p:spPr>
        <p:txBody>
          <a:bodyPr>
            <a:no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حلّ </a:t>
            </a:r>
            <a:r>
              <a:rPr lang="ar-BH" sz="4000" b="1" dirty="0" smtClean="0">
                <a:solidFill>
                  <a:srgbClr val="FF0000"/>
                </a:solidFill>
                <a:cs typeface="Sultan normal" pitchFamily="2" charset="-78"/>
              </a:rPr>
              <a:t>النشاط </a:t>
            </a:r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رقم (4)</a:t>
            </a:r>
            <a:r>
              <a:rPr lang="ar-SA" sz="4000" b="1" dirty="0">
                <a:solidFill>
                  <a:srgbClr val="FF0000"/>
                </a:solidFill>
                <a:cs typeface="Sultan normal" pitchFamily="2" charset="-78"/>
              </a:rPr>
              <a:t/>
            </a:r>
            <a:br>
              <a:rPr lang="ar-SA" sz="4000" b="1" dirty="0">
                <a:solidFill>
                  <a:srgbClr val="FF0000"/>
                </a:solidFill>
                <a:cs typeface="Sultan normal" pitchFamily="2" charset="-78"/>
              </a:rPr>
            </a:br>
            <a:r>
              <a:rPr lang="ar-SA" sz="4000" dirty="0">
                <a:solidFill>
                  <a:srgbClr val="FF0000"/>
                </a:solidFill>
                <a:cs typeface="Sultan normal" pitchFamily="2" charset="-78"/>
              </a:rPr>
              <a:t/>
            </a:r>
            <a:br>
              <a:rPr lang="ar-SA" sz="4000" dirty="0">
                <a:solidFill>
                  <a:srgbClr val="FF0000"/>
                </a:solidFill>
                <a:cs typeface="Sultan normal" pitchFamily="2" charset="-78"/>
              </a:rPr>
            </a:br>
            <a:endParaRPr lang="en-US" sz="4000" dirty="0">
              <a:solidFill>
                <a:srgbClr val="FF0000"/>
              </a:solidFill>
              <a:cs typeface="Sultan normal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481" y="2479963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b="1" dirty="0">
                <a:solidFill>
                  <a:srgbClr val="00B0F0"/>
                </a:solidFill>
              </a:rPr>
              <a:t>عشرة</a:t>
            </a:r>
            <a:r>
              <a:rPr lang="ar-BH" sz="2800" b="1" dirty="0"/>
              <a:t>ُ</a:t>
            </a:r>
            <a:r>
              <a:rPr lang="ar-BH" sz="2800" dirty="0"/>
              <a:t> </a:t>
            </a:r>
            <a:r>
              <a:rPr lang="ar-SA" sz="2800" dirty="0"/>
              <a:t>وفودٍ رياضيّة حلّت اليوم بمطار البحرين. 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شاركت</a:t>
            </a:r>
            <a:r>
              <a:rPr lang="ar-BH" sz="2800" dirty="0"/>
              <a:t>ُ</a:t>
            </a:r>
            <a:r>
              <a:rPr lang="ar-SA" sz="2800" dirty="0"/>
              <a:t> في </a:t>
            </a:r>
            <a:r>
              <a:rPr lang="ar-SA" sz="2800" b="1" dirty="0">
                <a:solidFill>
                  <a:srgbClr val="00B0F0"/>
                </a:solidFill>
              </a:rPr>
              <a:t>سبعَ عشرة</a:t>
            </a:r>
            <a:r>
              <a:rPr lang="ar-SA" sz="2800" b="1" dirty="0">
                <a:solidFill>
                  <a:srgbClr val="00B050"/>
                </a:solidFill>
              </a:rPr>
              <a:t>َ </a:t>
            </a:r>
            <a:r>
              <a:rPr lang="ar-SA" sz="2800" dirty="0"/>
              <a:t>لعبة</a:t>
            </a:r>
            <a:r>
              <a:rPr lang="ar-BH" sz="2800" dirty="0"/>
              <a:t>ً</a:t>
            </a:r>
            <a:r>
              <a:rPr lang="ar-SA" sz="2800" dirty="0"/>
              <a:t> فردي</a:t>
            </a:r>
            <a:r>
              <a:rPr lang="ar-BH" sz="2800" dirty="0"/>
              <a:t>ّ</a:t>
            </a:r>
            <a:r>
              <a:rPr lang="ar-SA" sz="2800" dirty="0"/>
              <a:t>ة</a:t>
            </a:r>
            <a:r>
              <a:rPr lang="ar-BH" sz="2800" dirty="0"/>
              <a:t>ً</a:t>
            </a:r>
            <a:r>
              <a:rPr lang="ar-SA" sz="2800" dirty="0"/>
              <a:t>.    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وضعتُ </a:t>
            </a:r>
            <a:r>
              <a:rPr lang="ar-SA" sz="2800" b="1" dirty="0">
                <a:solidFill>
                  <a:srgbClr val="00B0F0"/>
                </a:solidFill>
              </a:rPr>
              <a:t>خمسَةَ عشر </a:t>
            </a:r>
            <a:r>
              <a:rPr lang="ar-SA" sz="2800" dirty="0"/>
              <a:t>دفتر</a:t>
            </a:r>
            <a:r>
              <a:rPr lang="ar-BH" sz="2800" dirty="0"/>
              <a:t>ً</a:t>
            </a:r>
            <a:r>
              <a:rPr lang="ar-SA" sz="2800" dirty="0"/>
              <a:t>ا جديد</a:t>
            </a:r>
            <a:r>
              <a:rPr lang="ar-BH" dirty="0"/>
              <a:t>ً</a:t>
            </a:r>
            <a:r>
              <a:rPr lang="ar-SA" sz="2800" dirty="0"/>
              <a:t>ا على طاولة المعلّم ليصح</a:t>
            </a:r>
            <a:r>
              <a:rPr lang="ar-BH" sz="2800" dirty="0"/>
              <a:t>ّ</a:t>
            </a:r>
            <a:r>
              <a:rPr lang="ar-SA" sz="2800" dirty="0"/>
              <a:t>حها.   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في الصفّ </a:t>
            </a:r>
            <a:r>
              <a:rPr lang="ar-SA" sz="2800" b="1" dirty="0">
                <a:solidFill>
                  <a:srgbClr val="00B0F0"/>
                </a:solidFill>
              </a:rPr>
              <a:t>تسعَ عشرةَ </a:t>
            </a:r>
            <a:r>
              <a:rPr lang="ar-SA" sz="2800" dirty="0"/>
              <a:t>طالبة</a:t>
            </a:r>
            <a:r>
              <a:rPr lang="ar-BH" sz="2800" dirty="0"/>
              <a:t>ً</a:t>
            </a:r>
            <a:r>
              <a:rPr lang="ar-SA" sz="2800" dirty="0"/>
              <a:t> مجتهدة</a:t>
            </a:r>
            <a:r>
              <a:rPr lang="ar-BH" sz="2800" dirty="0"/>
              <a:t>ً</a:t>
            </a:r>
            <a:r>
              <a:rPr lang="ar-SA" sz="2800" dirty="0"/>
              <a:t>.  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532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17" y="887639"/>
            <a:ext cx="10515600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ثانيا – مطابقة العدد للمعدود</a:t>
            </a:r>
            <a:br>
              <a:rPr lang="ar-SA" b="1" dirty="0">
                <a:solidFill>
                  <a:srgbClr val="FF0000"/>
                </a:solidFill>
              </a:rPr>
            </a:br>
            <a:r>
              <a:rPr lang="ar-SA" sz="3200" dirty="0"/>
              <a:t/>
            </a:r>
            <a:br>
              <a:rPr lang="ar-SA" sz="3200" dirty="0"/>
            </a:br>
            <a:r>
              <a:rPr lang="ar-SA" sz="3200" dirty="0"/>
              <a:t>تذكّر أنّ حالات مطابقةِ العددِ للمعدودِ تختلف بحسب ما هو مبيَّن في الاستنتاجات الآتية: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944" t="54039" r="27467" b="33077"/>
          <a:stretch/>
        </p:blipFill>
        <p:spPr>
          <a:xfrm>
            <a:off x="1598950" y="2752569"/>
            <a:ext cx="8994099" cy="135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9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489" y="697321"/>
            <a:ext cx="10599353" cy="1362683"/>
          </a:xfrm>
        </p:spPr>
        <p:txBody>
          <a:bodyPr>
            <a:normAutofit fontScale="90000"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</a:rPr>
              <a:t>النّشاط رقم (5)</a:t>
            </a:r>
            <a:r>
              <a:rPr lang="ar-SA" sz="3200" b="1" dirty="0">
                <a:solidFill>
                  <a:srgbClr val="FF0000"/>
                </a:solidFill>
              </a:rPr>
              <a:t/>
            </a:r>
            <a:br>
              <a:rPr lang="ar-SA" sz="3200" b="1" dirty="0">
                <a:solidFill>
                  <a:srgbClr val="FF0000"/>
                </a:solidFill>
              </a:rPr>
            </a:br>
            <a:r>
              <a:rPr lang="ar-SA" sz="3200" b="1" dirty="0">
                <a:solidFill>
                  <a:srgbClr val="FF0000"/>
                </a:solidFill>
              </a:rPr>
              <a:t/>
            </a:r>
            <a:br>
              <a:rPr lang="ar-SA" sz="3200" b="1" dirty="0">
                <a:solidFill>
                  <a:srgbClr val="FF0000"/>
                </a:solidFill>
              </a:rPr>
            </a:br>
            <a:r>
              <a:rPr lang="ar-SA" sz="3200" b="1" dirty="0">
                <a:solidFill>
                  <a:srgbClr val="FF0000"/>
                </a:solidFill>
              </a:rPr>
              <a:t>اكتب الأعداد الآتية ألفاظا في جمل من إنشائك: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569" y="2801343"/>
            <a:ext cx="10501745" cy="1593273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(30) مشاركا.  ................................................................................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(70) وحدة سكني</a:t>
            </a:r>
            <a:r>
              <a:rPr lang="ar-BH" sz="2800" dirty="0"/>
              <a:t>ّ</a:t>
            </a:r>
            <a:r>
              <a:rPr lang="ar-SA" sz="2800" dirty="0"/>
              <a:t>ة.     ........................................................................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254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090" y="958154"/>
            <a:ext cx="9057545" cy="1362683"/>
          </a:xfrm>
        </p:spPr>
        <p:txBody>
          <a:bodyPr>
            <a:normAutofit fontScale="90000"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</a:rPr>
              <a:t>حلّ النّشاط رقم (5)</a:t>
            </a:r>
            <a:r>
              <a:rPr lang="ar-SA" sz="3200" b="1" dirty="0">
                <a:solidFill>
                  <a:srgbClr val="FF0000"/>
                </a:solidFill>
              </a:rPr>
              <a:t/>
            </a:r>
            <a:br>
              <a:rPr lang="ar-SA" sz="3200" b="1" dirty="0">
                <a:solidFill>
                  <a:srgbClr val="FF0000"/>
                </a:solidFill>
              </a:rPr>
            </a:br>
            <a:r>
              <a:rPr lang="ar-SA" sz="3200" b="1" dirty="0">
                <a:solidFill>
                  <a:srgbClr val="FF0000"/>
                </a:solidFill>
              </a:rPr>
              <a:t/>
            </a:r>
            <a:br>
              <a:rPr lang="ar-SA" sz="3200" b="1" dirty="0">
                <a:solidFill>
                  <a:srgbClr val="FF0000"/>
                </a:solidFill>
              </a:rPr>
            </a:b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095" y="2677527"/>
            <a:ext cx="10501745" cy="217881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دخل</a:t>
            </a:r>
            <a:r>
              <a:rPr lang="ar-BH" sz="2800" dirty="0"/>
              <a:t>َ</a:t>
            </a:r>
            <a:r>
              <a:rPr lang="ar-SA" sz="2800" dirty="0"/>
              <a:t> الميدان</a:t>
            </a:r>
            <a:r>
              <a:rPr lang="ar-BH" sz="2800" dirty="0"/>
              <a:t>َ</a:t>
            </a:r>
            <a:r>
              <a:rPr lang="ar-SA" sz="2800" dirty="0"/>
              <a:t> </a:t>
            </a:r>
            <a:r>
              <a:rPr lang="ar-SA" sz="3300" b="1" dirty="0">
                <a:solidFill>
                  <a:srgbClr val="00B0F0"/>
                </a:solidFill>
              </a:rPr>
              <a:t>ثلاثون</a:t>
            </a:r>
            <a:r>
              <a:rPr lang="ar-SA" sz="2800" dirty="0"/>
              <a:t> مشارك</a:t>
            </a:r>
            <a:r>
              <a:rPr lang="ar-BH" sz="2800" dirty="0"/>
              <a:t>ً</a:t>
            </a:r>
            <a:r>
              <a:rPr lang="ar-SA" sz="2800" dirty="0"/>
              <a:t>ا. 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تفقّد المحافظ</a:t>
            </a:r>
            <a:r>
              <a:rPr lang="ar-BH" sz="2800" dirty="0"/>
              <a:t>ُ</a:t>
            </a:r>
            <a:r>
              <a:rPr lang="ar-SA" sz="2800" dirty="0"/>
              <a:t> </a:t>
            </a:r>
            <a:r>
              <a:rPr lang="ar-SA" sz="2800" b="1" dirty="0">
                <a:solidFill>
                  <a:srgbClr val="00B0F0"/>
                </a:solidFill>
              </a:rPr>
              <a:t>سبعين</a:t>
            </a:r>
            <a:r>
              <a:rPr lang="ar-SA" sz="2800" b="1" dirty="0">
                <a:solidFill>
                  <a:srgbClr val="00B050"/>
                </a:solidFill>
              </a:rPr>
              <a:t> </a:t>
            </a:r>
            <a:r>
              <a:rPr lang="ar-SA" sz="2800" dirty="0"/>
              <a:t>وحدة</a:t>
            </a:r>
            <a:r>
              <a:rPr lang="ar-BH" sz="2800" dirty="0"/>
              <a:t>ً</a:t>
            </a:r>
            <a:r>
              <a:rPr lang="ar-SA" sz="2800" dirty="0"/>
              <a:t> سكني</a:t>
            </a:r>
            <a:r>
              <a:rPr lang="ar-BH" sz="2800" dirty="0"/>
              <a:t>ّ</a:t>
            </a:r>
            <a:r>
              <a:rPr lang="ar-SA" sz="2800" dirty="0"/>
              <a:t>ة</a:t>
            </a:r>
            <a:r>
              <a:rPr lang="ar-BH" sz="2800" dirty="0"/>
              <a:t>ً</a:t>
            </a:r>
            <a:r>
              <a:rPr lang="ar-SA" sz="2800" dirty="0"/>
              <a:t>.     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5796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703" y="889131"/>
            <a:ext cx="10230395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4000" b="1" dirty="0">
                <a:solidFill>
                  <a:srgbClr val="FF0000"/>
                </a:solidFill>
              </a:rPr>
              <a:t>ثالثا – إعراب العدد</a:t>
            </a:r>
            <a:r>
              <a:rPr lang="ar-BH" sz="3200" dirty="0"/>
              <a:t/>
            </a:r>
            <a:br>
              <a:rPr lang="ar-BH" sz="3200" dirty="0"/>
            </a:br>
            <a:r>
              <a:rPr lang="ar-SA" sz="3200" b="1" dirty="0">
                <a:cs typeface="+mn-cs"/>
              </a:rPr>
              <a:t>تذكّر أنّ حالات إعراب أو بناء العددِ تختلف بحسب ما هو مبيَّن في الاستنتاجات الآتية:</a:t>
            </a:r>
            <a:r>
              <a:rPr lang="ar-SA" sz="3200" dirty="0">
                <a:cs typeface="+mn-cs"/>
              </a:rPr>
              <a:t/>
            </a:r>
            <a:br>
              <a:rPr lang="ar-SA" sz="3200" dirty="0">
                <a:cs typeface="+mn-cs"/>
              </a:rPr>
            </a:br>
            <a:endParaRPr lang="en-US" sz="3200" dirty="0"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7D2C0F5-F119-4258-BD28-EE4741A92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BH" sz="3200" dirty="0"/>
          </a:p>
          <a:p>
            <a:r>
              <a:rPr lang="ar-BH" sz="3600" dirty="0">
                <a:solidFill>
                  <a:srgbClr val="FF0000"/>
                </a:solidFill>
              </a:rPr>
              <a:t>يُعرب العدد المفرد بحسب موقعه في </a:t>
            </a:r>
            <a:r>
              <a:rPr lang="ar-BH" sz="3600" dirty="0" smtClean="0">
                <a:solidFill>
                  <a:srgbClr val="FF0000"/>
                </a:solidFill>
              </a:rPr>
              <a:t>الجملة.</a:t>
            </a:r>
            <a:endParaRPr lang="ar-BH" sz="3600" dirty="0">
              <a:solidFill>
                <a:srgbClr val="FF0000"/>
              </a:solidFill>
            </a:endParaRPr>
          </a:p>
          <a:p>
            <a:r>
              <a:rPr lang="ar-BH" sz="3600" dirty="0">
                <a:solidFill>
                  <a:srgbClr val="FF0000"/>
                </a:solidFill>
              </a:rPr>
              <a:t>تُعرب ألفاظُ العقود إعراب جمع المذكّر السّالم، فترفع بالواو، وتنصب وتجرّ بالياء.</a:t>
            </a:r>
          </a:p>
          <a:p>
            <a:r>
              <a:rPr lang="ar-BH" sz="3600" dirty="0">
                <a:solidFill>
                  <a:srgbClr val="FF0000"/>
                </a:solidFill>
              </a:rPr>
              <a:t>يُعرب العددُ المعطوفُ بحسب إعراب المعطوف عليه.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4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339" y="854043"/>
            <a:ext cx="10599353" cy="1362683"/>
          </a:xfrm>
        </p:spPr>
        <p:txBody>
          <a:bodyPr>
            <a:normAutofit fontScale="90000"/>
          </a:bodyPr>
          <a:lstStyle/>
          <a:p>
            <a:pPr algn="r" rtl="1"/>
            <a:r>
              <a:rPr lang="ar-BH" sz="4000" b="1" dirty="0" smtClean="0">
                <a:solidFill>
                  <a:srgbClr val="FF0000"/>
                </a:solidFill>
                <a:cs typeface="Sultan normal" pitchFamily="2" charset="-78"/>
              </a:rPr>
              <a:t>النشاط </a:t>
            </a:r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رقم (6)</a:t>
            </a:r>
            <a:r>
              <a:rPr lang="ar-SA" sz="3200" b="1" dirty="0">
                <a:solidFill>
                  <a:srgbClr val="FF0000"/>
                </a:solidFill>
              </a:rPr>
              <a:t/>
            </a:r>
            <a:br>
              <a:rPr lang="ar-SA" sz="3200" b="1" dirty="0">
                <a:solidFill>
                  <a:srgbClr val="FF0000"/>
                </a:solidFill>
              </a:rPr>
            </a:br>
            <a:r>
              <a:rPr lang="ar-SA" sz="3200" dirty="0">
                <a:solidFill>
                  <a:srgbClr val="FF0000"/>
                </a:solidFill>
              </a:rPr>
              <a:t/>
            </a:r>
            <a:br>
              <a:rPr lang="ar-SA" sz="3200" dirty="0">
                <a:solidFill>
                  <a:srgbClr val="FF0000"/>
                </a:solidFill>
              </a:rPr>
            </a:br>
            <a:r>
              <a:rPr lang="ar-SA" sz="3200" b="1" dirty="0">
                <a:solidFill>
                  <a:srgbClr val="FF0000"/>
                </a:solidFill>
              </a:rPr>
              <a:t>اكتب الأعداد في </a:t>
            </a:r>
            <a:r>
              <a:rPr lang="ar-BH" sz="3200" b="1" dirty="0">
                <a:solidFill>
                  <a:srgbClr val="FF0000"/>
                </a:solidFill>
              </a:rPr>
              <a:t>ال</a:t>
            </a:r>
            <a:r>
              <a:rPr lang="ar-SA" sz="3200" b="1" dirty="0">
                <a:solidFill>
                  <a:srgbClr val="FF0000"/>
                </a:solidFill>
              </a:rPr>
              <a:t>جمل الآتية ألفاظا</a:t>
            </a:r>
            <a:r>
              <a:rPr lang="ar-BH" sz="3200" b="1" dirty="0">
                <a:solidFill>
                  <a:srgbClr val="FF0000"/>
                </a:solidFill>
              </a:rPr>
              <a:t>، واضبطها ضبطا صحيحا: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481" y="2216726"/>
            <a:ext cx="10501745" cy="3629891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dirty="0"/>
              <a:t>أمضى المشاهدون </a:t>
            </a:r>
            <a:r>
              <a:rPr lang="ar-SA" sz="2800" dirty="0"/>
              <a:t>(3) ......................</a:t>
            </a:r>
            <a:r>
              <a:rPr lang="ar-BH" sz="2800" dirty="0"/>
              <a:t> ساعات وهم يتابعون مباراة كرة المضرب.</a:t>
            </a:r>
            <a:r>
              <a:rPr lang="ar-SA" sz="2800" dirty="0"/>
              <a:t>  </a:t>
            </a:r>
          </a:p>
          <a:p>
            <a:pPr algn="r" rtl="1"/>
            <a:r>
              <a:rPr lang="ar-BH" sz="2800" dirty="0"/>
              <a:t>أحرزت </a:t>
            </a:r>
            <a:r>
              <a:rPr lang="ar-SA" sz="2800" dirty="0"/>
              <a:t>(</a:t>
            </a:r>
            <a:r>
              <a:rPr lang="ar-BH" sz="2800" dirty="0"/>
              <a:t>6</a:t>
            </a:r>
            <a:r>
              <a:rPr lang="ar-SA" sz="2800" dirty="0"/>
              <a:t>) ......................</a:t>
            </a:r>
            <a:r>
              <a:rPr lang="ar-BH" sz="2800" dirty="0"/>
              <a:t> لاعبات فوزا كبيرًا في المسابقات الرياضيّة.</a:t>
            </a:r>
          </a:p>
          <a:p>
            <a:pPr algn="r" rtl="1"/>
            <a:r>
              <a:rPr lang="ar-BH" sz="2800" dirty="0"/>
              <a:t>بلغت مسافة السّباق </a:t>
            </a:r>
            <a:r>
              <a:rPr lang="ar-SA" sz="2800" dirty="0"/>
              <a:t>(</a:t>
            </a:r>
            <a:r>
              <a:rPr lang="ar-BH" sz="2800" dirty="0"/>
              <a:t>20</a:t>
            </a:r>
            <a:r>
              <a:rPr lang="ar-SA" sz="2800" dirty="0"/>
              <a:t>) ......................</a:t>
            </a:r>
            <a:r>
              <a:rPr lang="ar-BH" sz="2800" dirty="0"/>
              <a:t> كيلومترا.</a:t>
            </a:r>
          </a:p>
          <a:p>
            <a:pPr algn="r" rtl="1"/>
            <a:r>
              <a:rPr lang="ar-BH" sz="2800" dirty="0"/>
              <a:t>كرّم المسؤول </a:t>
            </a:r>
            <a:r>
              <a:rPr lang="ar-SA" sz="2800" dirty="0"/>
              <a:t>(</a:t>
            </a:r>
            <a:r>
              <a:rPr lang="ar-BH" sz="2800" dirty="0"/>
              <a:t>4</a:t>
            </a:r>
            <a:r>
              <a:rPr lang="ar-SA" sz="2800" dirty="0"/>
              <a:t>3) ......................</a:t>
            </a:r>
            <a:r>
              <a:rPr lang="ar-BH" sz="2800" dirty="0"/>
              <a:t> فائزا في جميع المسابقات.</a:t>
            </a:r>
          </a:p>
          <a:p>
            <a:pPr algn="r" rtl="1"/>
            <a:r>
              <a:rPr lang="ar-BH" sz="2800" dirty="0"/>
              <a:t>اجتازت </a:t>
            </a:r>
            <a:r>
              <a:rPr lang="ar-SA" sz="2800" dirty="0"/>
              <a:t>(</a:t>
            </a:r>
            <a:r>
              <a:rPr lang="ar-BH" sz="2800" dirty="0"/>
              <a:t>29</a:t>
            </a:r>
            <a:r>
              <a:rPr lang="ar-SA" sz="2800" dirty="0"/>
              <a:t>) ......................</a:t>
            </a:r>
            <a:r>
              <a:rPr lang="ar-BH" sz="2800" dirty="0"/>
              <a:t> طالبة المرحلة الأولى من مسابقة تحدّي القراءة.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287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993" y="801033"/>
            <a:ext cx="10599353" cy="1267609"/>
          </a:xfrm>
        </p:spPr>
        <p:txBody>
          <a:bodyPr>
            <a:no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حلّ </a:t>
            </a:r>
            <a:r>
              <a:rPr lang="ar-BH" sz="4000" b="1" dirty="0" smtClean="0">
                <a:solidFill>
                  <a:srgbClr val="FF0000"/>
                </a:solidFill>
                <a:cs typeface="Sultan normal" pitchFamily="2" charset="-78"/>
              </a:rPr>
              <a:t>النشاط </a:t>
            </a:r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رقم (6)</a:t>
            </a:r>
            <a:r>
              <a:rPr lang="ar-SA" sz="4000" b="1" dirty="0">
                <a:solidFill>
                  <a:srgbClr val="FF0000"/>
                </a:solidFill>
                <a:cs typeface="Sultan normal" pitchFamily="2" charset="-78"/>
              </a:rPr>
              <a:t/>
            </a:r>
            <a:br>
              <a:rPr lang="ar-SA" sz="4000" b="1" dirty="0">
                <a:solidFill>
                  <a:srgbClr val="FF0000"/>
                </a:solidFill>
                <a:cs typeface="Sultan normal" pitchFamily="2" charset="-78"/>
              </a:rPr>
            </a:br>
            <a:r>
              <a:rPr lang="ar-SA" sz="4000" dirty="0">
                <a:solidFill>
                  <a:srgbClr val="FF0000"/>
                </a:solidFill>
                <a:cs typeface="Sultan normal" pitchFamily="2" charset="-78"/>
              </a:rPr>
              <a:t/>
            </a:r>
            <a:br>
              <a:rPr lang="ar-SA" sz="4000" dirty="0">
                <a:solidFill>
                  <a:srgbClr val="FF0000"/>
                </a:solidFill>
                <a:cs typeface="Sultan normal" pitchFamily="2" charset="-78"/>
              </a:rPr>
            </a:br>
            <a:endParaRPr lang="en-US" sz="4000" b="1" dirty="0">
              <a:solidFill>
                <a:srgbClr val="FF0000"/>
              </a:solidFill>
              <a:cs typeface="Sultan normal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601" y="2427075"/>
            <a:ext cx="10501745" cy="3629891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dirty="0"/>
              <a:t>أمضى المشاهدون </a:t>
            </a:r>
            <a:r>
              <a:rPr lang="ar-SA" sz="2800" dirty="0"/>
              <a:t>(3) </a:t>
            </a:r>
            <a:r>
              <a:rPr lang="ar-SA" sz="3200" b="1" dirty="0">
                <a:solidFill>
                  <a:srgbClr val="00B0F0"/>
                </a:solidFill>
              </a:rPr>
              <a:t>ثلاث</a:t>
            </a:r>
            <a:r>
              <a:rPr lang="ar-SA" sz="3200" b="1" dirty="0">
                <a:solidFill>
                  <a:srgbClr val="00B050"/>
                </a:solidFill>
              </a:rPr>
              <a:t>َ</a:t>
            </a:r>
            <a:r>
              <a:rPr lang="ar-BH" sz="2800" dirty="0"/>
              <a:t> ساعات</a:t>
            </a:r>
            <a:r>
              <a:rPr lang="ar-SA" sz="2800" dirty="0"/>
              <a:t>ٍ</a:t>
            </a:r>
            <a:r>
              <a:rPr lang="ar-BH" sz="2800" dirty="0"/>
              <a:t> وهم يتابعون مباراة كرة المضرب.</a:t>
            </a:r>
            <a:r>
              <a:rPr lang="ar-SA" sz="2800" dirty="0"/>
              <a:t>  </a:t>
            </a:r>
          </a:p>
          <a:p>
            <a:pPr algn="r" rtl="1"/>
            <a:r>
              <a:rPr lang="ar-BH" sz="2800" dirty="0"/>
              <a:t>أحرزت </a:t>
            </a:r>
            <a:r>
              <a:rPr lang="ar-SA" sz="2800" dirty="0"/>
              <a:t>(</a:t>
            </a:r>
            <a:r>
              <a:rPr lang="ar-BH" sz="2800" dirty="0"/>
              <a:t>6</a:t>
            </a:r>
            <a:r>
              <a:rPr lang="ar-SA" sz="2800" dirty="0"/>
              <a:t>) </a:t>
            </a:r>
            <a:r>
              <a:rPr lang="ar-SA" sz="2800" b="1" dirty="0">
                <a:solidFill>
                  <a:srgbClr val="00B0F0"/>
                </a:solidFill>
              </a:rPr>
              <a:t>ستّ</a:t>
            </a:r>
            <a:r>
              <a:rPr lang="ar-SA" sz="2800" b="1" dirty="0">
                <a:solidFill>
                  <a:srgbClr val="00B050"/>
                </a:solidFill>
              </a:rPr>
              <a:t>ُ</a:t>
            </a:r>
            <a:r>
              <a:rPr lang="ar-BH" sz="2800" dirty="0"/>
              <a:t> لاعبات فوزا كبيرًا في المسابقات الرّياضيّة.</a:t>
            </a:r>
          </a:p>
          <a:p>
            <a:pPr algn="r" rtl="1"/>
            <a:r>
              <a:rPr lang="ar-BH" sz="2800" dirty="0"/>
              <a:t>بلغت مسافة السّباق </a:t>
            </a:r>
            <a:r>
              <a:rPr lang="ar-SA" sz="2800" dirty="0"/>
              <a:t>(</a:t>
            </a:r>
            <a:r>
              <a:rPr lang="ar-BH" sz="2800" dirty="0"/>
              <a:t>20</a:t>
            </a:r>
            <a:r>
              <a:rPr lang="ar-SA" sz="2800" dirty="0"/>
              <a:t>) </a:t>
            </a:r>
            <a:r>
              <a:rPr lang="ar-SA" sz="2800" b="1" dirty="0">
                <a:solidFill>
                  <a:srgbClr val="00B0F0"/>
                </a:solidFill>
              </a:rPr>
              <a:t>عشرين</a:t>
            </a:r>
            <a:r>
              <a:rPr lang="ar-SA" sz="2800" b="1" dirty="0">
                <a:solidFill>
                  <a:srgbClr val="00B050"/>
                </a:solidFill>
              </a:rPr>
              <a:t>َ</a:t>
            </a:r>
            <a:r>
              <a:rPr lang="ar-BH" sz="2800" dirty="0"/>
              <a:t> كيلومترا.</a:t>
            </a:r>
          </a:p>
          <a:p>
            <a:pPr algn="r" rtl="1"/>
            <a:r>
              <a:rPr lang="ar-BH" sz="2800" dirty="0"/>
              <a:t>كرّم المسؤول </a:t>
            </a:r>
            <a:r>
              <a:rPr lang="ar-SA" sz="2800" dirty="0"/>
              <a:t>(</a:t>
            </a:r>
            <a:r>
              <a:rPr lang="ar-BH" sz="2800" dirty="0"/>
              <a:t>4</a:t>
            </a:r>
            <a:r>
              <a:rPr lang="ar-SA" sz="2800" dirty="0"/>
              <a:t>3) </a:t>
            </a:r>
            <a:r>
              <a:rPr lang="ar-SA" sz="2800" b="1" dirty="0">
                <a:solidFill>
                  <a:srgbClr val="00B0F0"/>
                </a:solidFill>
              </a:rPr>
              <a:t>ثلاثةً وأربعين</a:t>
            </a:r>
            <a:r>
              <a:rPr lang="ar-SA" sz="2800" b="1" dirty="0">
                <a:solidFill>
                  <a:srgbClr val="00B050"/>
                </a:solidFill>
              </a:rPr>
              <a:t>َ</a:t>
            </a:r>
            <a:r>
              <a:rPr lang="ar-BH" sz="2800" dirty="0"/>
              <a:t> فائزا في جميع المسابقات.</a:t>
            </a:r>
          </a:p>
          <a:p>
            <a:pPr algn="r" rtl="1"/>
            <a:r>
              <a:rPr lang="ar-BH" sz="2800" dirty="0"/>
              <a:t>اجتازت </a:t>
            </a:r>
            <a:r>
              <a:rPr lang="ar-SA" sz="2800" dirty="0"/>
              <a:t>(</a:t>
            </a:r>
            <a:r>
              <a:rPr lang="ar-BH" sz="2800" dirty="0"/>
              <a:t>29</a:t>
            </a:r>
            <a:r>
              <a:rPr lang="ar-SA" sz="2800" dirty="0"/>
              <a:t>) </a:t>
            </a:r>
            <a:r>
              <a:rPr lang="ar-SA" sz="2800" b="1" dirty="0">
                <a:solidFill>
                  <a:srgbClr val="00B0F0"/>
                </a:solidFill>
              </a:rPr>
              <a:t>تسعٌ وعشرونَ</a:t>
            </a:r>
            <a:r>
              <a:rPr lang="ar-BH" sz="2800" dirty="0">
                <a:solidFill>
                  <a:srgbClr val="00B0F0"/>
                </a:solidFill>
              </a:rPr>
              <a:t> </a:t>
            </a:r>
            <a:r>
              <a:rPr lang="ar-BH" sz="2800" dirty="0"/>
              <a:t>طالبةً المرحلة الأولى من مسابقة تحدّي القراءة.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31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339" y="794096"/>
            <a:ext cx="10363825" cy="1596177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4000" b="1" dirty="0">
                <a:solidFill>
                  <a:srgbClr val="FF0000"/>
                </a:solidFill>
              </a:rPr>
              <a:t>ثالثا – إعراب العدد</a:t>
            </a:r>
            <a:r>
              <a:rPr lang="ar-SA" b="1" dirty="0">
                <a:solidFill>
                  <a:srgbClr val="FF0000"/>
                </a:solidFill>
              </a:rPr>
              <a:t/>
            </a:r>
            <a:br>
              <a:rPr lang="ar-SA" b="1" dirty="0">
                <a:solidFill>
                  <a:srgbClr val="FF0000"/>
                </a:solidFill>
              </a:rPr>
            </a:br>
            <a:r>
              <a:rPr lang="ar-SA" sz="3200" dirty="0"/>
              <a:t/>
            </a:r>
            <a:br>
              <a:rPr lang="ar-SA" sz="3200" dirty="0"/>
            </a:br>
            <a:r>
              <a:rPr lang="ar-SA" sz="3200" b="1" dirty="0"/>
              <a:t>تذكّر أنّ حالات إعراب أو بناء العددِ تختلف بحسب ما هو مبيَّن في الاستنتاجات الآتية:</a:t>
            </a:r>
            <a:br>
              <a:rPr lang="ar-SA" sz="3200" b="1" dirty="0"/>
            </a:b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6680" t="65283" r="26719" b="23012"/>
          <a:stretch/>
        </p:blipFill>
        <p:spPr>
          <a:xfrm>
            <a:off x="1911640" y="2390273"/>
            <a:ext cx="8304550" cy="1114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1485" t="69602" r="30913" b="25257"/>
          <a:stretch/>
        </p:blipFill>
        <p:spPr>
          <a:xfrm>
            <a:off x="1911640" y="3986450"/>
            <a:ext cx="8304550" cy="62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2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22" y="736082"/>
            <a:ext cx="10599353" cy="1362683"/>
          </a:xfrm>
        </p:spPr>
        <p:txBody>
          <a:bodyPr>
            <a:normAutofit fontScale="90000"/>
          </a:bodyPr>
          <a:lstStyle/>
          <a:p>
            <a:pPr algn="r" rtl="1"/>
            <a:r>
              <a:rPr lang="ar-BH" sz="4000" b="1" dirty="0" smtClean="0">
                <a:solidFill>
                  <a:srgbClr val="FF0000"/>
                </a:solidFill>
                <a:cs typeface="Sultan normal" pitchFamily="2" charset="-78"/>
              </a:rPr>
              <a:t>النشاط </a:t>
            </a:r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رقم (7)</a:t>
            </a:r>
            <a:r>
              <a:rPr lang="ar-SA" sz="3200" b="1" dirty="0">
                <a:solidFill>
                  <a:srgbClr val="FF0000"/>
                </a:solidFill>
              </a:rPr>
              <a:t/>
            </a:r>
            <a:br>
              <a:rPr lang="ar-SA" sz="3200" b="1" dirty="0">
                <a:solidFill>
                  <a:srgbClr val="FF0000"/>
                </a:solidFill>
              </a:rPr>
            </a:br>
            <a:r>
              <a:rPr lang="ar-SA" sz="3200" dirty="0">
                <a:solidFill>
                  <a:srgbClr val="FF0000"/>
                </a:solidFill>
              </a:rPr>
              <a:t/>
            </a:r>
            <a:br>
              <a:rPr lang="ar-SA" sz="3200" dirty="0">
                <a:solidFill>
                  <a:srgbClr val="FF0000"/>
                </a:solidFill>
              </a:rPr>
            </a:br>
            <a:r>
              <a:rPr lang="ar-BH" sz="3200" b="1" dirty="0">
                <a:solidFill>
                  <a:srgbClr val="FF0000"/>
                </a:solidFill>
              </a:rPr>
              <a:t>أجب عن الأسئلة الآتية، و</a:t>
            </a:r>
            <a:r>
              <a:rPr lang="ar-SA" sz="3200" b="1" dirty="0">
                <a:solidFill>
                  <a:srgbClr val="FF0000"/>
                </a:solidFill>
              </a:rPr>
              <a:t>اكتب الأعداد ألفاظا</a:t>
            </a:r>
            <a:r>
              <a:rPr lang="ar-BH" sz="3200" b="1" dirty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srgbClr val="FF0000"/>
                </a:solidFill>
              </a:rPr>
              <a:t>في جمل </a:t>
            </a:r>
            <a:r>
              <a:rPr lang="ar-BH" sz="3200" b="1" dirty="0">
                <a:solidFill>
                  <a:srgbClr val="FF0000"/>
                </a:solidFill>
              </a:rPr>
              <a:t>مفيدة من إنشائك: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2098765"/>
            <a:ext cx="10501745" cy="4360537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dirty="0"/>
              <a:t>كم لاعبا في فريق كرة القدم؟</a:t>
            </a:r>
          </a:p>
          <a:p>
            <a:pPr>
              <a:lnSpc>
                <a:spcPct val="150000"/>
              </a:lnSpc>
            </a:pPr>
            <a:r>
              <a:rPr lang="ar-BH" dirty="0"/>
              <a:t>---------------------------------------------------------------------------------</a:t>
            </a:r>
            <a:endParaRPr lang="ar-BH" sz="2800" dirty="0"/>
          </a:p>
          <a:p>
            <a:pPr algn="r" rtl="1">
              <a:lnSpc>
                <a:spcPct val="150000"/>
              </a:lnSpc>
            </a:pPr>
            <a:r>
              <a:rPr lang="ar-BH" dirty="0"/>
              <a:t>كم عددُ أيّامِ الأسبوع؟</a:t>
            </a:r>
          </a:p>
          <a:p>
            <a:pPr algn="r" rtl="1">
              <a:lnSpc>
                <a:spcPct val="150000"/>
              </a:lnSpc>
            </a:pPr>
            <a:r>
              <a:rPr lang="ar-BH" sz="2800" dirty="0"/>
              <a:t>---------------------------------------------------------------------------------</a:t>
            </a:r>
            <a:endParaRPr lang="ar-SA" sz="2800" dirty="0"/>
          </a:p>
          <a:p>
            <a:pPr algn="r" rtl="1"/>
            <a:r>
              <a:rPr lang="ar-BH" sz="2800" dirty="0"/>
              <a:t>كم عدد شهور السنة؟</a:t>
            </a:r>
          </a:p>
          <a:p>
            <a:r>
              <a:rPr lang="ar-BH" dirty="0"/>
              <a:t>---------------------------------------------------------------------------------</a:t>
            </a:r>
            <a:endParaRPr lang="ar-SA" dirty="0"/>
          </a:p>
          <a:p>
            <a:pPr algn="r" rtl="1"/>
            <a:endParaRPr lang="ar-BH" sz="2800" dirty="0"/>
          </a:p>
        </p:txBody>
      </p:sp>
    </p:spTree>
    <p:extLst>
      <p:ext uri="{BB962C8B-B14F-4D97-AF65-F5344CB8AC3E}">
        <p14:creationId xmlns:p14="http://schemas.microsoft.com/office/powerpoint/2010/main" val="171405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8805" y="997734"/>
            <a:ext cx="10599353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حلّ </a:t>
            </a:r>
            <a:r>
              <a:rPr lang="ar-BH" sz="4000" b="1" dirty="0" smtClean="0">
                <a:solidFill>
                  <a:srgbClr val="FF0000"/>
                </a:solidFill>
                <a:cs typeface="Sultan normal" pitchFamily="2" charset="-78"/>
              </a:rPr>
              <a:t>النشاط </a:t>
            </a:r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رقم (7)</a:t>
            </a:r>
            <a:r>
              <a:rPr lang="ar-SA" sz="4000" b="1" dirty="0">
                <a:solidFill>
                  <a:srgbClr val="FF0000"/>
                </a:solidFill>
                <a:cs typeface="Sultan normal" pitchFamily="2" charset="-78"/>
              </a:rPr>
              <a:t/>
            </a:r>
            <a:br>
              <a:rPr lang="ar-SA" sz="4000" b="1" dirty="0">
                <a:solidFill>
                  <a:srgbClr val="FF0000"/>
                </a:solidFill>
                <a:cs typeface="Sultan normal" pitchFamily="2" charset="-78"/>
              </a:rPr>
            </a:br>
            <a:endParaRPr lang="en-US" sz="4000" b="1" dirty="0">
              <a:solidFill>
                <a:srgbClr val="FF0000"/>
              </a:solidFill>
              <a:cs typeface="Sultan normal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03" y="2360417"/>
            <a:ext cx="10501745" cy="4360537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dirty="0"/>
              <a:t>كم لاعبا في فريق كرة القدم؟</a:t>
            </a:r>
          </a:p>
          <a:p>
            <a:pPr algn="r" rtl="1">
              <a:lnSpc>
                <a:spcPct val="150000"/>
              </a:lnSpc>
            </a:pPr>
            <a:r>
              <a:rPr lang="ar-BH" sz="2800" dirty="0"/>
              <a:t>في فريق كرة القدم</a:t>
            </a:r>
            <a:r>
              <a:rPr lang="ar-SA" sz="2800" dirty="0"/>
              <a:t> </a:t>
            </a:r>
            <a:r>
              <a:rPr lang="ar-SA" sz="3200" b="1" dirty="0">
                <a:solidFill>
                  <a:srgbClr val="00B0F0"/>
                </a:solidFill>
              </a:rPr>
              <a:t>أحدَ عشرَ </a:t>
            </a:r>
            <a:r>
              <a:rPr lang="ar-SA" sz="2800" dirty="0" smtClean="0"/>
              <a:t>لاعب</a:t>
            </a:r>
            <a:r>
              <a:rPr lang="ar-BH" sz="2800" dirty="0" smtClean="0"/>
              <a:t>ا</a:t>
            </a:r>
            <a:r>
              <a:rPr lang="ar-SA" sz="2800" dirty="0" smtClean="0"/>
              <a:t>.</a:t>
            </a:r>
            <a:endParaRPr lang="ar-SA" sz="2800" dirty="0"/>
          </a:p>
          <a:p>
            <a:pPr algn="r" rtl="1"/>
            <a:r>
              <a:rPr lang="ar-BH" sz="2800" dirty="0"/>
              <a:t>كم عددُ أيّام الأسبوع؟</a:t>
            </a:r>
          </a:p>
          <a:p>
            <a:pPr algn="r" rtl="1"/>
            <a:r>
              <a:rPr lang="ar-BH" dirty="0"/>
              <a:t>عدد أيّام الأسبوع </a:t>
            </a:r>
            <a:r>
              <a:rPr lang="ar-BH" b="1" dirty="0" smtClean="0">
                <a:solidFill>
                  <a:srgbClr val="00B0F0"/>
                </a:solidFill>
              </a:rPr>
              <a:t>سبعةٌ.</a:t>
            </a:r>
            <a:endParaRPr lang="ar-BH" sz="2800" b="1" dirty="0">
              <a:solidFill>
                <a:srgbClr val="00B0F0"/>
              </a:solidFill>
            </a:endParaRPr>
          </a:p>
          <a:p>
            <a:pPr algn="r" rtl="1"/>
            <a:r>
              <a:rPr lang="ar-BH" sz="2800" dirty="0"/>
              <a:t>كم عدد شهور السّنة؟</a:t>
            </a:r>
          </a:p>
          <a:p>
            <a:pPr algn="r" rtl="1"/>
            <a:r>
              <a:rPr lang="ar-BH" sz="2800" dirty="0"/>
              <a:t>عدد شهور السنّة</a:t>
            </a:r>
            <a:r>
              <a:rPr lang="ar-SA" sz="2800" dirty="0"/>
              <a:t> </a:t>
            </a:r>
            <a:r>
              <a:rPr lang="ar-SA" sz="2800" b="1" dirty="0">
                <a:solidFill>
                  <a:srgbClr val="00B0F0"/>
                </a:solidFill>
              </a:rPr>
              <a:t>اثنا عشرَ</a:t>
            </a:r>
            <a:r>
              <a:rPr lang="ar-SA" sz="2800" b="1" dirty="0">
                <a:solidFill>
                  <a:srgbClr val="00B050"/>
                </a:solidFill>
              </a:rPr>
              <a:t> </a:t>
            </a:r>
            <a:r>
              <a:rPr lang="ar-SA" sz="2800" dirty="0"/>
              <a:t>شهرا.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212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9508C1-DB5A-47D5-B03F-556B9232E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CD32C3D-DCA3-4062-8797-DA56E50C9ED3}"/>
              </a:ext>
            </a:extLst>
          </p:cNvPr>
          <p:cNvSpPr txBox="1"/>
          <p:nvPr/>
        </p:nvSpPr>
        <p:spPr>
          <a:xfrm>
            <a:off x="857794" y="3105834"/>
            <a:ext cx="10476411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5400" dirty="0">
                <a:solidFill>
                  <a:srgbClr val="FF0000"/>
                </a:solidFill>
                <a:cs typeface="Sultan normal" pitchFamily="2" charset="-78"/>
              </a:rPr>
              <a:t>انتهى الدّرسُ</a:t>
            </a:r>
            <a:endParaRPr lang="en-US" sz="5400" dirty="0">
              <a:solidFill>
                <a:srgbClr val="FF0000"/>
              </a:solidFill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217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211</TotalTime>
  <Words>759</Words>
  <Application>Microsoft Office PowerPoint</Application>
  <PresentationFormat>Widescreen</PresentationFormat>
  <Paragraphs>112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Sultan normal</vt:lpstr>
      <vt:lpstr>Times New Roman</vt:lpstr>
      <vt:lpstr>قالب الدروس</vt:lpstr>
      <vt:lpstr>PowerPoint Presentation</vt:lpstr>
      <vt:lpstr>أوّلا – صور العدد </vt:lpstr>
      <vt:lpstr>النشاط رقم (1):  اقرأ الجمل الآتية، واكتب العدد في الخانة المناسبة ثمّ حدّد صورته.</vt:lpstr>
      <vt:lpstr> حلّ النّشاط رقم (1)</vt:lpstr>
      <vt:lpstr>ثانيا – مطابقة العدد للمعدود  تذكّر أنّ حالات مطابقةِ العددِ للمعدودِ تختلف بحسب ما هو مبيَّن في الاستنتاجات الآتية:</vt:lpstr>
      <vt:lpstr>النّشاط رقم (2) اختر العدد، وضعه في مكانه المناسب من الجملة بحيث يطابق معدوده:</vt:lpstr>
      <vt:lpstr>حلّ النّشاط رقم (2) </vt:lpstr>
      <vt:lpstr>ثانيا – مطابقة العدد للمعدود  تذكّر أنّ حالات مطابقةِ العددِ للمعدودِ تختلف بحسب ما هو مبيَّن في الاستنتاجات الآتية:</vt:lpstr>
      <vt:lpstr>النّشاط رقم (3) اكتب الأعداد في الجمل الآتية ألفاظا:</vt:lpstr>
      <vt:lpstr>حلّ النّشاط رقم (3)</vt:lpstr>
      <vt:lpstr>ثانيا – مطابقة العدد للمعدود  تذكّر أنّ حالات مطابقةِ العددِ للمعدودِ تختلف بحسب ما هو مبيَّن في الاستنتاجات الآتية:</vt:lpstr>
      <vt:lpstr>النشاط رقم (4)  اكتب الأعداد الآتية ألفاظا في جمل من إنشائك:</vt:lpstr>
      <vt:lpstr>حلّ النشاط رقم (4)  </vt:lpstr>
      <vt:lpstr>ثانيا – مطابقة العدد للمعدود  تذكّر أنّ حالات مطابقةِ العددِ للمعدودِ تختلف بحسب ما هو مبيَّن في الاستنتاجات الآتية:</vt:lpstr>
      <vt:lpstr>النّشاط رقم (5)  اكتب الأعداد الآتية ألفاظا في جمل من إنشائك:</vt:lpstr>
      <vt:lpstr>حلّ النّشاط رقم (5)  </vt:lpstr>
      <vt:lpstr>ثالثا – إعراب العدد تذكّر أنّ حالات إعراب أو بناء العددِ تختلف بحسب ما هو مبيَّن في الاستنتاجات الآتية: </vt:lpstr>
      <vt:lpstr>النشاط رقم (6)  اكتب الأعداد في الجمل الآتية ألفاظا، واضبطها ضبطا صحيحا:</vt:lpstr>
      <vt:lpstr>حلّ النشاط رقم (6)  </vt:lpstr>
      <vt:lpstr>ثالثا – إعراب العدد  تذكّر أنّ حالات إعراب أو بناء العددِ تختلف بحسب ما هو مبيَّن في الاستنتاجات الآتية: </vt:lpstr>
      <vt:lpstr>النشاط رقم (7)  أجب عن الأسئلة الآتية، واكتب الأعداد ألفاظا في جمل مفيدة من إنشائك:</vt:lpstr>
      <vt:lpstr>حلّ النشاط رقم (7)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28</cp:revision>
  <dcterms:created xsi:type="dcterms:W3CDTF">2020-03-04T10:00:38Z</dcterms:created>
  <dcterms:modified xsi:type="dcterms:W3CDTF">2020-03-15T17:41:03Z</dcterms:modified>
</cp:coreProperties>
</file>