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339" r:id="rId3"/>
    <p:sldId id="408" r:id="rId4"/>
    <p:sldId id="416" r:id="rId5"/>
    <p:sldId id="417" r:id="rId6"/>
    <p:sldId id="418" r:id="rId7"/>
    <p:sldId id="420" r:id="rId8"/>
    <p:sldId id="421" r:id="rId9"/>
    <p:sldId id="422" r:id="rId10"/>
    <p:sldId id="426" r:id="rId11"/>
    <p:sldId id="405" r:id="rId12"/>
    <p:sldId id="424" r:id="rId13"/>
    <p:sldId id="407" r:id="rId14"/>
    <p:sldId id="412" r:id="rId15"/>
    <p:sldId id="425"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FF66FF"/>
    <a:srgbClr val="33CC33"/>
    <a:srgbClr val="D1ABAB"/>
    <a:srgbClr val="996633"/>
    <a:srgbClr val="0000CC"/>
    <a:srgbClr val="00FF00"/>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نمط متوسط 4 - تميي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32" autoAdjust="0"/>
    <p:restoredTop sz="94249" autoAdjust="0"/>
  </p:normalViewPr>
  <p:slideViewPr>
    <p:cSldViewPr snapToGrid="0">
      <p:cViewPr varScale="1">
        <p:scale>
          <a:sx n="62" d="100"/>
          <a:sy n="62" d="100"/>
        </p:scale>
        <p:origin x="844" y="5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GB"/>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8C00A20A-FBFD-4D22-9E03-A910C254E419}" type="datetimeFigureOut">
              <a:rPr lang="en-GB" smtClean="0"/>
              <a:t>30/11/2020</a:t>
            </a:fld>
            <a:endParaRPr lang="en-GB"/>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GB"/>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GB"/>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GB"/>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CC8A6C1F-7290-448E-B289-96CEC4512845}" type="slidenum">
              <a:rPr lang="en-GB" smtClean="0"/>
              <a:t>‹#›</a:t>
            </a:fld>
            <a:endParaRPr lang="en-GB"/>
          </a:p>
        </p:txBody>
      </p:sp>
    </p:spTree>
    <p:extLst>
      <p:ext uri="{BB962C8B-B14F-4D97-AF65-F5344CB8AC3E}">
        <p14:creationId xmlns:p14="http://schemas.microsoft.com/office/powerpoint/2010/main" val="408804234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442518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23298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9813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195418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11/30/2020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755336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11/30/2020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634527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11/30/2020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300474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217140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373735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693762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205787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11/30/2020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25799410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422564"/>
            <a:ext cx="7162800" cy="1182210"/>
          </a:xfrm>
          <a:prstGeom prst="rect">
            <a:avLst/>
          </a:prstGeom>
        </p:spPr>
      </p:pic>
      <p:sp>
        <p:nvSpPr>
          <p:cNvPr id="6" name="TextBox 4">
            <a:extLst>
              <a:ext uri="{FF2B5EF4-FFF2-40B4-BE49-F238E27FC236}">
                <a16:creationId xmlns:a16="http://schemas.microsoft.com/office/drawing/2014/main" id="{C4A3FF74-FBAE-4D90-A08D-B52C0AD9806D}"/>
              </a:ext>
            </a:extLst>
          </p:cNvPr>
          <p:cNvSpPr txBox="1"/>
          <p:nvPr/>
        </p:nvSpPr>
        <p:spPr>
          <a:xfrm>
            <a:off x="1409700" y="1718131"/>
            <a:ext cx="9220200" cy="5139869"/>
          </a:xfrm>
          <a:prstGeom prst="rect">
            <a:avLst/>
          </a:prstGeom>
          <a:noFill/>
        </p:spPr>
        <p:txBody>
          <a:bodyPr wrap="square" rtlCol="0">
            <a:spAutoFit/>
          </a:bodyPr>
          <a:lstStyle/>
          <a:p>
            <a:pPr algn="ctr"/>
            <a:r>
              <a:rPr lang="ar-BH" sz="4400" b="1" dirty="0">
                <a:latin typeface="Sakkal Majalla" panose="02000000000000000000" pitchFamily="2" charset="-78"/>
                <a:cs typeface="Sakkal Majalla" panose="02000000000000000000" pitchFamily="2" charset="-78"/>
              </a:rPr>
              <a:t>دَرْسٌ في مَادّة اللّغَة العَرَبِيّة</a:t>
            </a:r>
            <a:endParaRPr lang="en-US" sz="4400" b="1" dirty="0">
              <a:latin typeface="Sakkal Majalla" panose="02000000000000000000" pitchFamily="2" charset="-78"/>
              <a:cs typeface="Sakkal Majalla" panose="02000000000000000000" pitchFamily="2" charset="-78"/>
            </a:endParaRPr>
          </a:p>
          <a:p>
            <a:pPr algn="ctr" rtl="1"/>
            <a:r>
              <a:rPr lang="ar-BH" sz="3200" b="1" dirty="0">
                <a:latin typeface="Sakkal Majalla" panose="02000000000000000000" pitchFamily="2" charset="-78"/>
                <a:cs typeface="Sakkal Majalla" panose="02000000000000000000" pitchFamily="2" charset="-78"/>
              </a:rPr>
              <a:t>الإنتاج الكتابيّ</a:t>
            </a:r>
            <a:endParaRPr lang="en-US" sz="3200" b="1" dirty="0">
              <a:latin typeface="Sakkal Majalla" panose="02000000000000000000" pitchFamily="2" charset="-78"/>
              <a:cs typeface="Sakkal Majalla" panose="02000000000000000000" pitchFamily="2" charset="-78"/>
            </a:endParaRPr>
          </a:p>
          <a:p>
            <a:pPr algn="ctr" rtl="1"/>
            <a:endParaRPr lang="ar-BH" sz="2400" dirty="0">
              <a:latin typeface="Sakkal Majalla" panose="02000000000000000000" pitchFamily="2" charset="-78"/>
              <a:cs typeface="Sakkal Majalla" panose="02000000000000000000" pitchFamily="2" charset="-78"/>
            </a:endParaRPr>
          </a:p>
          <a:p>
            <a:pPr algn="ctr" rtl="1"/>
            <a:endParaRPr lang="ar-BH" sz="1100" dirty="0">
              <a:latin typeface="Sakkal Majalla" panose="02000000000000000000" pitchFamily="2" charset="-78"/>
              <a:cs typeface="Sakkal Majalla" panose="02000000000000000000" pitchFamily="2" charset="-78"/>
            </a:endParaRPr>
          </a:p>
          <a:p>
            <a:pPr algn="ctr" rtl="1"/>
            <a:endParaRPr lang="ar-BH" sz="500" b="1" dirty="0">
              <a:solidFill>
                <a:schemeClr val="accent5">
                  <a:lumMod val="75000"/>
                </a:schemeClr>
              </a:solidFill>
              <a:latin typeface="Sakkal Majalla" panose="02000000000000000000" pitchFamily="2" charset="-78"/>
              <a:cs typeface="Sakkal Majalla" panose="02000000000000000000" pitchFamily="2" charset="-78"/>
            </a:endParaRPr>
          </a:p>
          <a:p>
            <a:pPr algn="ctr" rtl="1"/>
            <a:r>
              <a:rPr lang="ar-BH" sz="6000" b="1" dirty="0">
                <a:solidFill>
                  <a:srgbClr val="FF0000"/>
                </a:solidFill>
                <a:latin typeface="Sakkal Majalla" panose="02000000000000000000" pitchFamily="2" charset="-78"/>
                <a:cs typeface="Sakkal Majalla" panose="02000000000000000000" pitchFamily="2" charset="-78"/>
              </a:rPr>
              <a:t>كِتابةُ قِصَّةٍ تَتضمَّنُ مَقطَعًا وَصفِيًّا</a:t>
            </a:r>
          </a:p>
          <a:p>
            <a:pPr algn="ctr" rtl="1"/>
            <a:r>
              <a:rPr lang="ar-BH" sz="6000" b="1" dirty="0">
                <a:solidFill>
                  <a:srgbClr val="FF0000"/>
                </a:solidFill>
                <a:latin typeface="Sakkal Majalla" panose="02000000000000000000" pitchFamily="2" charset="-78"/>
                <a:cs typeface="Sakkal Majalla" panose="02000000000000000000" pitchFamily="2" charset="-78"/>
              </a:rPr>
              <a:t>وَصْفُ مكانٍ مغلقٍ أو مفتوحٍ</a:t>
            </a:r>
            <a:endParaRPr lang="ar-SA" sz="6000" b="1" dirty="0">
              <a:solidFill>
                <a:srgbClr val="FF0000"/>
              </a:solidFill>
              <a:latin typeface="Sakkal Majalla" panose="02000000000000000000" pitchFamily="2" charset="-78"/>
              <a:cs typeface="Sakkal Majalla" panose="02000000000000000000" pitchFamily="2" charset="-78"/>
            </a:endParaRPr>
          </a:p>
          <a:p>
            <a:pPr algn="ctr" rtl="1"/>
            <a:endParaRPr lang="ar-BH" sz="2000" dirty="0">
              <a:solidFill>
                <a:srgbClr val="FF0000"/>
              </a:solidFill>
              <a:latin typeface="Sakkal Majalla" panose="02000000000000000000" pitchFamily="2" charset="-78"/>
              <a:cs typeface="Sakkal Majalla" panose="02000000000000000000" pitchFamily="2" charset="-78"/>
            </a:endParaRPr>
          </a:p>
          <a:p>
            <a:pPr algn="ctr" rtl="1"/>
            <a:r>
              <a:rPr lang="ar-BH" sz="3600" b="1" dirty="0">
                <a:latin typeface="Sakkal Majalla" panose="02000000000000000000" pitchFamily="2" charset="-78"/>
                <a:cs typeface="Sakkal Majalla" panose="02000000000000000000" pitchFamily="2" charset="-78"/>
              </a:rPr>
              <a:t>الصَّفّ الثَّاني الإِعْداديّ</a:t>
            </a:r>
            <a:endParaRPr lang="en-GB" sz="3600" b="1" dirty="0">
              <a:latin typeface="Sakkal Majalla" panose="02000000000000000000" pitchFamily="2" charset="-78"/>
              <a:cs typeface="Sakkal Majalla" panose="02000000000000000000" pitchFamily="2" charset="-78"/>
            </a:endParaRPr>
          </a:p>
          <a:p>
            <a:pPr algn="ctr" rtl="1"/>
            <a:r>
              <a:rPr lang="ar-BH" sz="3600" b="1" dirty="0">
                <a:latin typeface="Sakkal Majalla" panose="02000000000000000000" pitchFamily="2" charset="-78"/>
                <a:cs typeface="Sakkal Majalla" panose="02000000000000000000" pitchFamily="2" charset="-78"/>
              </a:rPr>
              <a:t>الفصل الدّراسيّ الأوّل</a:t>
            </a:r>
          </a:p>
        </p:txBody>
      </p:sp>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circle(in)">
                                      <p:cBhvr>
                                        <p:cTn id="14" dur="2000"/>
                                        <p:tgtEl>
                                          <p:spTgt spid="6">
                                            <p:txEl>
                                              <p:pRg st="5" end="5"/>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animEffect transition="in" filter="circle(in)">
                                      <p:cBhvr>
                                        <p:cTn id="17" dur="2000"/>
                                        <p:tgtEl>
                                          <p:spTgt spid="6">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xEl>
                                              <p:pRg st="8" end="8"/>
                                            </p:txEl>
                                          </p:spTgt>
                                        </p:tgtEl>
                                        <p:attrNameLst>
                                          <p:attrName>style.visibility</p:attrName>
                                        </p:attrNameLst>
                                      </p:cBhvr>
                                      <p:to>
                                        <p:strVal val="visible"/>
                                      </p:to>
                                    </p:set>
                                    <p:animEffect transition="in" filter="circle(in)">
                                      <p:cBhvr>
                                        <p:cTn id="22" dur="2000"/>
                                        <p:tgtEl>
                                          <p:spTgt spid="6">
                                            <p:txEl>
                                              <p:pRg st="8" end="8"/>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animEffect transition="in" filter="circle(in)">
                                      <p:cBhvr>
                                        <p:cTn id="25" dur="20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0B59D632-FF5F-4F33-971A-D7056E4D965D}"/>
              </a:ext>
            </a:extLst>
          </p:cNvPr>
          <p:cNvSpPr txBox="1"/>
          <p:nvPr/>
        </p:nvSpPr>
        <p:spPr>
          <a:xfrm>
            <a:off x="7532015" y="1543359"/>
            <a:ext cx="3195687" cy="707886"/>
          </a:xfrm>
          <a:prstGeom prst="rect">
            <a:avLst/>
          </a:prstGeom>
          <a:solidFill>
            <a:schemeClr val="accent2">
              <a:lumMod val="40000"/>
              <a:lumOff val="60000"/>
            </a:schemeClr>
          </a:solidFill>
        </p:spPr>
        <p:txBody>
          <a:bodyPr wrap="square" rtlCol="0">
            <a:spAutoFit/>
          </a:bodyPr>
          <a:lstStyle/>
          <a:p>
            <a:pPr algn="ctr" rtl="1"/>
            <a:r>
              <a:rPr lang="ar-BH" sz="4000" b="1" dirty="0">
                <a:latin typeface="Sakkal Majalla" panose="02000000000000000000" pitchFamily="2" charset="-78"/>
                <a:cs typeface="Sakkal Majalla" panose="02000000000000000000" pitchFamily="2" charset="-78"/>
              </a:rPr>
              <a:t>أهدافُ الدَّرس:</a:t>
            </a:r>
            <a:endParaRPr lang="en-GB" sz="4000" b="1" dirty="0">
              <a:latin typeface="Sakkal Majalla" panose="02000000000000000000" pitchFamily="2" charset="-78"/>
              <a:cs typeface="Sakkal Majalla" panose="02000000000000000000" pitchFamily="2" charset="-78"/>
            </a:endParaRPr>
          </a:p>
        </p:txBody>
      </p:sp>
      <p:sp>
        <p:nvSpPr>
          <p:cNvPr id="4" name="مربع نص 3">
            <a:extLst>
              <a:ext uri="{FF2B5EF4-FFF2-40B4-BE49-F238E27FC236}">
                <a16:creationId xmlns:a16="http://schemas.microsoft.com/office/drawing/2014/main" id="{D7116323-7339-47D1-9902-087545B99686}"/>
              </a:ext>
            </a:extLst>
          </p:cNvPr>
          <p:cNvSpPr txBox="1"/>
          <p:nvPr/>
        </p:nvSpPr>
        <p:spPr>
          <a:xfrm>
            <a:off x="2837468" y="3826822"/>
            <a:ext cx="7890234" cy="646331"/>
          </a:xfrm>
          <a:prstGeom prst="rect">
            <a:avLst/>
          </a:prstGeom>
          <a:solidFill>
            <a:schemeClr val="accent2">
              <a:lumMod val="20000"/>
              <a:lumOff val="80000"/>
            </a:schemeClr>
          </a:solidFill>
        </p:spPr>
        <p:txBody>
          <a:bodyPr wrap="square" rtlCol="0">
            <a:spAutoFit/>
          </a:bodyPr>
          <a:lstStyle/>
          <a:p>
            <a:pPr algn="r" rtl="1"/>
            <a:r>
              <a:rPr lang="ar-BH" sz="3600" dirty="0">
                <a:latin typeface="Sakkal Majalla" panose="02000000000000000000" pitchFamily="2" charset="-78"/>
                <a:cs typeface="Sakkal Majalla" panose="02000000000000000000" pitchFamily="2" charset="-78"/>
              </a:rPr>
              <a:t>2- إنتاجُ فقرةٍ تصِفُ مكانًا مغلقًا أو مفتوحًا.</a:t>
            </a:r>
            <a:endParaRPr lang="en-GB" sz="3600" dirty="0">
              <a:latin typeface="Sakkal Majalla" panose="02000000000000000000" pitchFamily="2" charset="-78"/>
              <a:cs typeface="Sakkal Majalla" panose="02000000000000000000" pitchFamily="2" charset="-78"/>
            </a:endParaRPr>
          </a:p>
        </p:txBody>
      </p:sp>
      <p:sp>
        <p:nvSpPr>
          <p:cNvPr id="5" name="مربع نص 4">
            <a:extLst>
              <a:ext uri="{FF2B5EF4-FFF2-40B4-BE49-F238E27FC236}">
                <a16:creationId xmlns:a16="http://schemas.microsoft.com/office/drawing/2014/main" id="{90CFD945-FDE1-49C8-A286-237C33EE4210}"/>
              </a:ext>
            </a:extLst>
          </p:cNvPr>
          <p:cNvSpPr txBox="1"/>
          <p:nvPr/>
        </p:nvSpPr>
        <p:spPr>
          <a:xfrm>
            <a:off x="2837469" y="4799881"/>
            <a:ext cx="7890233" cy="646331"/>
          </a:xfrm>
          <a:prstGeom prst="rect">
            <a:avLst/>
          </a:prstGeom>
          <a:solidFill>
            <a:schemeClr val="accent2">
              <a:lumMod val="20000"/>
              <a:lumOff val="80000"/>
            </a:schemeClr>
          </a:solidFill>
        </p:spPr>
        <p:txBody>
          <a:bodyPr wrap="square" rtlCol="0">
            <a:spAutoFit/>
          </a:bodyPr>
          <a:lstStyle/>
          <a:p>
            <a:pPr algn="r" rtl="1"/>
            <a:r>
              <a:rPr lang="ar-BH" sz="3600" dirty="0">
                <a:latin typeface="Sakkal Majalla" panose="02000000000000000000" pitchFamily="2" charset="-78"/>
                <a:cs typeface="Sakkal Majalla" panose="02000000000000000000" pitchFamily="2" charset="-78"/>
              </a:rPr>
              <a:t>3- إنتاجُ قصةٍ تتضمَّن فقرةٍ وصفيّةٍ لمكانٍ مغلقٍ أو مفتوحٍ.</a:t>
            </a:r>
            <a:endParaRPr lang="en-GB" sz="3600" dirty="0">
              <a:latin typeface="Sakkal Majalla" panose="02000000000000000000" pitchFamily="2" charset="-78"/>
              <a:cs typeface="Sakkal Majalla" panose="02000000000000000000" pitchFamily="2" charset="-78"/>
            </a:endParaRPr>
          </a:p>
        </p:txBody>
      </p:sp>
      <p:sp>
        <p:nvSpPr>
          <p:cNvPr id="8" name="مربع نص 3">
            <a:extLst>
              <a:ext uri="{FF2B5EF4-FFF2-40B4-BE49-F238E27FC236}">
                <a16:creationId xmlns:a16="http://schemas.microsoft.com/office/drawing/2014/main" id="{C65D25F6-2FC7-42FC-A823-94A98FBC39F0}"/>
              </a:ext>
            </a:extLst>
          </p:cNvPr>
          <p:cNvSpPr txBox="1"/>
          <p:nvPr/>
        </p:nvSpPr>
        <p:spPr>
          <a:xfrm>
            <a:off x="2837468" y="2753101"/>
            <a:ext cx="7890234" cy="646331"/>
          </a:xfrm>
          <a:prstGeom prst="rect">
            <a:avLst/>
          </a:prstGeom>
          <a:solidFill>
            <a:schemeClr val="accent2">
              <a:lumMod val="20000"/>
              <a:lumOff val="80000"/>
            </a:schemeClr>
          </a:solidFill>
        </p:spPr>
        <p:txBody>
          <a:bodyPr wrap="square" rtlCol="0">
            <a:spAutoFit/>
          </a:bodyPr>
          <a:lstStyle/>
          <a:p>
            <a:pPr algn="r" rtl="1"/>
            <a:r>
              <a:rPr lang="ar-BH" sz="3600" dirty="0">
                <a:latin typeface="Sakkal Majalla" panose="02000000000000000000" pitchFamily="2" charset="-78"/>
                <a:cs typeface="Sakkal Majalla" panose="02000000000000000000" pitchFamily="2" charset="-78"/>
              </a:rPr>
              <a:t>1- تعرُّفُ جوانب وصف المكان المغلق أو المفتوح.</a:t>
            </a:r>
          </a:p>
        </p:txBody>
      </p:sp>
      <p:pic>
        <p:nvPicPr>
          <p:cNvPr id="9" name="Picture 6">
            <a:extLst>
              <a:ext uri="{FF2B5EF4-FFF2-40B4-BE49-F238E27FC236}">
                <a16:creationId xmlns:a16="http://schemas.microsoft.com/office/drawing/2014/main" id="{8A8A1802-522B-44DE-870C-B3F8D3129A27}"/>
              </a:ext>
            </a:extLst>
          </p:cNvPr>
          <p:cNvPicPr>
            <a:picLocks noChangeAspect="1"/>
          </p:cNvPicPr>
          <p:nvPr/>
        </p:nvPicPr>
        <p:blipFill rotWithShape="1">
          <a:blip r:embed="rId2">
            <a:extLst>
              <a:ext uri="{28A0092B-C50C-407E-A947-70E740481C1C}">
                <a14:useLocalDpi xmlns:a14="http://schemas.microsoft.com/office/drawing/2010/main" val="0"/>
              </a:ext>
            </a:extLst>
          </a:blip>
          <a:srcRect l="8141" r="13122" b="11357"/>
          <a:stretch/>
        </p:blipFill>
        <p:spPr>
          <a:xfrm>
            <a:off x="10210800" y="228600"/>
            <a:ext cx="1296144" cy="1124052"/>
          </a:xfrm>
          <a:prstGeom prst="rect">
            <a:avLst/>
          </a:prstGeom>
        </p:spPr>
      </p:pic>
      <p:sp>
        <p:nvSpPr>
          <p:cNvPr id="3" name="مستطيل 2">
            <a:extLst>
              <a:ext uri="{FF2B5EF4-FFF2-40B4-BE49-F238E27FC236}">
                <a16:creationId xmlns:a16="http://schemas.microsoft.com/office/drawing/2014/main" id="{BAA6A96A-EF28-4D7F-94A8-50F489DF1383}"/>
              </a:ext>
            </a:extLst>
          </p:cNvPr>
          <p:cNvSpPr/>
          <p:nvPr/>
        </p:nvSpPr>
        <p:spPr>
          <a:xfrm>
            <a:off x="95693" y="10633"/>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Tree>
    <p:extLst>
      <p:ext uri="{BB962C8B-B14F-4D97-AF65-F5344CB8AC3E}">
        <p14:creationId xmlns:p14="http://schemas.microsoft.com/office/powerpoint/2010/main" val="2242665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0B59D632-FF5F-4F33-971A-D7056E4D965D}"/>
              </a:ext>
            </a:extLst>
          </p:cNvPr>
          <p:cNvSpPr txBox="1"/>
          <p:nvPr/>
        </p:nvSpPr>
        <p:spPr>
          <a:xfrm>
            <a:off x="10325528" y="63880"/>
            <a:ext cx="1737814" cy="707886"/>
          </a:xfrm>
          <a:prstGeom prst="rect">
            <a:avLst/>
          </a:prstGeom>
          <a:solidFill>
            <a:schemeClr val="accent2">
              <a:lumMod val="40000"/>
              <a:lumOff val="60000"/>
            </a:schemeClr>
          </a:solidFill>
        </p:spPr>
        <p:txBody>
          <a:bodyPr wrap="square" rtlCol="0">
            <a:spAutoFit/>
          </a:bodyPr>
          <a:lstStyle/>
          <a:p>
            <a:pPr algn="ctr" rtl="1"/>
            <a:r>
              <a:rPr lang="ar-BH" sz="4000" b="1" dirty="0">
                <a:latin typeface="Sakkal Majalla" panose="02000000000000000000" pitchFamily="2" charset="-78"/>
                <a:cs typeface="Sakkal Majalla" panose="02000000000000000000" pitchFamily="2" charset="-78"/>
              </a:rPr>
              <a:t>أتذّكـــــــرُ</a:t>
            </a:r>
            <a:endParaRPr lang="en-GB" sz="4000" b="1" dirty="0">
              <a:latin typeface="Sakkal Majalla" panose="02000000000000000000" pitchFamily="2" charset="-78"/>
              <a:cs typeface="Sakkal Majalla" panose="02000000000000000000" pitchFamily="2" charset="-78"/>
            </a:endParaRPr>
          </a:p>
        </p:txBody>
      </p:sp>
      <p:grpSp>
        <p:nvGrpSpPr>
          <p:cNvPr id="5" name="مجموعة 4">
            <a:extLst>
              <a:ext uri="{FF2B5EF4-FFF2-40B4-BE49-F238E27FC236}">
                <a16:creationId xmlns:a16="http://schemas.microsoft.com/office/drawing/2014/main" id="{7B991DEC-D648-43BD-BC51-C0F558494D75}"/>
              </a:ext>
            </a:extLst>
          </p:cNvPr>
          <p:cNvGrpSpPr/>
          <p:nvPr/>
        </p:nvGrpSpPr>
        <p:grpSpPr>
          <a:xfrm>
            <a:off x="1010964" y="1149042"/>
            <a:ext cx="9817997" cy="703920"/>
            <a:chOff x="1727277" y="15202"/>
            <a:chExt cx="8366791" cy="703920"/>
          </a:xfrm>
          <a:solidFill>
            <a:schemeClr val="accent6">
              <a:lumMod val="60000"/>
              <a:lumOff val="40000"/>
            </a:schemeClr>
          </a:solidFill>
        </p:grpSpPr>
        <p:sp>
          <p:nvSpPr>
            <p:cNvPr id="6" name="مستطيل: زوايا مستديرة 5">
              <a:extLst>
                <a:ext uri="{FF2B5EF4-FFF2-40B4-BE49-F238E27FC236}">
                  <a16:creationId xmlns:a16="http://schemas.microsoft.com/office/drawing/2014/main" id="{298BAD81-341F-4440-87F0-A49D9F9867D7}"/>
                </a:ext>
              </a:extLst>
            </p:cNvPr>
            <p:cNvSpPr/>
            <p:nvPr/>
          </p:nvSpPr>
          <p:spPr>
            <a:xfrm>
              <a:off x="1727277" y="15202"/>
              <a:ext cx="7667242" cy="703920"/>
            </a:xfrm>
            <a:prstGeom prst="roundRect">
              <a:avLst>
                <a:gd name="adj" fmla="val 10000"/>
              </a:avLst>
            </a:prstGeom>
            <a:grpFill/>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مستطيل: زوايا مستديرة 4">
              <a:extLst>
                <a:ext uri="{FF2B5EF4-FFF2-40B4-BE49-F238E27FC236}">
                  <a16:creationId xmlns:a16="http://schemas.microsoft.com/office/drawing/2014/main" id="{1DB3F050-98EB-46D9-A2FE-3C58EC1F738C}"/>
                </a:ext>
              </a:extLst>
            </p:cNvPr>
            <p:cNvSpPr txBox="1"/>
            <p:nvPr/>
          </p:nvSpPr>
          <p:spPr>
            <a:xfrm>
              <a:off x="1747893" y="35819"/>
              <a:ext cx="8346175" cy="662686"/>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7160" tIns="137160" rIns="137160" bIns="137160" numCol="1" spcCol="1270" anchor="ctr" anchorCtr="0">
              <a:noAutofit/>
            </a:bodyPr>
            <a:lstStyle/>
            <a:p>
              <a:pPr marL="0" lvl="0" indent="0" algn="ctr" defTabSz="1600200" rtl="1">
                <a:lnSpc>
                  <a:spcPct val="90000"/>
                </a:lnSpc>
                <a:spcBef>
                  <a:spcPct val="0"/>
                </a:spcBef>
                <a:spcAft>
                  <a:spcPct val="35000"/>
                </a:spcAft>
                <a:buNone/>
              </a:pPr>
              <a:r>
                <a:rPr lang="ar-BH" sz="3600" b="1" kern="1200" dirty="0">
                  <a:latin typeface="Sakkal Majalla" panose="02000000000000000000" pitchFamily="2" charset="-78"/>
                  <a:cs typeface="Sakkal Majalla" panose="02000000000000000000" pitchFamily="2" charset="-78"/>
                </a:rPr>
                <a:t>أنا دائما أُراعي المراحلَ الآتيةَ في كتابةِ القصّة الّتي تتضمّن مقطعًا وصفيًّا:</a:t>
              </a:r>
              <a:endParaRPr lang="en-US" sz="3600" b="1" kern="1200" dirty="0">
                <a:latin typeface="Sakkal Majalla" panose="02000000000000000000" pitchFamily="2" charset="-78"/>
                <a:cs typeface="Sakkal Majalla" panose="02000000000000000000" pitchFamily="2" charset="-78"/>
              </a:endParaRPr>
            </a:p>
          </p:txBody>
        </p:sp>
      </p:grpSp>
      <p:grpSp>
        <p:nvGrpSpPr>
          <p:cNvPr id="8" name="مجموعة 7">
            <a:extLst>
              <a:ext uri="{FF2B5EF4-FFF2-40B4-BE49-F238E27FC236}">
                <a16:creationId xmlns:a16="http://schemas.microsoft.com/office/drawing/2014/main" id="{70B4C3C3-48CE-48A8-B442-9BC01EB907AC}"/>
              </a:ext>
            </a:extLst>
          </p:cNvPr>
          <p:cNvGrpSpPr/>
          <p:nvPr/>
        </p:nvGrpSpPr>
        <p:grpSpPr>
          <a:xfrm>
            <a:off x="8800886" y="2057409"/>
            <a:ext cx="1861153" cy="703920"/>
            <a:chOff x="8002121" y="1144899"/>
            <a:chExt cx="1861153" cy="703920"/>
          </a:xfrm>
        </p:grpSpPr>
        <p:sp>
          <p:nvSpPr>
            <p:cNvPr id="9" name="مستطيل: زوايا مستديرة 8">
              <a:extLst>
                <a:ext uri="{FF2B5EF4-FFF2-40B4-BE49-F238E27FC236}">
                  <a16:creationId xmlns:a16="http://schemas.microsoft.com/office/drawing/2014/main" id="{C1212B67-1249-4689-B7DE-823AB43D75B0}"/>
                </a:ext>
              </a:extLst>
            </p:cNvPr>
            <p:cNvSpPr/>
            <p:nvPr/>
          </p:nvSpPr>
          <p:spPr>
            <a:xfrm>
              <a:off x="8002121" y="1144899"/>
              <a:ext cx="1861153" cy="703920"/>
            </a:xfrm>
            <a:prstGeom prst="roundRect">
              <a:avLst>
                <a:gd name="adj" fmla="val 10000"/>
              </a:avLst>
            </a:prstGeom>
          </p:spPr>
          <p:style>
            <a:lnRef idx="2">
              <a:schemeClr val="accent6">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مستطيل: زوايا مستديرة 4">
              <a:extLst>
                <a:ext uri="{FF2B5EF4-FFF2-40B4-BE49-F238E27FC236}">
                  <a16:creationId xmlns:a16="http://schemas.microsoft.com/office/drawing/2014/main" id="{D1FEB8F2-CB77-4FBC-818C-F0165A97B1F7}"/>
                </a:ext>
              </a:extLst>
            </p:cNvPr>
            <p:cNvSpPr txBox="1"/>
            <p:nvPr/>
          </p:nvSpPr>
          <p:spPr>
            <a:xfrm>
              <a:off x="8022738" y="1165516"/>
              <a:ext cx="1819919" cy="66268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7160" tIns="137160" rIns="137160" bIns="137160" numCol="1" spcCol="1270" anchor="ctr" anchorCtr="0">
              <a:noAutofit/>
            </a:bodyPr>
            <a:lstStyle/>
            <a:p>
              <a:pPr marL="0" lvl="0" indent="0" algn="ctr" defTabSz="1600200" rtl="1">
                <a:lnSpc>
                  <a:spcPct val="90000"/>
                </a:lnSpc>
                <a:spcBef>
                  <a:spcPct val="0"/>
                </a:spcBef>
                <a:spcAft>
                  <a:spcPct val="35000"/>
                </a:spcAft>
                <a:buNone/>
              </a:pPr>
              <a:r>
                <a:rPr lang="ar-BH" sz="3600" b="1" kern="1200" dirty="0">
                  <a:latin typeface="Sakkal Majalla" panose="02000000000000000000" pitchFamily="2" charset="-78"/>
                  <a:cs typeface="Sakkal Majalla" panose="02000000000000000000" pitchFamily="2" charset="-78"/>
                </a:rPr>
                <a:t>قبلَ الكتابةِ</a:t>
              </a:r>
              <a:endParaRPr lang="en-US" sz="3600" b="1" kern="1200" dirty="0">
                <a:latin typeface="Sakkal Majalla" panose="02000000000000000000" pitchFamily="2" charset="-78"/>
                <a:cs typeface="Sakkal Majalla" panose="02000000000000000000" pitchFamily="2" charset="-78"/>
              </a:endParaRPr>
            </a:p>
          </p:txBody>
        </p:sp>
      </p:grpSp>
      <p:grpSp>
        <p:nvGrpSpPr>
          <p:cNvPr id="11" name="مجموعة 10">
            <a:extLst>
              <a:ext uri="{FF2B5EF4-FFF2-40B4-BE49-F238E27FC236}">
                <a16:creationId xmlns:a16="http://schemas.microsoft.com/office/drawing/2014/main" id="{ECDE2321-1D5A-40A1-BC8D-B2B8072359C0}"/>
              </a:ext>
            </a:extLst>
          </p:cNvPr>
          <p:cNvGrpSpPr/>
          <p:nvPr/>
        </p:nvGrpSpPr>
        <p:grpSpPr>
          <a:xfrm>
            <a:off x="7856644" y="2886648"/>
            <a:ext cx="3865630" cy="3281373"/>
            <a:chOff x="6999883" y="2171218"/>
            <a:chExt cx="3865630" cy="3281373"/>
          </a:xfrm>
        </p:grpSpPr>
        <p:sp>
          <p:nvSpPr>
            <p:cNvPr id="12" name="مستطيل: زوايا مستديرة 11">
              <a:extLst>
                <a:ext uri="{FF2B5EF4-FFF2-40B4-BE49-F238E27FC236}">
                  <a16:creationId xmlns:a16="http://schemas.microsoft.com/office/drawing/2014/main" id="{9DAB1D7B-8576-4BEB-BF49-BAA6996D2C1B}"/>
                </a:ext>
              </a:extLst>
            </p:cNvPr>
            <p:cNvSpPr/>
            <p:nvPr/>
          </p:nvSpPr>
          <p:spPr>
            <a:xfrm>
              <a:off x="6999883" y="2171218"/>
              <a:ext cx="3865630" cy="32813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3" name="مستطيل: زوايا مستديرة 4">
              <a:extLst>
                <a:ext uri="{FF2B5EF4-FFF2-40B4-BE49-F238E27FC236}">
                  <a16:creationId xmlns:a16="http://schemas.microsoft.com/office/drawing/2014/main" id="{91D2FDB6-E9B2-47D3-8EB1-6CE4CCEB2F15}"/>
                </a:ext>
              </a:extLst>
            </p:cNvPr>
            <p:cNvSpPr txBox="1"/>
            <p:nvPr/>
          </p:nvSpPr>
          <p:spPr>
            <a:xfrm>
              <a:off x="7095991" y="2267326"/>
              <a:ext cx="3673414" cy="308915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BH" sz="2400" kern="1200" dirty="0">
                  <a:latin typeface="Sakkal Majalla" panose="02000000000000000000" pitchFamily="2" charset="-78"/>
                  <a:cs typeface="Sakkal Majalla" panose="02000000000000000000" pitchFamily="2" charset="-78"/>
                </a:rPr>
                <a:t>- أَقرأُ الموضوع جيّدا. </a:t>
              </a:r>
            </a:p>
            <a:p>
              <a:pPr marL="0" lvl="0" indent="0" algn="r" defTabSz="1066800" rtl="1">
                <a:lnSpc>
                  <a:spcPct val="90000"/>
                </a:lnSpc>
                <a:spcBef>
                  <a:spcPct val="0"/>
                </a:spcBef>
                <a:spcAft>
                  <a:spcPct val="35000"/>
                </a:spcAft>
                <a:buNone/>
              </a:pPr>
              <a:r>
                <a:rPr lang="ar-BH" sz="2400" kern="1200" dirty="0">
                  <a:latin typeface="Sakkal Majalla" panose="02000000000000000000" pitchFamily="2" charset="-78"/>
                  <a:cs typeface="Sakkal Majalla" panose="02000000000000000000" pitchFamily="2" charset="-78"/>
                </a:rPr>
                <a:t>- أُفكّك المعطى والمطلوب.</a:t>
              </a:r>
            </a:p>
            <a:p>
              <a:pPr marL="0" lvl="0" indent="0" algn="r" defTabSz="1066800" rtl="1">
                <a:lnSpc>
                  <a:spcPct val="90000"/>
                </a:lnSpc>
                <a:spcBef>
                  <a:spcPct val="0"/>
                </a:spcBef>
                <a:spcAft>
                  <a:spcPct val="35000"/>
                </a:spcAft>
                <a:buNone/>
              </a:pPr>
              <a:r>
                <a:rPr lang="ar-BH" sz="2400" kern="1200" dirty="0">
                  <a:latin typeface="Sakkal Majalla" panose="02000000000000000000" pitchFamily="2" charset="-78"/>
                  <a:cs typeface="Sakkal Majalla" panose="02000000000000000000" pitchFamily="2" charset="-78"/>
                </a:rPr>
                <a:t>- أُحدّد الكلمات المفاتيح فيهما.</a:t>
              </a:r>
            </a:p>
            <a:p>
              <a:pPr marL="0" lvl="0" indent="0" algn="r" defTabSz="1066800" rtl="1">
                <a:lnSpc>
                  <a:spcPct val="90000"/>
                </a:lnSpc>
                <a:spcBef>
                  <a:spcPct val="0"/>
                </a:spcBef>
                <a:spcAft>
                  <a:spcPct val="35000"/>
                </a:spcAft>
                <a:buNone/>
              </a:pPr>
              <a:r>
                <a:rPr lang="ar-BH" sz="2400" kern="1200" dirty="0">
                  <a:latin typeface="Sakkal Majalla" panose="02000000000000000000" pitchFamily="2" charset="-78"/>
                  <a:cs typeface="Sakkal Majalla" panose="02000000000000000000" pitchFamily="2" charset="-78"/>
                </a:rPr>
                <a:t> - أَضع الأفكار الرّئيسة للموضوع مُرتّبة.</a:t>
              </a:r>
            </a:p>
            <a:p>
              <a:pPr marL="0" lvl="0" indent="0" algn="r" defTabSz="1066800">
                <a:lnSpc>
                  <a:spcPct val="90000"/>
                </a:lnSpc>
                <a:spcBef>
                  <a:spcPct val="0"/>
                </a:spcBef>
                <a:spcAft>
                  <a:spcPct val="35000"/>
                </a:spcAft>
                <a:buNone/>
              </a:pPr>
              <a:r>
                <a:rPr lang="ar-BH" sz="2400" kern="1200" dirty="0">
                  <a:latin typeface="Sakkal Majalla" panose="02000000000000000000" pitchFamily="2" charset="-78"/>
                  <a:cs typeface="Sakkal Majalla" panose="02000000000000000000" pitchFamily="2" charset="-78"/>
                </a:rPr>
                <a:t>- أَضعُ خطّـــــــــــــــــــــــــــــــة مفصّلة للموضوع.</a:t>
              </a:r>
            </a:p>
          </p:txBody>
        </p:sp>
      </p:grpSp>
      <p:grpSp>
        <p:nvGrpSpPr>
          <p:cNvPr id="17" name="مجموعة 16">
            <a:extLst>
              <a:ext uri="{FF2B5EF4-FFF2-40B4-BE49-F238E27FC236}">
                <a16:creationId xmlns:a16="http://schemas.microsoft.com/office/drawing/2014/main" id="{FC0D5306-10A2-48F4-8A4D-B8B79EE226C3}"/>
              </a:ext>
            </a:extLst>
          </p:cNvPr>
          <p:cNvGrpSpPr/>
          <p:nvPr/>
        </p:nvGrpSpPr>
        <p:grpSpPr>
          <a:xfrm>
            <a:off x="4934620" y="2013656"/>
            <a:ext cx="2322759" cy="703920"/>
            <a:chOff x="4157445" y="1144899"/>
            <a:chExt cx="2322759" cy="703920"/>
          </a:xfrm>
        </p:grpSpPr>
        <p:sp>
          <p:nvSpPr>
            <p:cNvPr id="18" name="مستطيل: زوايا مستديرة 17">
              <a:extLst>
                <a:ext uri="{FF2B5EF4-FFF2-40B4-BE49-F238E27FC236}">
                  <a16:creationId xmlns:a16="http://schemas.microsoft.com/office/drawing/2014/main" id="{41B71F01-BD11-4349-A787-139A7047B419}"/>
                </a:ext>
              </a:extLst>
            </p:cNvPr>
            <p:cNvSpPr/>
            <p:nvPr/>
          </p:nvSpPr>
          <p:spPr>
            <a:xfrm>
              <a:off x="4157445" y="1144899"/>
              <a:ext cx="2322759" cy="703920"/>
            </a:xfrm>
            <a:prstGeom prst="roundRect">
              <a:avLst>
                <a:gd name="adj" fmla="val 10000"/>
              </a:avLst>
            </a:prstGeom>
          </p:spPr>
          <p:style>
            <a:lnRef idx="2">
              <a:schemeClr val="accent6">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مستطيل: زوايا مستديرة 4">
              <a:extLst>
                <a:ext uri="{FF2B5EF4-FFF2-40B4-BE49-F238E27FC236}">
                  <a16:creationId xmlns:a16="http://schemas.microsoft.com/office/drawing/2014/main" id="{2B19DD94-B8DD-4663-8DF8-DA4112C89B2E}"/>
                </a:ext>
              </a:extLst>
            </p:cNvPr>
            <p:cNvSpPr txBox="1"/>
            <p:nvPr/>
          </p:nvSpPr>
          <p:spPr>
            <a:xfrm>
              <a:off x="4178062" y="1165516"/>
              <a:ext cx="2281525" cy="66268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BH" sz="3600" b="1" kern="1200" dirty="0">
                  <a:latin typeface="Sakkal Majalla" panose="02000000000000000000" pitchFamily="2" charset="-78"/>
                  <a:cs typeface="Sakkal Majalla" panose="02000000000000000000" pitchFamily="2" charset="-78"/>
                </a:rPr>
                <a:t>أَثناءَ الكتابةِ</a:t>
              </a:r>
              <a:endParaRPr lang="en-US" sz="3600" b="1" kern="1200" dirty="0">
                <a:latin typeface="Sakkal Majalla" panose="02000000000000000000" pitchFamily="2" charset="-78"/>
                <a:cs typeface="Sakkal Majalla" panose="02000000000000000000" pitchFamily="2" charset="-78"/>
              </a:endParaRPr>
            </a:p>
          </p:txBody>
        </p:sp>
      </p:grpSp>
      <p:grpSp>
        <p:nvGrpSpPr>
          <p:cNvPr id="20" name="مجموعة 19">
            <a:extLst>
              <a:ext uri="{FF2B5EF4-FFF2-40B4-BE49-F238E27FC236}">
                <a16:creationId xmlns:a16="http://schemas.microsoft.com/office/drawing/2014/main" id="{6D0CCCFB-4582-4EA9-A5A2-D6CDF2731CFA}"/>
              </a:ext>
            </a:extLst>
          </p:cNvPr>
          <p:cNvGrpSpPr/>
          <p:nvPr/>
        </p:nvGrpSpPr>
        <p:grpSpPr>
          <a:xfrm>
            <a:off x="4335357" y="2886648"/>
            <a:ext cx="3283871" cy="3329912"/>
            <a:chOff x="3894606" y="2171218"/>
            <a:chExt cx="2869433" cy="3066008"/>
          </a:xfrm>
        </p:grpSpPr>
        <p:sp>
          <p:nvSpPr>
            <p:cNvPr id="21" name="مستطيل: زوايا مستديرة 20">
              <a:extLst>
                <a:ext uri="{FF2B5EF4-FFF2-40B4-BE49-F238E27FC236}">
                  <a16:creationId xmlns:a16="http://schemas.microsoft.com/office/drawing/2014/main" id="{C4D83031-2C3C-43FB-915A-5ED68FCAFCD9}"/>
                </a:ext>
              </a:extLst>
            </p:cNvPr>
            <p:cNvSpPr/>
            <p:nvPr/>
          </p:nvSpPr>
          <p:spPr>
            <a:xfrm>
              <a:off x="3894606" y="2171218"/>
              <a:ext cx="2869433" cy="3066008"/>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2" name="مستطيل: زوايا مستديرة 4">
              <a:extLst>
                <a:ext uri="{FF2B5EF4-FFF2-40B4-BE49-F238E27FC236}">
                  <a16:creationId xmlns:a16="http://schemas.microsoft.com/office/drawing/2014/main" id="{E4511D02-00BE-4220-8EE5-8B23555F4C23}"/>
                </a:ext>
              </a:extLst>
            </p:cNvPr>
            <p:cNvSpPr txBox="1"/>
            <p:nvPr/>
          </p:nvSpPr>
          <p:spPr>
            <a:xfrm>
              <a:off x="3978649" y="2255261"/>
              <a:ext cx="2701347" cy="28979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just" defTabSz="1066800" rtl="1">
                <a:lnSpc>
                  <a:spcPct val="90000"/>
                </a:lnSpc>
                <a:spcBef>
                  <a:spcPct val="0"/>
                </a:spcBef>
                <a:spcAft>
                  <a:spcPct val="35000"/>
                </a:spcAft>
                <a:buNone/>
              </a:pPr>
              <a:r>
                <a:rPr lang="ar-BH" sz="2400" kern="1200" dirty="0">
                  <a:latin typeface="Traditional Arabic" panose="02020603050405020304" pitchFamily="18" charset="-78"/>
                  <a:cs typeface="Traditional Arabic" panose="02020603050405020304" pitchFamily="18" charset="-78"/>
                </a:rPr>
                <a:t>-</a:t>
              </a:r>
              <a:r>
                <a:rPr lang="ar-BH" sz="2400" kern="1200" baseline="0" dirty="0">
                  <a:latin typeface="Traditional Arabic" panose="02020603050405020304" pitchFamily="18" charset="-78"/>
                  <a:cs typeface="Traditional Arabic" panose="02020603050405020304" pitchFamily="18" charset="-78"/>
                </a:rPr>
                <a:t> </a:t>
              </a:r>
              <a:r>
                <a:rPr lang="ar-BH" sz="2400" kern="1200" baseline="0" dirty="0">
                  <a:latin typeface="Sakkal Majalla" panose="02000000000000000000" pitchFamily="2" charset="-78"/>
                  <a:cs typeface="Sakkal Majalla" panose="02000000000000000000" pitchFamily="2" charset="-78"/>
                </a:rPr>
                <a:t>أُحـــــــــــــرّرُ الموضــــــــــــــــــوع مراعيا ما يقتضيه من تسلسل الفكر ، وتوفر عناصر القصّة، وترابط الصّفات بالموصوف.</a:t>
              </a:r>
            </a:p>
            <a:p>
              <a:pPr marL="0" lvl="0" indent="0" algn="r" defTabSz="1066800">
                <a:lnSpc>
                  <a:spcPct val="90000"/>
                </a:lnSpc>
                <a:spcBef>
                  <a:spcPct val="0"/>
                </a:spcBef>
                <a:spcAft>
                  <a:spcPct val="35000"/>
                </a:spcAft>
                <a:buNone/>
              </a:pPr>
              <a:r>
                <a:rPr lang="ar-BH" sz="2400" kern="1200" baseline="0" dirty="0">
                  <a:latin typeface="Sakkal Majalla" panose="02000000000000000000" pitchFamily="2" charset="-78"/>
                  <a:cs typeface="Sakkal Majalla" panose="02000000000000000000" pitchFamily="2" charset="-78"/>
                </a:rPr>
                <a:t>- أَحرص على وضــــــــــــــــــــــــــــــــــــــــــــــــــوح الخطّ، وسلامة الجمل من الأخطاء.</a:t>
              </a:r>
              <a:endParaRPr lang="ar-BH" sz="2400" kern="1200" dirty="0">
                <a:latin typeface="Sakkal Majalla" panose="02000000000000000000" pitchFamily="2" charset="-78"/>
                <a:cs typeface="Sakkal Majalla" panose="02000000000000000000" pitchFamily="2" charset="-78"/>
              </a:endParaRPr>
            </a:p>
          </p:txBody>
        </p:sp>
      </p:grpSp>
      <p:grpSp>
        <p:nvGrpSpPr>
          <p:cNvPr id="23" name="مجموعة 22">
            <a:extLst>
              <a:ext uri="{FF2B5EF4-FFF2-40B4-BE49-F238E27FC236}">
                <a16:creationId xmlns:a16="http://schemas.microsoft.com/office/drawing/2014/main" id="{AC2AACC3-B82F-4031-9A4B-FEAB07EEC055}"/>
              </a:ext>
            </a:extLst>
          </p:cNvPr>
          <p:cNvGrpSpPr/>
          <p:nvPr/>
        </p:nvGrpSpPr>
        <p:grpSpPr>
          <a:xfrm>
            <a:off x="1278093" y="2036792"/>
            <a:ext cx="2571625" cy="703920"/>
            <a:chOff x="805153" y="1144899"/>
            <a:chExt cx="2571625" cy="703920"/>
          </a:xfrm>
        </p:grpSpPr>
        <p:sp>
          <p:nvSpPr>
            <p:cNvPr id="24" name="مستطيل: زوايا مستديرة 23">
              <a:extLst>
                <a:ext uri="{FF2B5EF4-FFF2-40B4-BE49-F238E27FC236}">
                  <a16:creationId xmlns:a16="http://schemas.microsoft.com/office/drawing/2014/main" id="{F5D6DB02-DADB-45E6-B83E-932D8380E102}"/>
                </a:ext>
              </a:extLst>
            </p:cNvPr>
            <p:cNvSpPr/>
            <p:nvPr/>
          </p:nvSpPr>
          <p:spPr>
            <a:xfrm>
              <a:off x="805153" y="1144899"/>
              <a:ext cx="2571625" cy="703920"/>
            </a:xfrm>
            <a:prstGeom prst="roundRect">
              <a:avLst>
                <a:gd name="adj" fmla="val 10000"/>
              </a:avLst>
            </a:prstGeom>
          </p:spPr>
          <p:style>
            <a:lnRef idx="2">
              <a:schemeClr val="accent6">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5" name="مستطيل: زوايا مستديرة 4">
              <a:extLst>
                <a:ext uri="{FF2B5EF4-FFF2-40B4-BE49-F238E27FC236}">
                  <a16:creationId xmlns:a16="http://schemas.microsoft.com/office/drawing/2014/main" id="{8AAB15A9-39DB-4A4F-BE0E-11261356760F}"/>
                </a:ext>
              </a:extLst>
            </p:cNvPr>
            <p:cNvSpPr txBox="1"/>
            <p:nvPr/>
          </p:nvSpPr>
          <p:spPr>
            <a:xfrm>
              <a:off x="825770" y="1165516"/>
              <a:ext cx="2530391" cy="66268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BH" sz="3600" b="1" kern="1200" dirty="0">
                  <a:latin typeface="Sakkal Majalla" panose="02000000000000000000" pitchFamily="2" charset="-78"/>
                  <a:cs typeface="Sakkal Majalla" panose="02000000000000000000" pitchFamily="2" charset="-78"/>
                </a:rPr>
                <a:t>بعد الكتابةِ</a:t>
              </a:r>
              <a:endParaRPr lang="en-US" sz="3600" b="1" kern="1200" dirty="0">
                <a:latin typeface="Sakkal Majalla" panose="02000000000000000000" pitchFamily="2" charset="-78"/>
                <a:cs typeface="Sakkal Majalla" panose="02000000000000000000" pitchFamily="2" charset="-78"/>
              </a:endParaRPr>
            </a:p>
          </p:txBody>
        </p:sp>
      </p:grpSp>
      <p:grpSp>
        <p:nvGrpSpPr>
          <p:cNvPr id="26" name="مجموعة 25">
            <a:extLst>
              <a:ext uri="{FF2B5EF4-FFF2-40B4-BE49-F238E27FC236}">
                <a16:creationId xmlns:a16="http://schemas.microsoft.com/office/drawing/2014/main" id="{C2C82F5B-D591-4FB6-B2C3-02287D1647D2}"/>
              </a:ext>
            </a:extLst>
          </p:cNvPr>
          <p:cNvGrpSpPr/>
          <p:nvPr/>
        </p:nvGrpSpPr>
        <p:grpSpPr>
          <a:xfrm>
            <a:off x="810974" y="2886648"/>
            <a:ext cx="3283872" cy="3377481"/>
            <a:chOff x="544165" y="2087274"/>
            <a:chExt cx="3093601" cy="2949990"/>
          </a:xfrm>
        </p:grpSpPr>
        <p:sp>
          <p:nvSpPr>
            <p:cNvPr id="27" name="مستطيل: زوايا مستديرة 26">
              <a:extLst>
                <a:ext uri="{FF2B5EF4-FFF2-40B4-BE49-F238E27FC236}">
                  <a16:creationId xmlns:a16="http://schemas.microsoft.com/office/drawing/2014/main" id="{EB4B7C85-B588-46F8-B3BA-D09CBF3A417B}"/>
                </a:ext>
              </a:extLst>
            </p:cNvPr>
            <p:cNvSpPr/>
            <p:nvPr/>
          </p:nvSpPr>
          <p:spPr>
            <a:xfrm>
              <a:off x="544165" y="2171218"/>
              <a:ext cx="3093601" cy="286604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8" name="مستطيل: زوايا مستديرة 4">
              <a:extLst>
                <a:ext uri="{FF2B5EF4-FFF2-40B4-BE49-F238E27FC236}">
                  <a16:creationId xmlns:a16="http://schemas.microsoft.com/office/drawing/2014/main" id="{19EF25F0-2578-4EED-9D61-17B34E3AEEB3}"/>
                </a:ext>
              </a:extLst>
            </p:cNvPr>
            <p:cNvSpPr txBox="1"/>
            <p:nvPr/>
          </p:nvSpPr>
          <p:spPr>
            <a:xfrm>
              <a:off x="849724" y="2087274"/>
              <a:ext cx="2704097" cy="286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r" defTabSz="1066800">
                <a:lnSpc>
                  <a:spcPct val="90000"/>
                </a:lnSpc>
                <a:spcBef>
                  <a:spcPct val="0"/>
                </a:spcBef>
                <a:spcAft>
                  <a:spcPct val="35000"/>
                </a:spcAft>
                <a:buNone/>
              </a:pPr>
              <a:r>
                <a:rPr lang="ar-BH" sz="2400" kern="1200" dirty="0">
                  <a:latin typeface="Sakkal Majalla" panose="02000000000000000000" pitchFamily="2" charset="-78"/>
                  <a:cs typeface="Sakkal Majalla" panose="02000000000000000000" pitchFamily="2" charset="-78"/>
                </a:rPr>
                <a:t>- أُراجعُ المكتوب لأتأكّد من مدى سلامته من الأخطاء الإمــــــــــــــــــــــــلائية والنّحويّة.</a:t>
              </a:r>
            </a:p>
            <a:p>
              <a:pPr marL="0" lvl="0" indent="0" algn="r" defTabSz="1066800">
                <a:lnSpc>
                  <a:spcPct val="90000"/>
                </a:lnSpc>
                <a:spcBef>
                  <a:spcPct val="0"/>
                </a:spcBef>
                <a:spcAft>
                  <a:spcPct val="35000"/>
                </a:spcAft>
                <a:buNone/>
              </a:pPr>
              <a:r>
                <a:rPr lang="ar-BH" sz="2400" kern="1200" dirty="0">
                  <a:latin typeface="Sakkal Majalla" panose="02000000000000000000" pitchFamily="2" charset="-78"/>
                  <a:cs typeface="Sakkal Majalla" panose="02000000000000000000" pitchFamily="2" charset="-78"/>
                </a:rPr>
                <a:t>- أُدقّق في صـــــــــحّة  استخــــــــــــــــــــــــــدامي لعلامات التّرقيم.</a:t>
              </a:r>
            </a:p>
            <a:p>
              <a:pPr marL="0" lvl="0" indent="0" algn="r" defTabSz="1066800">
                <a:lnSpc>
                  <a:spcPct val="90000"/>
                </a:lnSpc>
                <a:spcBef>
                  <a:spcPct val="0"/>
                </a:spcBef>
                <a:spcAft>
                  <a:spcPct val="35000"/>
                </a:spcAft>
                <a:buNone/>
              </a:pPr>
              <a:r>
                <a:rPr lang="ar-BH" sz="2400" kern="1200" dirty="0">
                  <a:latin typeface="Sakkal Majalla" panose="02000000000000000000" pitchFamily="2" charset="-78"/>
                  <a:cs typeface="Sakkal Majalla" panose="02000000000000000000" pitchFamily="2" charset="-78"/>
                </a:rPr>
                <a:t>- أُصحّح أخطائي كلّما لزم ذلك.</a:t>
              </a:r>
            </a:p>
          </p:txBody>
        </p:sp>
      </p:grpSp>
      <p:sp>
        <p:nvSpPr>
          <p:cNvPr id="3" name="مستطيل 2">
            <a:extLst>
              <a:ext uri="{FF2B5EF4-FFF2-40B4-BE49-F238E27FC236}">
                <a16:creationId xmlns:a16="http://schemas.microsoft.com/office/drawing/2014/main" id="{290D509F-4C47-4C0B-8F79-3974C01B56B6}"/>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Tree>
    <p:extLst>
      <p:ext uri="{BB962C8B-B14F-4D97-AF65-F5344CB8AC3E}">
        <p14:creationId xmlns:p14="http://schemas.microsoft.com/office/powerpoint/2010/main" val="237034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1+#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1+#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1+#ppt_w/2"/>
                                          </p:val>
                                        </p:tav>
                                        <p:tav tm="100000">
                                          <p:val>
                                            <p:strVal val="#ppt_x"/>
                                          </p:val>
                                        </p:tav>
                                      </p:tavLst>
                                    </p:anim>
                                    <p:anim calcmode="lin" valueType="num">
                                      <p:cBhvr additive="base">
                                        <p:cTn id="33"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nodeType="click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1+#ppt_w/2"/>
                                          </p:val>
                                        </p:tav>
                                        <p:tav tm="100000">
                                          <p:val>
                                            <p:strVal val="#ppt_x"/>
                                          </p:val>
                                        </p:tav>
                                      </p:tavLst>
                                    </p:anim>
                                    <p:anim calcmode="lin" valueType="num">
                                      <p:cBhvr additive="base">
                                        <p:cTn id="39"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nodeType="click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1+#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4F8B221F-CFD9-4B5D-9F4B-8DC5DA008D48}"/>
              </a:ext>
            </a:extLst>
          </p:cNvPr>
          <p:cNvSpPr txBox="1"/>
          <p:nvPr/>
        </p:nvSpPr>
        <p:spPr>
          <a:xfrm>
            <a:off x="10325528" y="63880"/>
            <a:ext cx="1737814" cy="707886"/>
          </a:xfrm>
          <a:prstGeom prst="rect">
            <a:avLst/>
          </a:prstGeom>
          <a:solidFill>
            <a:schemeClr val="accent2">
              <a:lumMod val="40000"/>
              <a:lumOff val="60000"/>
            </a:schemeClr>
          </a:solidFill>
        </p:spPr>
        <p:txBody>
          <a:bodyPr wrap="square" rtlCol="0">
            <a:spAutoFit/>
          </a:bodyPr>
          <a:lstStyle/>
          <a:p>
            <a:pPr algn="ctr" rtl="1"/>
            <a:r>
              <a:rPr lang="ar-BH" sz="4000" b="1" dirty="0">
                <a:latin typeface="Sakkal Majalla" panose="02000000000000000000" pitchFamily="2" charset="-78"/>
                <a:cs typeface="Sakkal Majalla" panose="02000000000000000000" pitchFamily="2" charset="-78"/>
              </a:rPr>
              <a:t>أتَذَكَّـــــــــــــــــــــرُ</a:t>
            </a:r>
            <a:endParaRPr lang="en-GB" sz="4000" b="1" dirty="0">
              <a:latin typeface="Sakkal Majalla" panose="02000000000000000000" pitchFamily="2" charset="-78"/>
              <a:cs typeface="Sakkal Majalla" panose="02000000000000000000" pitchFamily="2" charset="-78"/>
            </a:endParaRPr>
          </a:p>
        </p:txBody>
      </p:sp>
      <p:sp>
        <p:nvSpPr>
          <p:cNvPr id="5" name="مستطيل: زوايا مستديرة 8">
            <a:extLst>
              <a:ext uri="{FF2B5EF4-FFF2-40B4-BE49-F238E27FC236}">
                <a16:creationId xmlns:a16="http://schemas.microsoft.com/office/drawing/2014/main" id="{7CF23211-625B-411A-927F-28919FDEB5F8}"/>
              </a:ext>
            </a:extLst>
          </p:cNvPr>
          <p:cNvSpPr/>
          <p:nvPr/>
        </p:nvSpPr>
        <p:spPr>
          <a:xfrm>
            <a:off x="5337543" y="1487549"/>
            <a:ext cx="6087729" cy="2065515"/>
          </a:xfrm>
          <a:prstGeom prst="roundRect">
            <a:avLst/>
          </a:prstGeom>
          <a:solidFill>
            <a:schemeClr val="tx2">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r" rtl="1"/>
            <a:r>
              <a:rPr lang="ar-BH" sz="3200" dirty="0">
                <a:solidFill>
                  <a:srgbClr val="C00000"/>
                </a:solidFill>
                <a:latin typeface="Sakkal Majalla" panose="02000000000000000000" pitchFamily="2" charset="-78"/>
                <a:cs typeface="Sakkal Majalla" panose="02000000000000000000" pitchFamily="2" charset="-78"/>
              </a:rPr>
              <a:t>الوصْفُ</a:t>
            </a:r>
            <a:r>
              <a:rPr lang="ar-BH" sz="3200" dirty="0">
                <a:solidFill>
                  <a:srgbClr val="7030A0"/>
                </a:solidFill>
                <a:latin typeface="Sakkal Majalla" panose="02000000000000000000" pitchFamily="2" charset="-78"/>
                <a:cs typeface="Sakkal Majalla" panose="02000000000000000000" pitchFamily="2" charset="-78"/>
              </a:rPr>
              <a:t> هُوَ كلامٌ يستعمله الرّاوي لرسم الأشياء والشّخصيات وعرض هيئات المكان كالبيت والشّارع والمنظر الطّبيعي. و نَقْل صُورَةِ </a:t>
            </a:r>
            <a:r>
              <a:rPr lang="ar-BH" sz="3200" u="sng" dirty="0">
                <a:solidFill>
                  <a:srgbClr val="7030A0"/>
                </a:solidFill>
                <a:latin typeface="Sakkal Majalla" panose="02000000000000000000" pitchFamily="2" charset="-78"/>
                <a:cs typeface="Sakkal Majalla" panose="02000000000000000000" pitchFamily="2" charset="-78"/>
              </a:rPr>
              <a:t>المَوصُوفِ</a:t>
            </a:r>
            <a:r>
              <a:rPr lang="ar-BH" sz="3200" dirty="0">
                <a:solidFill>
                  <a:srgbClr val="7030A0"/>
                </a:solidFill>
                <a:latin typeface="Sakkal Majalla" panose="02000000000000000000" pitchFamily="2" charset="-78"/>
                <a:cs typeface="Sakkal Majalla" panose="02000000000000000000" pitchFamily="2" charset="-78"/>
              </a:rPr>
              <a:t> خَارجِيّا ودَاخليَّا.</a:t>
            </a:r>
            <a:endParaRPr lang="ar-BH" sz="3200" dirty="0">
              <a:solidFill>
                <a:srgbClr val="FF0000"/>
              </a:solidFill>
              <a:latin typeface="Sakkal Majalla" panose="02000000000000000000" pitchFamily="2" charset="-78"/>
              <a:cs typeface="Sakkal Majalla" panose="02000000000000000000" pitchFamily="2" charset="-78"/>
            </a:endParaRPr>
          </a:p>
        </p:txBody>
      </p:sp>
      <p:sp>
        <p:nvSpPr>
          <p:cNvPr id="6" name="مستطيل: زوايا مستديرة 8">
            <a:extLst>
              <a:ext uri="{FF2B5EF4-FFF2-40B4-BE49-F238E27FC236}">
                <a16:creationId xmlns:a16="http://schemas.microsoft.com/office/drawing/2014/main" id="{94041739-A300-49C6-A302-0C750E9E3DFD}"/>
              </a:ext>
            </a:extLst>
          </p:cNvPr>
          <p:cNvSpPr/>
          <p:nvPr/>
        </p:nvSpPr>
        <p:spPr>
          <a:xfrm>
            <a:off x="5337543" y="3665385"/>
            <a:ext cx="6087729" cy="891992"/>
          </a:xfrm>
          <a:prstGeom prst="roundRect">
            <a:avLst/>
          </a:prstGeom>
          <a:solidFill>
            <a:schemeClr val="tx2">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r" rtl="1"/>
            <a:r>
              <a:rPr lang="ar-BH" sz="3200" dirty="0">
                <a:solidFill>
                  <a:srgbClr val="C00000"/>
                </a:solidFill>
                <a:latin typeface="Sakkal Majalla" panose="02000000000000000000" pitchFamily="2" charset="-78"/>
                <a:cs typeface="Sakkal Majalla" panose="02000000000000000000" pitchFamily="2" charset="-78"/>
              </a:rPr>
              <a:t>أَدواتُ الوَصفِ </a:t>
            </a:r>
            <a:r>
              <a:rPr lang="ar-BH" sz="3200" dirty="0">
                <a:solidFill>
                  <a:srgbClr val="7030A0"/>
                </a:solidFill>
                <a:latin typeface="Sakkal Majalla" panose="02000000000000000000" pitchFamily="2" charset="-78"/>
                <a:cs typeface="Sakkal Majalla" panose="02000000000000000000" pitchFamily="2" charset="-78"/>
              </a:rPr>
              <a:t>هيَ: الألفَاظُ، العِباراتُ، التَّشابيهُ.</a:t>
            </a:r>
            <a:endParaRPr lang="ar-BH" sz="3200" dirty="0">
              <a:solidFill>
                <a:srgbClr val="FF0000"/>
              </a:solidFill>
              <a:latin typeface="Sakkal Majalla" panose="02000000000000000000" pitchFamily="2" charset="-78"/>
              <a:cs typeface="Sakkal Majalla" panose="02000000000000000000" pitchFamily="2" charset="-78"/>
            </a:endParaRPr>
          </a:p>
        </p:txBody>
      </p:sp>
      <p:sp>
        <p:nvSpPr>
          <p:cNvPr id="7" name="مستطيل: زوايا مستديرة 8">
            <a:extLst>
              <a:ext uri="{FF2B5EF4-FFF2-40B4-BE49-F238E27FC236}">
                <a16:creationId xmlns:a16="http://schemas.microsoft.com/office/drawing/2014/main" id="{8440A9F2-CA82-418D-99C4-502256CE446A}"/>
              </a:ext>
            </a:extLst>
          </p:cNvPr>
          <p:cNvSpPr/>
          <p:nvPr/>
        </p:nvSpPr>
        <p:spPr>
          <a:xfrm>
            <a:off x="936898" y="4602522"/>
            <a:ext cx="10488374" cy="1760500"/>
          </a:xfrm>
          <a:prstGeom prst="roundRect">
            <a:avLst/>
          </a:prstGeom>
          <a:solidFill>
            <a:schemeClr val="tx2">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r" rtl="1"/>
            <a:r>
              <a:rPr lang="ar-BH" sz="3200" dirty="0">
                <a:solidFill>
                  <a:srgbClr val="7030A0"/>
                </a:solidFill>
                <a:latin typeface="Sakkal Majalla" panose="02000000000000000000" pitchFamily="2" charset="-78"/>
                <a:cs typeface="Sakkal Majalla" panose="02000000000000000000" pitchFamily="2" charset="-78"/>
              </a:rPr>
              <a:t>الوَصْفُ </a:t>
            </a:r>
            <a:r>
              <a:rPr lang="ar-BH" sz="3200" dirty="0">
                <a:solidFill>
                  <a:srgbClr val="C00000"/>
                </a:solidFill>
                <a:latin typeface="Sakkal Majalla" panose="02000000000000000000" pitchFamily="2" charset="-78"/>
                <a:cs typeface="Sakkal Majalla" panose="02000000000000000000" pitchFamily="2" charset="-78"/>
              </a:rPr>
              <a:t>نوعانِ</a:t>
            </a:r>
            <a:r>
              <a:rPr lang="ar-BH" sz="3200" dirty="0">
                <a:solidFill>
                  <a:srgbClr val="7030A0"/>
                </a:solidFill>
                <a:latin typeface="Sakkal Majalla" panose="02000000000000000000" pitchFamily="2" charset="-78"/>
                <a:cs typeface="Sakkal Majalla" panose="02000000000000000000" pitchFamily="2" charset="-78"/>
              </a:rPr>
              <a:t>:</a:t>
            </a:r>
          </a:p>
          <a:p>
            <a:pPr algn="r" rtl="1"/>
            <a:r>
              <a:rPr lang="ar-BH" sz="3200" dirty="0">
                <a:solidFill>
                  <a:srgbClr val="7030A0"/>
                </a:solidFill>
                <a:latin typeface="Sakkal Majalla" panose="02000000000000000000" pitchFamily="2" charset="-78"/>
                <a:cs typeface="Sakkal Majalla" panose="02000000000000000000" pitchFamily="2" charset="-78"/>
              </a:rPr>
              <a:t>1- </a:t>
            </a:r>
            <a:r>
              <a:rPr lang="ar-BH" sz="3200" dirty="0">
                <a:solidFill>
                  <a:srgbClr val="C00000"/>
                </a:solidFill>
                <a:latin typeface="Sakkal Majalla" panose="02000000000000000000" pitchFamily="2" charset="-78"/>
                <a:cs typeface="Sakkal Majalla" panose="02000000000000000000" pitchFamily="2" charset="-78"/>
              </a:rPr>
              <a:t>الوَصْفُ الواقعيُّ ( الحَقيقيُّ): </a:t>
            </a:r>
            <a:r>
              <a:rPr lang="ar-BH" sz="3200" dirty="0">
                <a:solidFill>
                  <a:srgbClr val="7030A0"/>
                </a:solidFill>
                <a:latin typeface="Sakkal Majalla" panose="02000000000000000000" pitchFamily="2" charset="-78"/>
                <a:cs typeface="Sakkal Majalla" panose="02000000000000000000" pitchFamily="2" charset="-78"/>
              </a:rPr>
              <a:t>وهو فنُّ نقلِ الواقعِ بعناصرهِ دونَ اللُّجوءِ إِلى الخيالِ.</a:t>
            </a:r>
          </a:p>
          <a:p>
            <a:pPr algn="r" rtl="1"/>
            <a:r>
              <a:rPr lang="ar-BH" sz="3200" dirty="0">
                <a:solidFill>
                  <a:srgbClr val="7030A0"/>
                </a:solidFill>
                <a:latin typeface="Sakkal Majalla" panose="02000000000000000000" pitchFamily="2" charset="-78"/>
                <a:cs typeface="Sakkal Majalla" panose="02000000000000000000" pitchFamily="2" charset="-78"/>
              </a:rPr>
              <a:t>2- </a:t>
            </a:r>
            <a:r>
              <a:rPr lang="ar-BH" sz="3200" dirty="0">
                <a:solidFill>
                  <a:srgbClr val="C00000"/>
                </a:solidFill>
                <a:latin typeface="Sakkal Majalla" panose="02000000000000000000" pitchFamily="2" charset="-78"/>
                <a:cs typeface="Sakkal Majalla" panose="02000000000000000000" pitchFamily="2" charset="-78"/>
              </a:rPr>
              <a:t>الوَصْفُ الخياليُّ: </a:t>
            </a:r>
            <a:r>
              <a:rPr lang="ar-BH" sz="3200" dirty="0">
                <a:solidFill>
                  <a:srgbClr val="7030A0"/>
                </a:solidFill>
                <a:latin typeface="Sakkal Majalla" panose="02000000000000000000" pitchFamily="2" charset="-78"/>
                <a:cs typeface="Sakkal Majalla" panose="02000000000000000000" pitchFamily="2" charset="-78"/>
              </a:rPr>
              <a:t>وهو تَقريبُ الواقعِ إِلى خَيالِ القارئِ عَن طريقِ استِخدامِ التَّشبيهِ.</a:t>
            </a:r>
            <a:endParaRPr lang="ar-BH" sz="2400" dirty="0">
              <a:solidFill>
                <a:schemeClr val="tx1"/>
              </a:solidFill>
              <a:latin typeface="Sakkal Majalla" panose="02000000000000000000" pitchFamily="2" charset="-78"/>
              <a:cs typeface="Sakkal Majalla" panose="02000000000000000000" pitchFamily="2" charset="-78"/>
            </a:endParaRPr>
          </a:p>
        </p:txBody>
      </p:sp>
      <p:sp>
        <p:nvSpPr>
          <p:cNvPr id="8" name="سهم: لليسار 7">
            <a:extLst>
              <a:ext uri="{FF2B5EF4-FFF2-40B4-BE49-F238E27FC236}">
                <a16:creationId xmlns:a16="http://schemas.microsoft.com/office/drawing/2014/main" id="{965D0C12-678F-444A-B7D0-10F1E3279087}"/>
              </a:ext>
            </a:extLst>
          </p:cNvPr>
          <p:cNvSpPr/>
          <p:nvPr/>
        </p:nvSpPr>
        <p:spPr>
          <a:xfrm>
            <a:off x="3516074" y="1761897"/>
            <a:ext cx="1725777" cy="1418364"/>
          </a:xfrm>
          <a:prstGeom prst="lef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b="1" dirty="0">
                <a:solidFill>
                  <a:schemeClr val="tx1"/>
                </a:solidFill>
                <a:latin typeface="Sakkal Majalla" panose="02000000000000000000" pitchFamily="2" charset="-78"/>
                <a:cs typeface="Sakkal Majalla" panose="02000000000000000000" pitchFamily="2" charset="-78"/>
              </a:rPr>
              <a:t>المَوصُوف</a:t>
            </a:r>
          </a:p>
        </p:txBody>
      </p:sp>
      <p:sp>
        <p:nvSpPr>
          <p:cNvPr id="9" name="مستطيل 8">
            <a:extLst>
              <a:ext uri="{FF2B5EF4-FFF2-40B4-BE49-F238E27FC236}">
                <a16:creationId xmlns:a16="http://schemas.microsoft.com/office/drawing/2014/main" id="{91CB6C36-AF25-4E88-B73E-16A316C9013D}"/>
              </a:ext>
            </a:extLst>
          </p:cNvPr>
          <p:cNvSpPr/>
          <p:nvPr/>
        </p:nvSpPr>
        <p:spPr>
          <a:xfrm>
            <a:off x="425303" y="711532"/>
            <a:ext cx="3080030" cy="77601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شخص (وصف داخلي خُلُقي)</a:t>
            </a:r>
          </a:p>
          <a:p>
            <a:pPr algn="ctr" rtl="1"/>
            <a:r>
              <a:rPr lang="ar-BH" sz="2000" b="1" dirty="0">
                <a:solidFill>
                  <a:schemeClr val="tx1"/>
                </a:solidFill>
                <a:latin typeface="Sakkal Majalla" panose="02000000000000000000" pitchFamily="2" charset="-78"/>
                <a:cs typeface="Sakkal Majalla" panose="02000000000000000000" pitchFamily="2" charset="-78"/>
              </a:rPr>
              <a:t>               (وصف خارجي خَلْقي)  </a:t>
            </a:r>
          </a:p>
        </p:txBody>
      </p:sp>
      <p:sp>
        <p:nvSpPr>
          <p:cNvPr id="11" name="مستطيل 10">
            <a:extLst>
              <a:ext uri="{FF2B5EF4-FFF2-40B4-BE49-F238E27FC236}">
                <a16:creationId xmlns:a16="http://schemas.microsoft.com/office/drawing/2014/main" id="{218F0067-0BE5-47E5-9EEB-F9CFE6C3C61E}"/>
              </a:ext>
            </a:extLst>
          </p:cNvPr>
          <p:cNvSpPr/>
          <p:nvPr/>
        </p:nvSpPr>
        <p:spPr>
          <a:xfrm>
            <a:off x="425303" y="1574361"/>
            <a:ext cx="3090772" cy="93651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مكان مغلق (البيت، المكتبة، الصّيدليّة)</a:t>
            </a:r>
          </a:p>
          <a:p>
            <a:pPr algn="ctr"/>
            <a:r>
              <a:rPr lang="ar-BH" sz="2000" b="1" dirty="0">
                <a:solidFill>
                  <a:schemeClr val="tx1"/>
                </a:solidFill>
                <a:latin typeface="Sakkal Majalla" panose="02000000000000000000" pitchFamily="2" charset="-78"/>
                <a:cs typeface="Sakkal Majalla" panose="02000000000000000000" pitchFamily="2" charset="-78"/>
              </a:rPr>
              <a:t>مكان مفتوح ( القرية، البستان، الصّحراء)</a:t>
            </a:r>
          </a:p>
        </p:txBody>
      </p:sp>
      <p:sp>
        <p:nvSpPr>
          <p:cNvPr id="13" name="مستطيل 12">
            <a:extLst>
              <a:ext uri="{FF2B5EF4-FFF2-40B4-BE49-F238E27FC236}">
                <a16:creationId xmlns:a16="http://schemas.microsoft.com/office/drawing/2014/main" id="{3E715375-B5D4-4E95-8311-A575136E9BA5}"/>
              </a:ext>
            </a:extLst>
          </p:cNvPr>
          <p:cNvSpPr/>
          <p:nvPr/>
        </p:nvSpPr>
        <p:spPr>
          <a:xfrm>
            <a:off x="425302" y="2576416"/>
            <a:ext cx="3090771" cy="44012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sz="2000" b="1" dirty="0">
              <a:solidFill>
                <a:schemeClr val="tx1"/>
              </a:solidFill>
              <a:latin typeface="Sakkal Majalla" panose="02000000000000000000" pitchFamily="2" charset="-78"/>
              <a:cs typeface="Sakkal Majalla" panose="02000000000000000000" pitchFamily="2" charset="-78"/>
            </a:endParaRPr>
          </a:p>
          <a:p>
            <a:pPr algn="ctr"/>
            <a:r>
              <a:rPr lang="ar-BH" sz="2000" b="1" dirty="0">
                <a:solidFill>
                  <a:schemeClr val="tx1"/>
                </a:solidFill>
                <a:latin typeface="Sakkal Majalla" panose="02000000000000000000" pitchFamily="2" charset="-78"/>
                <a:cs typeface="Sakkal Majalla" panose="02000000000000000000" pitchFamily="2" charset="-78"/>
              </a:rPr>
              <a:t>منظر (الغروب، الشروق، الدّمار)</a:t>
            </a:r>
          </a:p>
          <a:p>
            <a:pPr algn="ctr"/>
            <a:endParaRPr lang="ar-BH" dirty="0"/>
          </a:p>
        </p:txBody>
      </p:sp>
      <p:sp>
        <p:nvSpPr>
          <p:cNvPr id="15" name="مستطيل 14">
            <a:extLst>
              <a:ext uri="{FF2B5EF4-FFF2-40B4-BE49-F238E27FC236}">
                <a16:creationId xmlns:a16="http://schemas.microsoft.com/office/drawing/2014/main" id="{793E2744-6097-415B-8857-8AC9D3DD41E1}"/>
              </a:ext>
            </a:extLst>
          </p:cNvPr>
          <p:cNvSpPr/>
          <p:nvPr/>
        </p:nvSpPr>
        <p:spPr>
          <a:xfrm>
            <a:off x="414562" y="3112939"/>
            <a:ext cx="3090771" cy="44012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sz="2000" b="1" dirty="0">
              <a:solidFill>
                <a:schemeClr val="tx1"/>
              </a:solidFill>
              <a:latin typeface="Sakkal Majalla" panose="02000000000000000000" pitchFamily="2" charset="-78"/>
              <a:cs typeface="Sakkal Majalla" panose="02000000000000000000" pitchFamily="2" charset="-78"/>
            </a:endParaRPr>
          </a:p>
          <a:p>
            <a:pPr algn="ctr"/>
            <a:r>
              <a:rPr lang="ar-BH" sz="2000" b="1" dirty="0">
                <a:solidFill>
                  <a:schemeClr val="tx1"/>
                </a:solidFill>
                <a:latin typeface="Sakkal Majalla" panose="02000000000000000000" pitchFamily="2" charset="-78"/>
                <a:cs typeface="Sakkal Majalla" panose="02000000000000000000" pitchFamily="2" charset="-78"/>
              </a:rPr>
              <a:t>حيوان (قطّة، حِصان، نَسر)</a:t>
            </a:r>
          </a:p>
          <a:p>
            <a:pPr algn="ctr"/>
            <a:endParaRPr lang="ar-BH" dirty="0"/>
          </a:p>
        </p:txBody>
      </p:sp>
      <p:sp>
        <p:nvSpPr>
          <p:cNvPr id="17" name="مستطيل 16">
            <a:extLst>
              <a:ext uri="{FF2B5EF4-FFF2-40B4-BE49-F238E27FC236}">
                <a16:creationId xmlns:a16="http://schemas.microsoft.com/office/drawing/2014/main" id="{41E17537-42E9-4CD3-ACB2-E09793D2F40F}"/>
              </a:ext>
            </a:extLst>
          </p:cNvPr>
          <p:cNvSpPr/>
          <p:nvPr/>
        </p:nvSpPr>
        <p:spPr>
          <a:xfrm>
            <a:off x="414561" y="3649462"/>
            <a:ext cx="3090771" cy="78593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sz="2000" b="1" dirty="0">
              <a:solidFill>
                <a:schemeClr val="tx1"/>
              </a:solidFill>
              <a:latin typeface="Sakkal Majalla" panose="02000000000000000000" pitchFamily="2" charset="-78"/>
              <a:cs typeface="Sakkal Majalla" panose="02000000000000000000" pitchFamily="2" charset="-78"/>
            </a:endParaRPr>
          </a:p>
          <a:p>
            <a:pPr algn="ctr"/>
            <a:r>
              <a:rPr lang="ar-BH" sz="2000" b="1" dirty="0">
                <a:solidFill>
                  <a:schemeClr val="tx1"/>
                </a:solidFill>
                <a:latin typeface="Sakkal Majalla" panose="02000000000000000000" pitchFamily="2" charset="-78"/>
                <a:cs typeface="Sakkal Majalla" panose="02000000000000000000" pitchFamily="2" charset="-78"/>
              </a:rPr>
              <a:t>متحرك (غروب الشّمس، العاصفة)</a:t>
            </a:r>
          </a:p>
          <a:p>
            <a:pPr algn="ctr"/>
            <a:r>
              <a:rPr lang="ar-BH" sz="2000" b="1" dirty="0">
                <a:solidFill>
                  <a:schemeClr val="tx1"/>
                </a:solidFill>
                <a:latin typeface="Sakkal Majalla" panose="02000000000000000000" pitchFamily="2" charset="-78"/>
                <a:cs typeface="Sakkal Majalla" panose="02000000000000000000" pitchFamily="2" charset="-78"/>
              </a:rPr>
              <a:t>ثابت ( الجبل، البحر)</a:t>
            </a:r>
          </a:p>
          <a:p>
            <a:pPr algn="ctr"/>
            <a:endParaRPr lang="ar-BH" dirty="0"/>
          </a:p>
        </p:txBody>
      </p:sp>
      <p:sp>
        <p:nvSpPr>
          <p:cNvPr id="2" name="مستطيل 1">
            <a:extLst>
              <a:ext uri="{FF2B5EF4-FFF2-40B4-BE49-F238E27FC236}">
                <a16:creationId xmlns:a16="http://schemas.microsoft.com/office/drawing/2014/main" id="{567B102B-4B8E-4FCC-9F1A-5CACAE9B580E}"/>
              </a:ext>
            </a:extLst>
          </p:cNvPr>
          <p:cNvSpPr/>
          <p:nvPr/>
        </p:nvSpPr>
        <p:spPr>
          <a:xfrm>
            <a:off x="4378962" y="514311"/>
            <a:ext cx="3636335" cy="776017"/>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600" b="1" dirty="0">
                <a:solidFill>
                  <a:schemeClr val="tx1"/>
                </a:solidFill>
                <a:latin typeface="Sakkal Majalla" panose="02000000000000000000" pitchFamily="2" charset="-78"/>
                <a:cs typeface="Sakkal Majalla" panose="02000000000000000000" pitchFamily="2" charset="-78"/>
              </a:rPr>
              <a:t>ما هو الوَصْف؟</a:t>
            </a:r>
          </a:p>
        </p:txBody>
      </p:sp>
      <p:sp>
        <p:nvSpPr>
          <p:cNvPr id="10" name="مستطيل 9">
            <a:extLst>
              <a:ext uri="{FF2B5EF4-FFF2-40B4-BE49-F238E27FC236}">
                <a16:creationId xmlns:a16="http://schemas.microsoft.com/office/drawing/2014/main" id="{87DA874F-55FB-4537-8DAF-A9A109F46D21}"/>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Tree>
    <p:extLst>
      <p:ext uri="{BB962C8B-B14F-4D97-AF65-F5344CB8AC3E}">
        <p14:creationId xmlns:p14="http://schemas.microsoft.com/office/powerpoint/2010/main" val="258156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heel(1)">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heel(1)">
                                      <p:cBhvr>
                                        <p:cTn id="32" dur="20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1)">
                                      <p:cBhvr>
                                        <p:cTn id="37" dur="20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heel(1)">
                                      <p:cBhvr>
                                        <p:cTn id="42" dur="20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heel(1)">
                                      <p:cBhvr>
                                        <p:cTn id="47" dur="20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ppt_x"/>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500" fill="hold"/>
                                        <p:tgtEl>
                                          <p:spTgt spid="7"/>
                                        </p:tgtEl>
                                        <p:attrNameLst>
                                          <p:attrName>ppt_x</p:attrName>
                                        </p:attrNameLst>
                                      </p:cBhvr>
                                      <p:tavLst>
                                        <p:tav tm="0">
                                          <p:val>
                                            <p:strVal val="#ppt_x"/>
                                          </p:val>
                                        </p:tav>
                                        <p:tav tm="100000">
                                          <p:val>
                                            <p:strVal val="#ppt_x"/>
                                          </p:val>
                                        </p:tav>
                                      </p:tavLst>
                                    </p:anim>
                                    <p:anim calcmode="lin" valueType="num">
                                      <p:cBhvr additive="base">
                                        <p:cTn id="5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13" grpId="0" animBg="1"/>
      <p:bldP spid="15" grpId="0" animBg="1"/>
      <p:bldP spid="17"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13">
            <a:extLst>
              <a:ext uri="{FF2B5EF4-FFF2-40B4-BE49-F238E27FC236}">
                <a16:creationId xmlns:a16="http://schemas.microsoft.com/office/drawing/2014/main" id="{9092AD3B-E775-41C4-9F71-6157D3B99E3B}"/>
              </a:ext>
            </a:extLst>
          </p:cNvPr>
          <p:cNvSpPr txBox="1"/>
          <p:nvPr/>
        </p:nvSpPr>
        <p:spPr>
          <a:xfrm>
            <a:off x="829339" y="2590623"/>
            <a:ext cx="10631141" cy="3046988"/>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r" rtl="1"/>
            <a:r>
              <a:rPr lang="ar-BH" sz="3200" dirty="0">
                <a:solidFill>
                  <a:schemeClr val="tx1"/>
                </a:solidFill>
                <a:latin typeface="Sakkal Majalla" panose="02000000000000000000" pitchFamily="2" charset="-78"/>
                <a:cs typeface="Sakkal Majalla" panose="02000000000000000000" pitchFamily="2" charset="-78"/>
              </a:rPr>
              <a:t>          عندما بلغ أحمدُ الدُّكان كان العامل قد فتحَهُ وهيَّأه للعمل. حيّاه السّيِّد أحمدُ تحيّةً رقيقةً وهو يبتسمُ ابتسامةً خفيفةً واتّجهَ نحو مكتبِهِ.</a:t>
            </a:r>
          </a:p>
          <a:p>
            <a:pPr algn="just" rtl="1"/>
            <a:r>
              <a:rPr lang="ar-BH" sz="3200" dirty="0">
                <a:solidFill>
                  <a:schemeClr val="tx1"/>
                </a:solidFill>
                <a:latin typeface="Sakkal Majalla" panose="02000000000000000000" pitchFamily="2" charset="-78"/>
                <a:cs typeface="Sakkal Majalla" panose="02000000000000000000" pitchFamily="2" charset="-78"/>
              </a:rPr>
              <a:t>         الدّكان متوسط الحجم، مُكدَّسةٌ رفوفه بأكياس الأرز والدّقيق، وعند ركنه الأيسر يقومُ مكتب أحمد القديم بدفاتره ذات الأوراق الصّفراء، وهاتفه الّذي ذَهَبَ لونُهُ، وإلى اليمين تُوجد خزانةٌ خضراءُ داخل الجدار. وفي منتصف الجدار فوق المكتب الحديديّ عُلِّقَ إطارٌ صغيرٌ من خشبٍ نُقِشتْ بداخلهِ البسملةُ مَطليَّةً بالذّهَبِ.</a:t>
            </a:r>
            <a:endParaRPr lang="en-US" sz="3200" dirty="0">
              <a:solidFill>
                <a:schemeClr val="tx1"/>
              </a:solidFill>
              <a:latin typeface="Sakkal Majalla" panose="02000000000000000000" pitchFamily="2" charset="-78"/>
              <a:cs typeface="Sakkal Majalla" panose="02000000000000000000" pitchFamily="2" charset="-78"/>
            </a:endParaRPr>
          </a:p>
        </p:txBody>
      </p:sp>
      <p:sp>
        <p:nvSpPr>
          <p:cNvPr id="3" name="مربع نص 2">
            <a:extLst>
              <a:ext uri="{FF2B5EF4-FFF2-40B4-BE49-F238E27FC236}">
                <a16:creationId xmlns:a16="http://schemas.microsoft.com/office/drawing/2014/main" id="{5D503FE0-F867-4BDA-817E-3A3626715459}"/>
              </a:ext>
            </a:extLst>
          </p:cNvPr>
          <p:cNvSpPr txBox="1"/>
          <p:nvPr/>
        </p:nvSpPr>
        <p:spPr>
          <a:xfrm>
            <a:off x="10325528" y="115251"/>
            <a:ext cx="1737814" cy="707886"/>
          </a:xfrm>
          <a:prstGeom prst="rect">
            <a:avLst/>
          </a:prstGeom>
          <a:solidFill>
            <a:schemeClr val="accent2">
              <a:lumMod val="40000"/>
              <a:lumOff val="60000"/>
            </a:schemeClr>
          </a:solidFill>
        </p:spPr>
        <p:txBody>
          <a:bodyPr wrap="square" rtlCol="0">
            <a:spAutoFit/>
          </a:bodyPr>
          <a:lstStyle/>
          <a:p>
            <a:pPr algn="ctr" rtl="1"/>
            <a:r>
              <a:rPr lang="ar-BH" sz="4000" b="1" dirty="0">
                <a:latin typeface="Sakkal Majalla" panose="02000000000000000000" pitchFamily="2" charset="-78"/>
                <a:cs typeface="Sakkal Majalla" panose="02000000000000000000" pitchFamily="2" charset="-78"/>
              </a:rPr>
              <a:t>أَفْهَـــــــــــــــــــمُ</a:t>
            </a:r>
            <a:endParaRPr lang="en-GB" sz="4000" b="1" dirty="0">
              <a:latin typeface="Sakkal Majalla" panose="02000000000000000000" pitchFamily="2" charset="-78"/>
              <a:cs typeface="Sakkal Majalla" panose="02000000000000000000" pitchFamily="2" charset="-78"/>
            </a:endParaRPr>
          </a:p>
        </p:txBody>
      </p:sp>
      <p:sp>
        <p:nvSpPr>
          <p:cNvPr id="7" name="مستطيل 6">
            <a:extLst>
              <a:ext uri="{FF2B5EF4-FFF2-40B4-BE49-F238E27FC236}">
                <a16:creationId xmlns:a16="http://schemas.microsoft.com/office/drawing/2014/main" id="{2574B931-3C97-4396-B317-64650BE0495D}"/>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
        <p:nvSpPr>
          <p:cNvPr id="6" name="مستطيل 5">
            <a:extLst>
              <a:ext uri="{FF2B5EF4-FFF2-40B4-BE49-F238E27FC236}">
                <a16:creationId xmlns:a16="http://schemas.microsoft.com/office/drawing/2014/main" id="{E51A1910-F055-43F5-8CEB-39D2DEEC43CB}"/>
              </a:ext>
            </a:extLst>
          </p:cNvPr>
          <p:cNvSpPr/>
          <p:nvPr/>
        </p:nvSpPr>
        <p:spPr>
          <a:xfrm>
            <a:off x="829339" y="1310640"/>
            <a:ext cx="10631141" cy="79248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BH" sz="3600" dirty="0">
                <a:solidFill>
                  <a:schemeClr val="tx1"/>
                </a:solidFill>
                <a:latin typeface="Sakkal Majalla" panose="02000000000000000000" pitchFamily="2" charset="-78"/>
                <a:cs typeface="Sakkal Majalla" panose="02000000000000000000" pitchFamily="2" charset="-78"/>
              </a:rPr>
              <a:t>أقــــــــــــــــرأ النّصَّ الآتي قراءة متأنيّة:</a:t>
            </a:r>
          </a:p>
        </p:txBody>
      </p:sp>
    </p:spTree>
    <p:extLst>
      <p:ext uri="{BB962C8B-B14F-4D97-AF65-F5344CB8AC3E}">
        <p14:creationId xmlns:p14="http://schemas.microsoft.com/office/powerpoint/2010/main" val="3407235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BD1645E-DFE4-476A-B2AB-F2D35D45A7CA}"/>
              </a:ext>
            </a:extLst>
          </p:cNvPr>
          <p:cNvSpPr txBox="1"/>
          <p:nvPr/>
        </p:nvSpPr>
        <p:spPr>
          <a:xfrm>
            <a:off x="10325528" y="115251"/>
            <a:ext cx="1737814" cy="707886"/>
          </a:xfrm>
          <a:prstGeom prst="rect">
            <a:avLst/>
          </a:prstGeom>
          <a:solidFill>
            <a:schemeClr val="accent2">
              <a:lumMod val="40000"/>
              <a:lumOff val="60000"/>
            </a:schemeClr>
          </a:solidFill>
        </p:spPr>
        <p:txBody>
          <a:bodyPr wrap="square" rtlCol="0">
            <a:spAutoFit/>
          </a:bodyPr>
          <a:lstStyle/>
          <a:p>
            <a:pPr algn="ctr" rtl="1"/>
            <a:r>
              <a:rPr lang="ar-BH" sz="4000" b="1" dirty="0">
                <a:latin typeface="Sakkal Majalla" panose="02000000000000000000" pitchFamily="2" charset="-78"/>
                <a:cs typeface="Sakkal Majalla" panose="02000000000000000000" pitchFamily="2" charset="-78"/>
              </a:rPr>
              <a:t>أَفْهَـــــــــــــــــــمُ</a:t>
            </a:r>
            <a:endParaRPr lang="en-GB" sz="4000" b="1" dirty="0">
              <a:latin typeface="Sakkal Majalla" panose="02000000000000000000" pitchFamily="2" charset="-78"/>
              <a:cs typeface="Sakkal Majalla" panose="02000000000000000000" pitchFamily="2" charset="-78"/>
            </a:endParaRPr>
          </a:p>
        </p:txBody>
      </p:sp>
      <p:sp>
        <p:nvSpPr>
          <p:cNvPr id="7" name="مستطيل 6">
            <a:extLst>
              <a:ext uri="{FF2B5EF4-FFF2-40B4-BE49-F238E27FC236}">
                <a16:creationId xmlns:a16="http://schemas.microsoft.com/office/drawing/2014/main" id="{CF4A03EF-9DA2-447C-9337-313572B58B55}"/>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
        <p:nvSpPr>
          <p:cNvPr id="5" name="مستطيل 4">
            <a:extLst>
              <a:ext uri="{FF2B5EF4-FFF2-40B4-BE49-F238E27FC236}">
                <a16:creationId xmlns:a16="http://schemas.microsoft.com/office/drawing/2014/main" id="{55710A80-3E95-4F20-B79C-F59FBBE10314}"/>
              </a:ext>
            </a:extLst>
          </p:cNvPr>
          <p:cNvSpPr/>
          <p:nvPr/>
        </p:nvSpPr>
        <p:spPr>
          <a:xfrm>
            <a:off x="1169581" y="991663"/>
            <a:ext cx="10631141" cy="58195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BH" sz="3600" dirty="0">
                <a:solidFill>
                  <a:schemeClr val="tx1"/>
                </a:solidFill>
                <a:latin typeface="Sakkal Majalla" panose="02000000000000000000" pitchFamily="2" charset="-78"/>
                <a:cs typeface="Sakkal Majalla" panose="02000000000000000000" pitchFamily="2" charset="-78"/>
              </a:rPr>
              <a:t>أَستخرجُ الموصوف الرّئيسيّ والموصوفات الفَرعيَّة والصّفات من النّصّ السّابق:</a:t>
            </a:r>
          </a:p>
        </p:txBody>
      </p:sp>
      <p:sp>
        <p:nvSpPr>
          <p:cNvPr id="8" name="مستطيل 7">
            <a:extLst>
              <a:ext uri="{FF2B5EF4-FFF2-40B4-BE49-F238E27FC236}">
                <a16:creationId xmlns:a16="http://schemas.microsoft.com/office/drawing/2014/main" id="{09B6D2A0-7FDE-4E87-9808-1BB688CE11D8}"/>
              </a:ext>
            </a:extLst>
          </p:cNvPr>
          <p:cNvSpPr/>
          <p:nvPr/>
        </p:nvSpPr>
        <p:spPr>
          <a:xfrm>
            <a:off x="3530009" y="1735943"/>
            <a:ext cx="5337544" cy="659218"/>
          </a:xfrm>
          <a:prstGeom prst="rect">
            <a:avLst/>
          </a:prstGeom>
          <a:solidFill>
            <a:schemeClr val="accent4">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b="1" dirty="0">
                <a:solidFill>
                  <a:schemeClr val="tx1"/>
                </a:solidFill>
                <a:latin typeface="Sakkal Majalla" panose="02000000000000000000" pitchFamily="2" charset="-78"/>
                <a:cs typeface="Sakkal Majalla" panose="02000000000000000000" pitchFamily="2" charset="-78"/>
              </a:rPr>
              <a:t>الموصف الرّئيسيّ: الدُّكّان ( مكان مغلق )</a:t>
            </a:r>
          </a:p>
        </p:txBody>
      </p:sp>
      <p:sp>
        <p:nvSpPr>
          <p:cNvPr id="10" name="مستطيل 9">
            <a:extLst>
              <a:ext uri="{FF2B5EF4-FFF2-40B4-BE49-F238E27FC236}">
                <a16:creationId xmlns:a16="http://schemas.microsoft.com/office/drawing/2014/main" id="{DF05D205-31A5-47E7-9247-DD3E53157D3D}"/>
              </a:ext>
            </a:extLst>
          </p:cNvPr>
          <p:cNvSpPr/>
          <p:nvPr/>
        </p:nvSpPr>
        <p:spPr>
          <a:xfrm>
            <a:off x="4284921" y="2557485"/>
            <a:ext cx="3732028" cy="659218"/>
          </a:xfrm>
          <a:prstGeom prst="rect">
            <a:avLst/>
          </a:prstGeom>
          <a:solidFill>
            <a:schemeClr val="accent6">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b="1" dirty="0">
                <a:solidFill>
                  <a:schemeClr val="tx1"/>
                </a:solidFill>
                <a:latin typeface="Sakkal Majalla" panose="02000000000000000000" pitchFamily="2" charset="-78"/>
                <a:cs typeface="Sakkal Majalla" panose="02000000000000000000" pitchFamily="2" charset="-78"/>
              </a:rPr>
              <a:t>الموصوفات الفرعيّة والصّفات</a:t>
            </a:r>
          </a:p>
        </p:txBody>
      </p:sp>
      <p:sp>
        <p:nvSpPr>
          <p:cNvPr id="16" name="مستطيل 15">
            <a:extLst>
              <a:ext uri="{FF2B5EF4-FFF2-40B4-BE49-F238E27FC236}">
                <a16:creationId xmlns:a16="http://schemas.microsoft.com/office/drawing/2014/main" id="{AD3CAEA1-7600-49F2-AE8B-08762A2D854C}"/>
              </a:ext>
            </a:extLst>
          </p:cNvPr>
          <p:cNvSpPr/>
          <p:nvPr/>
        </p:nvSpPr>
        <p:spPr>
          <a:xfrm>
            <a:off x="997567" y="3801583"/>
            <a:ext cx="1701456" cy="792126"/>
          </a:xfrm>
          <a:prstGeom prst="rect">
            <a:avLst/>
          </a:prstGeom>
          <a:solidFill>
            <a:schemeClr val="accent4">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800" b="1" dirty="0">
                <a:solidFill>
                  <a:schemeClr val="tx1"/>
                </a:solidFill>
                <a:latin typeface="Sakkal Majalla" panose="02000000000000000000" pitchFamily="2" charset="-78"/>
                <a:cs typeface="Sakkal Majalla" panose="02000000000000000000" pitchFamily="2" charset="-78"/>
              </a:rPr>
              <a:t>الإطار</a:t>
            </a:r>
          </a:p>
        </p:txBody>
      </p:sp>
      <p:sp>
        <p:nvSpPr>
          <p:cNvPr id="18" name="مستطيل 17">
            <a:extLst>
              <a:ext uri="{FF2B5EF4-FFF2-40B4-BE49-F238E27FC236}">
                <a16:creationId xmlns:a16="http://schemas.microsoft.com/office/drawing/2014/main" id="{801AC85D-FBEE-44C6-A6ED-34D9E99FB933}"/>
              </a:ext>
            </a:extLst>
          </p:cNvPr>
          <p:cNvSpPr/>
          <p:nvPr/>
        </p:nvSpPr>
        <p:spPr>
          <a:xfrm>
            <a:off x="3275276" y="3801583"/>
            <a:ext cx="1529441" cy="792126"/>
          </a:xfrm>
          <a:prstGeom prst="rect">
            <a:avLst/>
          </a:prstGeom>
          <a:solidFill>
            <a:schemeClr val="accent4">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800" b="1" dirty="0">
                <a:solidFill>
                  <a:schemeClr val="tx1"/>
                </a:solidFill>
                <a:latin typeface="Sakkal Majalla" panose="02000000000000000000" pitchFamily="2" charset="-78"/>
                <a:cs typeface="Sakkal Majalla" panose="02000000000000000000" pitchFamily="2" charset="-78"/>
              </a:rPr>
              <a:t>الخِزانة</a:t>
            </a:r>
          </a:p>
        </p:txBody>
      </p:sp>
      <p:sp>
        <p:nvSpPr>
          <p:cNvPr id="20" name="مستطيل 19">
            <a:extLst>
              <a:ext uri="{FF2B5EF4-FFF2-40B4-BE49-F238E27FC236}">
                <a16:creationId xmlns:a16="http://schemas.microsoft.com/office/drawing/2014/main" id="{606776F0-2B34-4237-AB97-E24FC4B228D4}"/>
              </a:ext>
            </a:extLst>
          </p:cNvPr>
          <p:cNvSpPr/>
          <p:nvPr/>
        </p:nvSpPr>
        <p:spPr>
          <a:xfrm>
            <a:off x="5380971" y="3801583"/>
            <a:ext cx="1529441" cy="792126"/>
          </a:xfrm>
          <a:prstGeom prst="rect">
            <a:avLst/>
          </a:prstGeom>
          <a:solidFill>
            <a:schemeClr val="accent4">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800" b="1" dirty="0">
                <a:solidFill>
                  <a:schemeClr val="tx1"/>
                </a:solidFill>
                <a:latin typeface="Sakkal Majalla" panose="02000000000000000000" pitchFamily="2" charset="-78"/>
                <a:cs typeface="Sakkal Majalla" panose="02000000000000000000" pitchFamily="2" charset="-78"/>
              </a:rPr>
              <a:t>مكتب أحمد</a:t>
            </a:r>
          </a:p>
        </p:txBody>
      </p:sp>
      <p:sp>
        <p:nvSpPr>
          <p:cNvPr id="22" name="مستطيل 21">
            <a:extLst>
              <a:ext uri="{FF2B5EF4-FFF2-40B4-BE49-F238E27FC236}">
                <a16:creationId xmlns:a16="http://schemas.microsoft.com/office/drawing/2014/main" id="{C575BA39-90DA-460D-9495-FD99836BEAA4}"/>
              </a:ext>
            </a:extLst>
          </p:cNvPr>
          <p:cNvSpPr/>
          <p:nvPr/>
        </p:nvSpPr>
        <p:spPr>
          <a:xfrm>
            <a:off x="7559299" y="3781822"/>
            <a:ext cx="1529441" cy="792126"/>
          </a:xfrm>
          <a:prstGeom prst="rect">
            <a:avLst/>
          </a:prstGeom>
          <a:solidFill>
            <a:schemeClr val="accent4">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800" b="1" dirty="0">
                <a:solidFill>
                  <a:schemeClr val="tx1"/>
                </a:solidFill>
                <a:latin typeface="Sakkal Majalla" panose="02000000000000000000" pitchFamily="2" charset="-78"/>
                <a:cs typeface="Sakkal Majalla" panose="02000000000000000000" pitchFamily="2" charset="-78"/>
              </a:rPr>
              <a:t>الرّفوف</a:t>
            </a:r>
          </a:p>
        </p:txBody>
      </p:sp>
      <p:sp>
        <p:nvSpPr>
          <p:cNvPr id="24" name="مستطيل 23">
            <a:extLst>
              <a:ext uri="{FF2B5EF4-FFF2-40B4-BE49-F238E27FC236}">
                <a16:creationId xmlns:a16="http://schemas.microsoft.com/office/drawing/2014/main" id="{EBBDCC42-C9A4-4672-8889-C95E49FA25A5}"/>
              </a:ext>
            </a:extLst>
          </p:cNvPr>
          <p:cNvSpPr/>
          <p:nvPr/>
        </p:nvSpPr>
        <p:spPr>
          <a:xfrm>
            <a:off x="7559300" y="5178589"/>
            <a:ext cx="1529440" cy="1144948"/>
          </a:xfrm>
          <a:prstGeom prst="rect">
            <a:avLst/>
          </a:prstGeom>
          <a:solidFill>
            <a:schemeClr val="accent6">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dirty="0">
                <a:solidFill>
                  <a:schemeClr val="tx1"/>
                </a:solidFill>
                <a:latin typeface="Sakkal Majalla" panose="02000000000000000000" pitchFamily="2" charset="-78"/>
                <a:cs typeface="Sakkal Majalla" panose="02000000000000000000" pitchFamily="2" charset="-78"/>
              </a:rPr>
              <a:t>مُكدّسة بأكياس الأرز</a:t>
            </a:r>
            <a:r>
              <a:rPr lang="en-US" sz="2400" dirty="0">
                <a:solidFill>
                  <a:schemeClr val="tx1"/>
                </a:solidFill>
                <a:latin typeface="Sakkal Majalla" panose="02000000000000000000" pitchFamily="2" charset="-78"/>
                <a:cs typeface="Sakkal Majalla" panose="02000000000000000000" pitchFamily="2" charset="-78"/>
              </a:rPr>
              <a:t> </a:t>
            </a:r>
            <a:r>
              <a:rPr lang="ar-BH" sz="2400" dirty="0">
                <a:solidFill>
                  <a:schemeClr val="tx1"/>
                </a:solidFill>
                <a:latin typeface="Sakkal Majalla" panose="02000000000000000000" pitchFamily="2" charset="-78"/>
                <a:cs typeface="Sakkal Majalla" panose="02000000000000000000" pitchFamily="2" charset="-78"/>
              </a:rPr>
              <a:t> والدّقيق</a:t>
            </a:r>
          </a:p>
        </p:txBody>
      </p:sp>
      <p:sp>
        <p:nvSpPr>
          <p:cNvPr id="26" name="مستطيل 25">
            <a:extLst>
              <a:ext uri="{FF2B5EF4-FFF2-40B4-BE49-F238E27FC236}">
                <a16:creationId xmlns:a16="http://schemas.microsoft.com/office/drawing/2014/main" id="{1686BC29-6F0E-4EEE-82CC-EF9CEEA29FA7}"/>
              </a:ext>
            </a:extLst>
          </p:cNvPr>
          <p:cNvSpPr/>
          <p:nvPr/>
        </p:nvSpPr>
        <p:spPr>
          <a:xfrm>
            <a:off x="5380972" y="5178589"/>
            <a:ext cx="1529440" cy="1144948"/>
          </a:xfrm>
          <a:prstGeom prst="rect">
            <a:avLst/>
          </a:prstGeom>
          <a:solidFill>
            <a:schemeClr val="accent6">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dirty="0">
                <a:solidFill>
                  <a:schemeClr val="tx1"/>
                </a:solidFill>
                <a:latin typeface="Sakkal Majalla" panose="02000000000000000000" pitchFamily="2" charset="-78"/>
                <a:cs typeface="Sakkal Majalla" panose="02000000000000000000" pitchFamily="2" charset="-78"/>
              </a:rPr>
              <a:t>- دفاتر قديمة</a:t>
            </a:r>
          </a:p>
          <a:p>
            <a:pPr algn="ctr"/>
            <a:r>
              <a:rPr lang="ar-BH" sz="2400" dirty="0">
                <a:solidFill>
                  <a:schemeClr val="tx1"/>
                </a:solidFill>
                <a:latin typeface="Sakkal Majalla" panose="02000000000000000000" pitchFamily="2" charset="-78"/>
                <a:cs typeface="Sakkal Majalla" panose="02000000000000000000" pitchFamily="2" charset="-78"/>
              </a:rPr>
              <a:t>- أوراق صفراء</a:t>
            </a:r>
          </a:p>
          <a:p>
            <a:pPr algn="ctr"/>
            <a:r>
              <a:rPr lang="ar-BH" sz="2400" dirty="0">
                <a:solidFill>
                  <a:schemeClr val="tx1"/>
                </a:solidFill>
                <a:latin typeface="Sakkal Majalla" panose="02000000000000000000" pitchFamily="2" charset="-78"/>
                <a:cs typeface="Sakkal Majalla" panose="02000000000000000000" pitchFamily="2" charset="-78"/>
              </a:rPr>
              <a:t>- هاتف قديم</a:t>
            </a:r>
          </a:p>
        </p:txBody>
      </p:sp>
      <p:sp>
        <p:nvSpPr>
          <p:cNvPr id="28" name="مستطيل 27">
            <a:extLst>
              <a:ext uri="{FF2B5EF4-FFF2-40B4-BE49-F238E27FC236}">
                <a16:creationId xmlns:a16="http://schemas.microsoft.com/office/drawing/2014/main" id="{7737CBA7-89C0-4E61-95FD-7996143B43B7}"/>
              </a:ext>
            </a:extLst>
          </p:cNvPr>
          <p:cNvSpPr/>
          <p:nvPr/>
        </p:nvSpPr>
        <p:spPr>
          <a:xfrm>
            <a:off x="3275277" y="5178589"/>
            <a:ext cx="1529440" cy="1144948"/>
          </a:xfrm>
          <a:prstGeom prst="rect">
            <a:avLst/>
          </a:prstGeom>
          <a:solidFill>
            <a:schemeClr val="accent6">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dirty="0">
                <a:solidFill>
                  <a:schemeClr val="tx1"/>
                </a:solidFill>
                <a:latin typeface="Sakkal Majalla" panose="02000000000000000000" pitchFamily="2" charset="-78"/>
                <a:cs typeface="Sakkal Majalla" panose="02000000000000000000" pitchFamily="2" charset="-78"/>
              </a:rPr>
              <a:t>خضراء اللّون</a:t>
            </a:r>
          </a:p>
          <a:p>
            <a:pPr algn="ctr"/>
            <a:r>
              <a:rPr lang="ar-BH" sz="2400" dirty="0">
                <a:solidFill>
                  <a:schemeClr val="tx1"/>
                </a:solidFill>
                <a:latin typeface="Sakkal Majalla" panose="02000000000000000000" pitchFamily="2" charset="-78"/>
                <a:cs typeface="Sakkal Majalla" panose="02000000000000000000" pitchFamily="2" charset="-78"/>
              </a:rPr>
              <a:t>داخل الجدار</a:t>
            </a:r>
          </a:p>
        </p:txBody>
      </p:sp>
      <p:sp>
        <p:nvSpPr>
          <p:cNvPr id="30" name="مستطيل 29">
            <a:extLst>
              <a:ext uri="{FF2B5EF4-FFF2-40B4-BE49-F238E27FC236}">
                <a16:creationId xmlns:a16="http://schemas.microsoft.com/office/drawing/2014/main" id="{A8E723F4-8488-4A4C-A045-B32C192E83F7}"/>
              </a:ext>
            </a:extLst>
          </p:cNvPr>
          <p:cNvSpPr/>
          <p:nvPr/>
        </p:nvSpPr>
        <p:spPr>
          <a:xfrm>
            <a:off x="997567" y="5178589"/>
            <a:ext cx="1701455" cy="1144948"/>
          </a:xfrm>
          <a:prstGeom prst="rect">
            <a:avLst/>
          </a:prstGeom>
          <a:solidFill>
            <a:schemeClr val="accent6">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sz="2400" dirty="0">
              <a:solidFill>
                <a:schemeClr val="tx1"/>
              </a:solidFill>
              <a:latin typeface="Sakkal Majalla" panose="02000000000000000000" pitchFamily="2" charset="-78"/>
              <a:cs typeface="Sakkal Majalla" panose="02000000000000000000" pitchFamily="2" charset="-78"/>
            </a:endParaRPr>
          </a:p>
          <a:p>
            <a:pPr algn="ctr"/>
            <a:r>
              <a:rPr lang="ar-BH" sz="2400" dirty="0">
                <a:solidFill>
                  <a:schemeClr val="tx1"/>
                </a:solidFill>
                <a:latin typeface="Sakkal Majalla" panose="02000000000000000000" pitchFamily="2" charset="-78"/>
                <a:cs typeface="Sakkal Majalla" panose="02000000000000000000" pitchFamily="2" charset="-78"/>
              </a:rPr>
              <a:t>صغير- خشبي</a:t>
            </a:r>
          </a:p>
          <a:p>
            <a:pPr algn="ctr"/>
            <a:r>
              <a:rPr lang="ar-BH" sz="2400" dirty="0">
                <a:solidFill>
                  <a:schemeClr val="tx1"/>
                </a:solidFill>
                <a:latin typeface="Sakkal Majalla" panose="02000000000000000000" pitchFamily="2" charset="-78"/>
                <a:cs typeface="Sakkal Majalla" panose="02000000000000000000" pitchFamily="2" charset="-78"/>
              </a:rPr>
              <a:t>البسملة مطليّة بالذّهب</a:t>
            </a:r>
          </a:p>
          <a:p>
            <a:pPr algn="ctr"/>
            <a:endParaRPr lang="ar-BH" sz="2400" dirty="0">
              <a:solidFill>
                <a:schemeClr val="tx1"/>
              </a:solidFill>
              <a:latin typeface="Sakkal Majalla" panose="02000000000000000000" pitchFamily="2" charset="-78"/>
              <a:cs typeface="Sakkal Majalla" panose="02000000000000000000" pitchFamily="2" charset="-78"/>
            </a:endParaRPr>
          </a:p>
        </p:txBody>
      </p:sp>
      <p:sp>
        <p:nvSpPr>
          <p:cNvPr id="31" name="سهم: لليسار 30">
            <a:extLst>
              <a:ext uri="{FF2B5EF4-FFF2-40B4-BE49-F238E27FC236}">
                <a16:creationId xmlns:a16="http://schemas.microsoft.com/office/drawing/2014/main" id="{71BE4484-418C-4FF0-B92C-1E58F419D90D}"/>
              </a:ext>
            </a:extLst>
          </p:cNvPr>
          <p:cNvSpPr/>
          <p:nvPr/>
        </p:nvSpPr>
        <p:spPr>
          <a:xfrm>
            <a:off x="9548037" y="3603017"/>
            <a:ext cx="1646397" cy="1144948"/>
          </a:xfrm>
          <a:prstGeom prst="leftArrow">
            <a:avLst/>
          </a:prstGeom>
          <a:solidFill>
            <a:schemeClr val="accent4">
              <a:lumMod val="75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800" b="1" dirty="0">
                <a:solidFill>
                  <a:schemeClr val="tx1"/>
                </a:solidFill>
                <a:latin typeface="Sakkal Majalla" panose="02000000000000000000" pitchFamily="2" charset="-78"/>
                <a:cs typeface="Sakkal Majalla" panose="02000000000000000000" pitchFamily="2" charset="-78"/>
              </a:rPr>
              <a:t>الموصوفات</a:t>
            </a:r>
          </a:p>
        </p:txBody>
      </p:sp>
      <p:sp>
        <p:nvSpPr>
          <p:cNvPr id="33" name="سهم: لليسار 32">
            <a:extLst>
              <a:ext uri="{FF2B5EF4-FFF2-40B4-BE49-F238E27FC236}">
                <a16:creationId xmlns:a16="http://schemas.microsoft.com/office/drawing/2014/main" id="{AA617F98-6240-4E8B-9D75-A03062E0806F}"/>
              </a:ext>
            </a:extLst>
          </p:cNvPr>
          <p:cNvSpPr/>
          <p:nvPr/>
        </p:nvSpPr>
        <p:spPr>
          <a:xfrm>
            <a:off x="9548036" y="5178589"/>
            <a:ext cx="1646397" cy="1144948"/>
          </a:xfrm>
          <a:prstGeom prst="leftArrow">
            <a:avLst/>
          </a:prstGeom>
          <a:solidFill>
            <a:schemeClr val="accent6">
              <a:lumMod val="75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800" b="1" dirty="0">
                <a:solidFill>
                  <a:schemeClr val="tx1"/>
                </a:solidFill>
                <a:latin typeface="Sakkal Majalla" panose="02000000000000000000" pitchFamily="2" charset="-78"/>
                <a:cs typeface="Sakkal Majalla" panose="02000000000000000000" pitchFamily="2" charset="-78"/>
              </a:rPr>
              <a:t>الصِّفات</a:t>
            </a:r>
          </a:p>
        </p:txBody>
      </p:sp>
      <p:sp>
        <p:nvSpPr>
          <p:cNvPr id="36" name="سهم: لأسفل 35">
            <a:extLst>
              <a:ext uri="{FF2B5EF4-FFF2-40B4-BE49-F238E27FC236}">
                <a16:creationId xmlns:a16="http://schemas.microsoft.com/office/drawing/2014/main" id="{B9142588-4A9C-4D38-AC54-7DCF16A303FF}"/>
              </a:ext>
            </a:extLst>
          </p:cNvPr>
          <p:cNvSpPr/>
          <p:nvPr/>
        </p:nvSpPr>
        <p:spPr>
          <a:xfrm>
            <a:off x="7930839" y="4613470"/>
            <a:ext cx="925033" cy="525597"/>
          </a:xfrm>
          <a:prstGeom prst="down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8" name="سهم: لأسفل 37">
            <a:extLst>
              <a:ext uri="{FF2B5EF4-FFF2-40B4-BE49-F238E27FC236}">
                <a16:creationId xmlns:a16="http://schemas.microsoft.com/office/drawing/2014/main" id="{6F8DC9FB-773C-4B03-9365-DFBDE583BB20}"/>
              </a:ext>
            </a:extLst>
          </p:cNvPr>
          <p:cNvSpPr/>
          <p:nvPr/>
        </p:nvSpPr>
        <p:spPr>
          <a:xfrm>
            <a:off x="5719041" y="4601769"/>
            <a:ext cx="925033" cy="525597"/>
          </a:xfrm>
          <a:prstGeom prst="down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40" name="سهم: لأسفل 39">
            <a:extLst>
              <a:ext uri="{FF2B5EF4-FFF2-40B4-BE49-F238E27FC236}">
                <a16:creationId xmlns:a16="http://schemas.microsoft.com/office/drawing/2014/main" id="{C69165EB-5BD3-4611-B1A2-9CE815261FD6}"/>
              </a:ext>
            </a:extLst>
          </p:cNvPr>
          <p:cNvSpPr/>
          <p:nvPr/>
        </p:nvSpPr>
        <p:spPr>
          <a:xfrm>
            <a:off x="3576581" y="4623125"/>
            <a:ext cx="925033" cy="525597"/>
          </a:xfrm>
          <a:prstGeom prst="down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dirty="0"/>
          </a:p>
        </p:txBody>
      </p:sp>
      <p:sp>
        <p:nvSpPr>
          <p:cNvPr id="42" name="سهم: لأسفل 41">
            <a:extLst>
              <a:ext uri="{FF2B5EF4-FFF2-40B4-BE49-F238E27FC236}">
                <a16:creationId xmlns:a16="http://schemas.microsoft.com/office/drawing/2014/main" id="{69DA856F-2C49-40FD-946E-BCBEB103C714}"/>
              </a:ext>
            </a:extLst>
          </p:cNvPr>
          <p:cNvSpPr/>
          <p:nvPr/>
        </p:nvSpPr>
        <p:spPr>
          <a:xfrm>
            <a:off x="1399452" y="4623125"/>
            <a:ext cx="925033" cy="525597"/>
          </a:xfrm>
          <a:prstGeom prst="down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Tree>
    <p:extLst>
      <p:ext uri="{BB962C8B-B14F-4D97-AF65-F5344CB8AC3E}">
        <p14:creationId xmlns:p14="http://schemas.microsoft.com/office/powerpoint/2010/main" val="304011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in)">
                                      <p:cBhvr>
                                        <p:cTn id="14" dur="2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circle(in)">
                                      <p:cBhvr>
                                        <p:cTn id="19" dur="2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1+#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1+#ppt_w/2"/>
                                          </p:val>
                                        </p:tav>
                                        <p:tav tm="100000">
                                          <p:val>
                                            <p:strVal val="#ppt_x"/>
                                          </p:val>
                                        </p:tav>
                                      </p:tavLst>
                                    </p:anim>
                                    <p:anim calcmode="lin" valueType="num">
                                      <p:cBhvr additive="base">
                                        <p:cTn id="31"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circle(in)">
                                      <p:cBhvr>
                                        <p:cTn id="36" dur="20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ppt_x"/>
                                          </p:val>
                                        </p:tav>
                                        <p:tav tm="100000">
                                          <p:val>
                                            <p:strVal val="#ppt_x"/>
                                          </p:val>
                                        </p:tav>
                                      </p:tavLst>
                                    </p:anim>
                                    <p:anim calcmode="lin" valueType="num">
                                      <p:cBhvr additive="base">
                                        <p:cTn id="42" dur="500" fill="hold"/>
                                        <p:tgtEl>
                                          <p:spTgt spid="36"/>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circle(in)">
                                      <p:cBhvr>
                                        <p:cTn id="47" dur="20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circle(in)">
                                      <p:cBhvr>
                                        <p:cTn id="52" dur="20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1" fill="hold" grpId="0" nodeType="click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500" fill="hold"/>
                                        <p:tgtEl>
                                          <p:spTgt spid="38"/>
                                        </p:tgtEl>
                                        <p:attrNameLst>
                                          <p:attrName>ppt_x</p:attrName>
                                        </p:attrNameLst>
                                      </p:cBhvr>
                                      <p:tavLst>
                                        <p:tav tm="0">
                                          <p:val>
                                            <p:strVal val="#ppt_x"/>
                                          </p:val>
                                        </p:tav>
                                        <p:tav tm="100000">
                                          <p:val>
                                            <p:strVal val="#ppt_x"/>
                                          </p:val>
                                        </p:tav>
                                      </p:tavLst>
                                    </p:anim>
                                    <p:anim calcmode="lin" valueType="num">
                                      <p:cBhvr additive="base">
                                        <p:cTn id="58"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circle(in)">
                                      <p:cBhvr>
                                        <p:cTn id="63" dur="2000"/>
                                        <p:tgtEl>
                                          <p:spTgt spid="2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16" fill="hold" grpId="0" nodeType="click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circle(in)">
                                      <p:cBhvr>
                                        <p:cTn id="68" dur="20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1" fill="hold" grpId="0" nodeType="click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additive="base">
                                        <p:cTn id="73" dur="500" fill="hold"/>
                                        <p:tgtEl>
                                          <p:spTgt spid="40"/>
                                        </p:tgtEl>
                                        <p:attrNameLst>
                                          <p:attrName>ppt_x</p:attrName>
                                        </p:attrNameLst>
                                      </p:cBhvr>
                                      <p:tavLst>
                                        <p:tav tm="0">
                                          <p:val>
                                            <p:strVal val="#ppt_x"/>
                                          </p:val>
                                        </p:tav>
                                        <p:tav tm="100000">
                                          <p:val>
                                            <p:strVal val="#ppt_x"/>
                                          </p:val>
                                        </p:tav>
                                      </p:tavLst>
                                    </p:anim>
                                    <p:anim calcmode="lin" valueType="num">
                                      <p:cBhvr additive="base">
                                        <p:cTn id="74" dur="500" fill="hold"/>
                                        <p:tgtEl>
                                          <p:spTgt spid="40"/>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6" presetClass="entr" presetSubtype="16"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circle(in)">
                                      <p:cBhvr>
                                        <p:cTn id="79" dur="2000"/>
                                        <p:tgtEl>
                                          <p:spTgt spid="28"/>
                                        </p:tgtEl>
                                      </p:cBhvr>
                                    </p:animEffect>
                                  </p:childTnLst>
                                </p:cTn>
                              </p:par>
                            </p:childTnLst>
                          </p:cTn>
                        </p:par>
                      </p:childTnLst>
                    </p:cTn>
                  </p:par>
                  <p:par>
                    <p:cTn id="80" fill="hold">
                      <p:stCondLst>
                        <p:cond delay="indefinite"/>
                      </p:stCondLst>
                      <p:childTnLst>
                        <p:par>
                          <p:cTn id="81" fill="hold">
                            <p:stCondLst>
                              <p:cond delay="0"/>
                            </p:stCondLst>
                            <p:childTnLst>
                              <p:par>
                                <p:cTn id="82" presetID="6" presetClass="entr" presetSubtype="16" fill="hold" grpId="0" nodeType="click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circle(in)">
                                      <p:cBhvr>
                                        <p:cTn id="84" dur="2000"/>
                                        <p:tgtEl>
                                          <p:spTgt spid="16"/>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1" fill="hold" grpId="0" nodeType="click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additive="base">
                                        <p:cTn id="89" dur="500" fill="hold"/>
                                        <p:tgtEl>
                                          <p:spTgt spid="42"/>
                                        </p:tgtEl>
                                        <p:attrNameLst>
                                          <p:attrName>ppt_x</p:attrName>
                                        </p:attrNameLst>
                                      </p:cBhvr>
                                      <p:tavLst>
                                        <p:tav tm="0">
                                          <p:val>
                                            <p:strVal val="#ppt_x"/>
                                          </p:val>
                                        </p:tav>
                                        <p:tav tm="100000">
                                          <p:val>
                                            <p:strVal val="#ppt_x"/>
                                          </p:val>
                                        </p:tav>
                                      </p:tavLst>
                                    </p:anim>
                                    <p:anim calcmode="lin" valueType="num">
                                      <p:cBhvr additive="base">
                                        <p:cTn id="90" dur="500" fill="hold"/>
                                        <p:tgtEl>
                                          <p:spTgt spid="42"/>
                                        </p:tgtEl>
                                        <p:attrNameLst>
                                          <p:attrName>ppt_y</p:attrName>
                                        </p:attrNameLst>
                                      </p:cBhvr>
                                      <p:tavLst>
                                        <p:tav tm="0">
                                          <p:val>
                                            <p:strVal val="0-#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6" presetClass="entr" presetSubtype="16" fill="hold" grpId="0" nodeType="click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circle(in)">
                                      <p:cBhvr>
                                        <p:cTn id="95"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6" grpId="0" animBg="1"/>
      <p:bldP spid="18" grpId="0" animBg="1"/>
      <p:bldP spid="20" grpId="0" animBg="1"/>
      <p:bldP spid="22" grpId="0" animBg="1"/>
      <p:bldP spid="24" grpId="0" animBg="1"/>
      <p:bldP spid="26" grpId="0" animBg="1"/>
      <p:bldP spid="28" grpId="0" animBg="1"/>
      <p:bldP spid="30" grpId="0" animBg="1"/>
      <p:bldP spid="31" grpId="0" animBg="1"/>
      <p:bldP spid="33" grpId="0" animBg="1"/>
      <p:bldP spid="36" grpId="0" animBg="1"/>
      <p:bldP spid="38" grpId="0" animBg="1"/>
      <p:bldP spid="40" grpId="0" animBg="1"/>
      <p:bldP spid="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13">
            <a:extLst>
              <a:ext uri="{FF2B5EF4-FFF2-40B4-BE49-F238E27FC236}">
                <a16:creationId xmlns:a16="http://schemas.microsoft.com/office/drawing/2014/main" id="{FF133EB0-6EBB-4A72-A454-9C10455485DE}"/>
              </a:ext>
            </a:extLst>
          </p:cNvPr>
          <p:cNvSpPr txBox="1"/>
          <p:nvPr/>
        </p:nvSpPr>
        <p:spPr>
          <a:xfrm>
            <a:off x="839972" y="2668030"/>
            <a:ext cx="10792362" cy="2985433"/>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just" rtl="1">
              <a:lnSpc>
                <a:spcPct val="150000"/>
              </a:lnSpc>
            </a:pPr>
            <a:r>
              <a:rPr lang="ar-BH" sz="3200" dirty="0">
                <a:solidFill>
                  <a:schemeClr val="tx1"/>
                </a:solidFill>
                <a:latin typeface="Sakkal Majalla" panose="02000000000000000000" pitchFamily="2" charset="-78"/>
                <a:cs typeface="Sakkal Majalla" panose="02000000000000000000" pitchFamily="2" charset="-78"/>
              </a:rPr>
              <a:t>      وصلنا بعد سفرٍ قصيرٍ إلى قريةٍ صغيرةٍ يأتيها النّاس طلبًا للرّاحة واستمتاعًا بجمال الطّبيعة. فلا تكاد تنتقلُ فيها حتّى تسمعَ أنغامًا رقيقةً عذْبةً تارة وعنيفةً مدوّيةً تارة، هي أنغام الجداول المُتدفّقة من أعلى الجِبال، فهذا سَيْلٌ هادئٌ وهذا سَيْلٌ ثائِرٌ. وتُضيفُ الطُّيور إلى عبير الغاباتِ ألحانًا عَذْبةً تصلُ إلى أذنيك فتطيبُ نفسكَ.</a:t>
            </a:r>
            <a:endParaRPr lang="en-US" sz="3200" dirty="0">
              <a:solidFill>
                <a:schemeClr val="bg1"/>
              </a:solidFill>
              <a:latin typeface="Sakkal Majalla" panose="02000000000000000000" pitchFamily="2" charset="-78"/>
              <a:cs typeface="Sakkal Majalla" panose="02000000000000000000" pitchFamily="2" charset="-78"/>
            </a:endParaRPr>
          </a:p>
        </p:txBody>
      </p:sp>
      <p:sp>
        <p:nvSpPr>
          <p:cNvPr id="2" name="مربع نص 1">
            <a:extLst>
              <a:ext uri="{FF2B5EF4-FFF2-40B4-BE49-F238E27FC236}">
                <a16:creationId xmlns:a16="http://schemas.microsoft.com/office/drawing/2014/main" id="{41CB74F5-4B6A-4EA1-990B-7FA1BD213710}"/>
              </a:ext>
            </a:extLst>
          </p:cNvPr>
          <p:cNvSpPr txBox="1"/>
          <p:nvPr/>
        </p:nvSpPr>
        <p:spPr>
          <a:xfrm>
            <a:off x="10325528" y="115251"/>
            <a:ext cx="1737814" cy="707886"/>
          </a:xfrm>
          <a:prstGeom prst="rect">
            <a:avLst/>
          </a:prstGeom>
          <a:solidFill>
            <a:schemeClr val="accent2">
              <a:lumMod val="40000"/>
              <a:lumOff val="60000"/>
            </a:schemeClr>
          </a:solidFill>
        </p:spPr>
        <p:txBody>
          <a:bodyPr wrap="square" rtlCol="0">
            <a:spAutoFit/>
          </a:bodyPr>
          <a:lstStyle/>
          <a:p>
            <a:pPr algn="ctr" rtl="1"/>
            <a:r>
              <a:rPr lang="ar-BH" sz="4000" b="1" dirty="0">
                <a:latin typeface="Sakkal Majalla" panose="02000000000000000000" pitchFamily="2" charset="-78"/>
                <a:cs typeface="Sakkal Majalla" panose="02000000000000000000" pitchFamily="2" charset="-78"/>
              </a:rPr>
              <a:t>أَفْهَـــــــــــــــــــمُ</a:t>
            </a:r>
            <a:endParaRPr lang="en-GB" sz="4000" b="1" dirty="0">
              <a:latin typeface="Sakkal Majalla" panose="02000000000000000000" pitchFamily="2" charset="-78"/>
              <a:cs typeface="Sakkal Majalla" panose="02000000000000000000" pitchFamily="2" charset="-78"/>
            </a:endParaRPr>
          </a:p>
        </p:txBody>
      </p:sp>
      <p:sp>
        <p:nvSpPr>
          <p:cNvPr id="7" name="مستطيل 6">
            <a:extLst>
              <a:ext uri="{FF2B5EF4-FFF2-40B4-BE49-F238E27FC236}">
                <a16:creationId xmlns:a16="http://schemas.microsoft.com/office/drawing/2014/main" id="{4C92EFD4-84A2-4EAF-9689-FEA51F760D30}"/>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
        <p:nvSpPr>
          <p:cNvPr id="5" name="مستطيل 4">
            <a:extLst>
              <a:ext uri="{FF2B5EF4-FFF2-40B4-BE49-F238E27FC236}">
                <a16:creationId xmlns:a16="http://schemas.microsoft.com/office/drawing/2014/main" id="{BBD651A6-DFD2-4AC5-BD6F-CB91A5DE4E08}"/>
              </a:ext>
            </a:extLst>
          </p:cNvPr>
          <p:cNvSpPr/>
          <p:nvPr/>
        </p:nvSpPr>
        <p:spPr>
          <a:xfrm>
            <a:off x="839973" y="1120743"/>
            <a:ext cx="10792362" cy="79248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BH" sz="3600" dirty="0">
                <a:solidFill>
                  <a:schemeClr val="tx1"/>
                </a:solidFill>
                <a:latin typeface="Sakkal Majalla" panose="02000000000000000000" pitchFamily="2" charset="-78"/>
                <a:cs typeface="Sakkal Majalla" panose="02000000000000000000" pitchFamily="2" charset="-78"/>
              </a:rPr>
              <a:t>أقــــــــــــــــرأ النّصَّ الآتي قراءة متأنيّة:</a:t>
            </a:r>
          </a:p>
        </p:txBody>
      </p:sp>
    </p:spTree>
    <p:extLst>
      <p:ext uri="{BB962C8B-B14F-4D97-AF65-F5344CB8AC3E}">
        <p14:creationId xmlns:p14="http://schemas.microsoft.com/office/powerpoint/2010/main" val="45522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2C508A30-DAFB-48D7-A316-1ADC2CE76A14}"/>
              </a:ext>
            </a:extLst>
          </p:cNvPr>
          <p:cNvSpPr txBox="1">
            <a:spLocks/>
          </p:cNvSpPr>
          <p:nvPr/>
        </p:nvSpPr>
        <p:spPr>
          <a:xfrm>
            <a:off x="1345018" y="1200898"/>
            <a:ext cx="9784995" cy="810896"/>
          </a:xfrm>
          <a:prstGeom prst="rect">
            <a:avLst/>
          </a:prstGeom>
          <a:solidFill>
            <a:schemeClr val="bg1">
              <a:lumMod val="85000"/>
            </a:schemeClr>
          </a:solidFill>
          <a:ln>
            <a:solidFill>
              <a:schemeClr val="tx1"/>
            </a:solidFill>
          </a:ln>
        </p:spPr>
        <p:txBody>
          <a:bodyPr>
            <a:normAutofit fontScale="250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ar-BH" sz="9800" b="1" dirty="0">
              <a:latin typeface="Sakkal Majalla" panose="02000000000000000000" pitchFamily="2" charset="-78"/>
              <a:cs typeface="Sakkal Majalla" panose="02000000000000000000" pitchFamily="2" charset="-78"/>
            </a:endParaRPr>
          </a:p>
          <a:p>
            <a:pPr algn="r"/>
            <a:r>
              <a:rPr lang="ar-BH" sz="14400" dirty="0">
                <a:latin typeface="Sakkal Majalla" panose="02000000000000000000" pitchFamily="2" charset="-78"/>
                <a:cs typeface="Sakkal Majalla" panose="02000000000000000000" pitchFamily="2" charset="-78"/>
              </a:rPr>
              <a:t>أستخرجُ الصّفات المناسبة لكل موصوف من النّصِّ</a:t>
            </a:r>
            <a:r>
              <a:rPr lang="en-US" sz="14400" dirty="0">
                <a:latin typeface="Sakkal Majalla" panose="02000000000000000000" pitchFamily="2" charset="-78"/>
                <a:cs typeface="Sakkal Majalla" panose="02000000000000000000" pitchFamily="2" charset="-78"/>
              </a:rPr>
              <a:t>:</a:t>
            </a:r>
            <a:br>
              <a:rPr lang="en-US" sz="14400" dirty="0">
                <a:latin typeface="Sakkal Majalla" panose="02000000000000000000" pitchFamily="2" charset="-78"/>
                <a:cs typeface="Sakkal Majalla" panose="02000000000000000000" pitchFamily="2" charset="-78"/>
              </a:rPr>
            </a:br>
            <a:endParaRPr lang="en-US" sz="14400" dirty="0">
              <a:solidFill>
                <a:srgbClr val="FF0000"/>
              </a:solidFill>
              <a:latin typeface="Sakkal Majalla" panose="02000000000000000000" pitchFamily="2" charset="-78"/>
              <a:cs typeface="Sakkal Majalla" panose="02000000000000000000" pitchFamily="2" charset="-78"/>
            </a:endParaRPr>
          </a:p>
        </p:txBody>
      </p:sp>
      <p:sp>
        <p:nvSpPr>
          <p:cNvPr id="2" name="مربع نص 1">
            <a:extLst>
              <a:ext uri="{FF2B5EF4-FFF2-40B4-BE49-F238E27FC236}">
                <a16:creationId xmlns:a16="http://schemas.microsoft.com/office/drawing/2014/main" id="{63AD05AF-B35D-41DE-8593-5B87A5C9E3F9}"/>
              </a:ext>
            </a:extLst>
          </p:cNvPr>
          <p:cNvSpPr txBox="1"/>
          <p:nvPr/>
        </p:nvSpPr>
        <p:spPr>
          <a:xfrm>
            <a:off x="10325528" y="115251"/>
            <a:ext cx="1737814" cy="707886"/>
          </a:xfrm>
          <a:prstGeom prst="rect">
            <a:avLst/>
          </a:prstGeom>
          <a:solidFill>
            <a:schemeClr val="accent2">
              <a:lumMod val="40000"/>
              <a:lumOff val="60000"/>
            </a:schemeClr>
          </a:solidFill>
        </p:spPr>
        <p:txBody>
          <a:bodyPr wrap="square" rtlCol="0">
            <a:spAutoFit/>
          </a:bodyPr>
          <a:lstStyle/>
          <a:p>
            <a:pPr algn="ctr" rtl="1"/>
            <a:r>
              <a:rPr lang="ar-BH" sz="4000" b="1" dirty="0">
                <a:latin typeface="Sakkal Majalla" panose="02000000000000000000" pitchFamily="2" charset="-78"/>
                <a:cs typeface="Sakkal Majalla" panose="02000000000000000000" pitchFamily="2" charset="-78"/>
              </a:rPr>
              <a:t>أَفْهَـــــــــــــــــــمُ</a:t>
            </a:r>
            <a:endParaRPr lang="en-GB" sz="4000" b="1" dirty="0">
              <a:latin typeface="Sakkal Majalla" panose="02000000000000000000" pitchFamily="2" charset="-78"/>
              <a:cs typeface="Sakkal Majalla" panose="02000000000000000000" pitchFamily="2" charset="-78"/>
            </a:endParaRPr>
          </a:p>
        </p:txBody>
      </p:sp>
      <p:sp>
        <p:nvSpPr>
          <p:cNvPr id="3" name="مستطيل 2">
            <a:extLst>
              <a:ext uri="{FF2B5EF4-FFF2-40B4-BE49-F238E27FC236}">
                <a16:creationId xmlns:a16="http://schemas.microsoft.com/office/drawing/2014/main" id="{566D1A91-857D-4ADA-B3FB-A964B90F1308}"/>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graphicFrame>
        <p:nvGraphicFramePr>
          <p:cNvPr id="4" name="جدول 5">
            <a:extLst>
              <a:ext uri="{FF2B5EF4-FFF2-40B4-BE49-F238E27FC236}">
                <a16:creationId xmlns:a16="http://schemas.microsoft.com/office/drawing/2014/main" id="{1CD47C3A-988B-40C7-925F-C477C99C066D}"/>
              </a:ext>
            </a:extLst>
          </p:cNvPr>
          <p:cNvGraphicFramePr>
            <a:graphicFrameLocks noGrp="1"/>
          </p:cNvGraphicFramePr>
          <p:nvPr>
            <p:extLst>
              <p:ext uri="{D42A27DB-BD31-4B8C-83A1-F6EECF244321}">
                <p14:modId xmlns:p14="http://schemas.microsoft.com/office/powerpoint/2010/main" val="256663013"/>
              </p:ext>
            </p:extLst>
          </p:nvPr>
        </p:nvGraphicFramePr>
        <p:xfrm>
          <a:off x="2804898" y="3012647"/>
          <a:ext cx="7520630" cy="2895600"/>
        </p:xfrm>
        <a:graphic>
          <a:graphicData uri="http://schemas.openxmlformats.org/drawingml/2006/table">
            <a:tbl>
              <a:tblPr rtl="1" firstRow="1" bandRow="1">
                <a:tableStyleId>{16D9F66E-5EB9-4882-86FB-DCBF35E3C3E4}</a:tableStyleId>
              </a:tblPr>
              <a:tblGrid>
                <a:gridCol w="3042226">
                  <a:extLst>
                    <a:ext uri="{9D8B030D-6E8A-4147-A177-3AD203B41FA5}">
                      <a16:colId xmlns:a16="http://schemas.microsoft.com/office/drawing/2014/main" val="3521409654"/>
                    </a:ext>
                  </a:extLst>
                </a:gridCol>
                <a:gridCol w="4478404">
                  <a:extLst>
                    <a:ext uri="{9D8B030D-6E8A-4147-A177-3AD203B41FA5}">
                      <a16:colId xmlns:a16="http://schemas.microsoft.com/office/drawing/2014/main" val="1441871176"/>
                    </a:ext>
                  </a:extLst>
                </a:gridCol>
              </a:tblGrid>
              <a:tr h="370840">
                <a:tc>
                  <a:txBody>
                    <a:bodyPr/>
                    <a:lstStyle/>
                    <a:p>
                      <a:pPr algn="ctr" rtl="1"/>
                      <a:r>
                        <a:rPr lang="ar-BH" sz="3200" dirty="0">
                          <a:solidFill>
                            <a:schemeClr val="tx1"/>
                          </a:solidFill>
                          <a:latin typeface="Sakkal Majalla" panose="02000000000000000000" pitchFamily="2" charset="-78"/>
                          <a:cs typeface="Sakkal Majalla" panose="02000000000000000000" pitchFamily="2" charset="-78"/>
                        </a:rPr>
                        <a:t>الموصوف </a:t>
                      </a:r>
                    </a:p>
                  </a:txBody>
                  <a:tcPr/>
                </a:tc>
                <a:tc>
                  <a:txBody>
                    <a:bodyPr/>
                    <a:lstStyle/>
                    <a:p>
                      <a:pPr algn="ctr" rtl="1"/>
                      <a:r>
                        <a:rPr lang="ar-BH" sz="3200" dirty="0">
                          <a:solidFill>
                            <a:schemeClr val="tx1"/>
                          </a:solidFill>
                          <a:latin typeface="Sakkal Majalla" panose="02000000000000000000" pitchFamily="2" charset="-78"/>
                          <a:cs typeface="Sakkal Majalla" panose="02000000000000000000" pitchFamily="2" charset="-78"/>
                        </a:rPr>
                        <a:t>الصّفات</a:t>
                      </a:r>
                    </a:p>
                  </a:txBody>
                  <a:tcPr/>
                </a:tc>
                <a:extLst>
                  <a:ext uri="{0D108BD9-81ED-4DB2-BD59-A6C34878D82A}">
                    <a16:rowId xmlns:a16="http://schemas.microsoft.com/office/drawing/2014/main" val="272097714"/>
                  </a:ext>
                </a:extLst>
              </a:tr>
              <a:tr h="370840">
                <a:tc>
                  <a:txBody>
                    <a:bodyPr/>
                    <a:lstStyle/>
                    <a:p>
                      <a:pPr algn="ctr" rtl="1"/>
                      <a:r>
                        <a:rPr lang="ar-BH" sz="3200" dirty="0">
                          <a:latin typeface="Sakkal Majalla" panose="02000000000000000000" pitchFamily="2" charset="-78"/>
                          <a:cs typeface="Sakkal Majalla" panose="02000000000000000000" pitchFamily="2" charset="-78"/>
                        </a:rPr>
                        <a:t>الجداول</a:t>
                      </a:r>
                    </a:p>
                  </a:txBody>
                  <a:tcPr/>
                </a:tc>
                <a:tc>
                  <a:txBody>
                    <a:bodyPr/>
                    <a:lstStyle/>
                    <a:p>
                      <a:pPr rtl="1"/>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571909860"/>
                  </a:ext>
                </a:extLst>
              </a:tr>
              <a:tr h="370840">
                <a:tc>
                  <a:txBody>
                    <a:bodyPr/>
                    <a:lstStyle/>
                    <a:p>
                      <a:pPr algn="ctr" rtl="1"/>
                      <a:r>
                        <a:rPr lang="ar-BH" sz="3200" dirty="0">
                          <a:latin typeface="Sakkal Majalla" panose="02000000000000000000" pitchFamily="2" charset="-78"/>
                          <a:cs typeface="Sakkal Majalla" panose="02000000000000000000" pitchFamily="2" charset="-78"/>
                        </a:rPr>
                        <a:t>الأنغـــــــــــــام</a:t>
                      </a:r>
                    </a:p>
                  </a:txBody>
                  <a:tcPr/>
                </a:tc>
                <a:tc>
                  <a:txBody>
                    <a:bodyPr/>
                    <a:lstStyle/>
                    <a:p>
                      <a:pPr rtl="1"/>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352625511"/>
                  </a:ext>
                </a:extLst>
              </a:tr>
              <a:tr h="370840">
                <a:tc>
                  <a:txBody>
                    <a:bodyPr/>
                    <a:lstStyle/>
                    <a:p>
                      <a:pPr algn="ctr" rtl="1"/>
                      <a:r>
                        <a:rPr lang="ar-BH" sz="3200" dirty="0">
                          <a:latin typeface="Sakkal Majalla" panose="02000000000000000000" pitchFamily="2" charset="-78"/>
                          <a:cs typeface="Sakkal Majalla" panose="02000000000000000000" pitchFamily="2" charset="-78"/>
                        </a:rPr>
                        <a:t>السّيل</a:t>
                      </a:r>
                    </a:p>
                  </a:txBody>
                  <a:tcPr/>
                </a:tc>
                <a:tc>
                  <a:txBody>
                    <a:bodyPr/>
                    <a:lstStyle/>
                    <a:p>
                      <a:pPr rtl="1"/>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425367670"/>
                  </a:ext>
                </a:extLst>
              </a:tr>
              <a:tr h="370840">
                <a:tc>
                  <a:txBody>
                    <a:bodyPr/>
                    <a:lstStyle/>
                    <a:p>
                      <a:pPr algn="ctr" rtl="1"/>
                      <a:r>
                        <a:rPr lang="ar-BH" sz="3200" dirty="0">
                          <a:latin typeface="Sakkal Majalla" panose="02000000000000000000" pitchFamily="2" charset="-78"/>
                          <a:cs typeface="Sakkal Majalla" panose="02000000000000000000" pitchFamily="2" charset="-78"/>
                        </a:rPr>
                        <a:t>الطُّيــــــــــــــــــــــــــور</a:t>
                      </a:r>
                    </a:p>
                  </a:txBody>
                  <a:tcPr/>
                </a:tc>
                <a:tc>
                  <a:txBody>
                    <a:bodyPr/>
                    <a:lstStyle/>
                    <a:p>
                      <a:pPr rtl="1"/>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343369603"/>
                  </a:ext>
                </a:extLst>
              </a:tr>
            </a:tbl>
          </a:graphicData>
        </a:graphic>
      </p:graphicFrame>
      <p:sp>
        <p:nvSpPr>
          <p:cNvPr id="6" name="مربع نص 5">
            <a:extLst>
              <a:ext uri="{FF2B5EF4-FFF2-40B4-BE49-F238E27FC236}">
                <a16:creationId xmlns:a16="http://schemas.microsoft.com/office/drawing/2014/main" id="{CF427C84-2140-40A4-A92C-91DBF9826759}"/>
              </a:ext>
            </a:extLst>
          </p:cNvPr>
          <p:cNvSpPr txBox="1"/>
          <p:nvPr/>
        </p:nvSpPr>
        <p:spPr>
          <a:xfrm>
            <a:off x="4578836" y="3646950"/>
            <a:ext cx="1162745" cy="584775"/>
          </a:xfrm>
          <a:prstGeom prst="rect">
            <a:avLst/>
          </a:prstGeom>
          <a:noFill/>
        </p:spPr>
        <p:txBody>
          <a:bodyPr wrap="square" rtlCol="1">
            <a:spAutoFit/>
          </a:bodyPr>
          <a:lstStyle/>
          <a:p>
            <a:pPr rtl="1"/>
            <a:r>
              <a:rPr lang="ar-BH" sz="3200" dirty="0">
                <a:latin typeface="Sakkal Majalla" panose="02000000000000000000" pitchFamily="2" charset="-78"/>
                <a:cs typeface="Sakkal Majalla" panose="02000000000000000000" pitchFamily="2" charset="-78"/>
              </a:rPr>
              <a:t>مُتَدَفِّقة</a:t>
            </a:r>
          </a:p>
        </p:txBody>
      </p:sp>
      <p:sp>
        <p:nvSpPr>
          <p:cNvPr id="8" name="مربع نص 7">
            <a:extLst>
              <a:ext uri="{FF2B5EF4-FFF2-40B4-BE49-F238E27FC236}">
                <a16:creationId xmlns:a16="http://schemas.microsoft.com/office/drawing/2014/main" id="{B0ED2111-54B1-434F-9D5C-978E3F3C34EE}"/>
              </a:ext>
            </a:extLst>
          </p:cNvPr>
          <p:cNvSpPr txBox="1"/>
          <p:nvPr/>
        </p:nvSpPr>
        <p:spPr>
          <a:xfrm>
            <a:off x="3544059" y="4168044"/>
            <a:ext cx="3232298" cy="584775"/>
          </a:xfrm>
          <a:prstGeom prst="rect">
            <a:avLst/>
          </a:prstGeom>
          <a:noFill/>
        </p:spPr>
        <p:txBody>
          <a:bodyPr wrap="square" rtlCol="1">
            <a:spAutoFit/>
          </a:bodyPr>
          <a:lstStyle/>
          <a:p>
            <a:pPr algn="r"/>
            <a:r>
              <a:rPr lang="ar-BH" sz="3200" dirty="0">
                <a:solidFill>
                  <a:schemeClr val="tx1"/>
                </a:solidFill>
                <a:latin typeface="Sakkal Majalla" panose="02000000000000000000" pitchFamily="2" charset="-78"/>
                <a:cs typeface="Sakkal Majalla" panose="02000000000000000000" pitchFamily="2" charset="-78"/>
              </a:rPr>
              <a:t>رقيقةً عذْبةً</a:t>
            </a:r>
            <a:r>
              <a:rPr lang="ar-BH" sz="3200" dirty="0">
                <a:latin typeface="Sakkal Majalla" panose="02000000000000000000" pitchFamily="2" charset="-78"/>
                <a:cs typeface="Sakkal Majalla" panose="02000000000000000000" pitchFamily="2" charset="-78"/>
              </a:rPr>
              <a:t>، </a:t>
            </a:r>
            <a:r>
              <a:rPr lang="ar-BH" sz="3200" dirty="0">
                <a:solidFill>
                  <a:schemeClr val="tx1"/>
                </a:solidFill>
                <a:latin typeface="Sakkal Majalla" panose="02000000000000000000" pitchFamily="2" charset="-78"/>
                <a:cs typeface="Sakkal Majalla" panose="02000000000000000000" pitchFamily="2" charset="-78"/>
              </a:rPr>
              <a:t>عنيفةً مدوّيةً</a:t>
            </a:r>
            <a:endParaRPr lang="ar-BH" sz="3200" dirty="0"/>
          </a:p>
        </p:txBody>
      </p:sp>
      <p:sp>
        <p:nvSpPr>
          <p:cNvPr id="9" name="مربع نص 8">
            <a:extLst>
              <a:ext uri="{FF2B5EF4-FFF2-40B4-BE49-F238E27FC236}">
                <a16:creationId xmlns:a16="http://schemas.microsoft.com/office/drawing/2014/main" id="{6D50BF38-315C-4662-890E-75C4F836BDCF}"/>
              </a:ext>
            </a:extLst>
          </p:cNvPr>
          <p:cNvSpPr txBox="1"/>
          <p:nvPr/>
        </p:nvSpPr>
        <p:spPr>
          <a:xfrm>
            <a:off x="4578836" y="4689138"/>
            <a:ext cx="1618720" cy="584775"/>
          </a:xfrm>
          <a:prstGeom prst="rect">
            <a:avLst/>
          </a:prstGeom>
          <a:noFill/>
        </p:spPr>
        <p:txBody>
          <a:bodyPr wrap="square" rtlCol="1">
            <a:spAutoFit/>
          </a:bodyPr>
          <a:lstStyle/>
          <a:p>
            <a:r>
              <a:rPr lang="ar-BH" sz="3200" dirty="0">
                <a:solidFill>
                  <a:schemeClr val="tx1"/>
                </a:solidFill>
                <a:latin typeface="Sakkal Majalla" panose="02000000000000000000" pitchFamily="2" charset="-78"/>
                <a:cs typeface="Sakkal Majalla" panose="02000000000000000000" pitchFamily="2" charset="-78"/>
              </a:rPr>
              <a:t>هادئٌ، ثائِرٌ</a:t>
            </a:r>
            <a:endParaRPr lang="ar-BH" sz="3200" dirty="0"/>
          </a:p>
        </p:txBody>
      </p:sp>
      <p:sp>
        <p:nvSpPr>
          <p:cNvPr id="10" name="مربع نص 9">
            <a:extLst>
              <a:ext uri="{FF2B5EF4-FFF2-40B4-BE49-F238E27FC236}">
                <a16:creationId xmlns:a16="http://schemas.microsoft.com/office/drawing/2014/main" id="{2DDAFF3E-12E2-4784-94F9-F6B01F056B0B}"/>
              </a:ext>
            </a:extLst>
          </p:cNvPr>
          <p:cNvSpPr txBox="1"/>
          <p:nvPr/>
        </p:nvSpPr>
        <p:spPr>
          <a:xfrm>
            <a:off x="4008916" y="5305841"/>
            <a:ext cx="2555447" cy="584775"/>
          </a:xfrm>
          <a:prstGeom prst="rect">
            <a:avLst/>
          </a:prstGeom>
          <a:noFill/>
        </p:spPr>
        <p:txBody>
          <a:bodyPr wrap="square" rtlCol="1">
            <a:spAutoFit/>
          </a:bodyPr>
          <a:lstStyle/>
          <a:p>
            <a:r>
              <a:rPr lang="ar-BH" sz="3200" dirty="0">
                <a:solidFill>
                  <a:schemeClr val="tx1"/>
                </a:solidFill>
                <a:latin typeface="Sakkal Majalla" panose="02000000000000000000" pitchFamily="2" charset="-78"/>
                <a:cs typeface="Sakkal Majalla" panose="02000000000000000000" pitchFamily="2" charset="-78"/>
              </a:rPr>
              <a:t>تُضيف ألحانًا عَذْبةً</a:t>
            </a:r>
            <a:endParaRPr lang="ar-BH" sz="3200" dirty="0"/>
          </a:p>
        </p:txBody>
      </p:sp>
      <p:sp>
        <p:nvSpPr>
          <p:cNvPr id="12" name="مستطيل 11">
            <a:extLst>
              <a:ext uri="{FF2B5EF4-FFF2-40B4-BE49-F238E27FC236}">
                <a16:creationId xmlns:a16="http://schemas.microsoft.com/office/drawing/2014/main" id="{04E71CAF-10BC-4475-9C86-77BCAADE5BDB}"/>
              </a:ext>
            </a:extLst>
          </p:cNvPr>
          <p:cNvSpPr/>
          <p:nvPr/>
        </p:nvSpPr>
        <p:spPr>
          <a:xfrm>
            <a:off x="4008916" y="2182611"/>
            <a:ext cx="5337544" cy="659218"/>
          </a:xfrm>
          <a:prstGeom prst="rect">
            <a:avLst/>
          </a:prstGeom>
          <a:solidFill>
            <a:schemeClr val="accent4">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b="1" dirty="0">
                <a:solidFill>
                  <a:schemeClr val="tx1"/>
                </a:solidFill>
                <a:latin typeface="Sakkal Majalla" panose="02000000000000000000" pitchFamily="2" charset="-78"/>
                <a:cs typeface="Sakkal Majalla" panose="02000000000000000000" pitchFamily="2" charset="-78"/>
              </a:rPr>
              <a:t>الموصف الرّئيسيّ: القرية ( </a:t>
            </a:r>
            <a:r>
              <a:rPr lang="ar-BH" sz="3200" b="1">
                <a:solidFill>
                  <a:schemeClr val="tx1"/>
                </a:solidFill>
                <a:latin typeface="Sakkal Majalla" panose="02000000000000000000" pitchFamily="2" charset="-78"/>
                <a:cs typeface="Sakkal Majalla" panose="02000000000000000000" pitchFamily="2" charset="-78"/>
              </a:rPr>
              <a:t>مكان مفتوح </a:t>
            </a:r>
            <a:r>
              <a:rPr lang="ar-BH" sz="32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1838765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circle(in)">
                                      <p:cBhvr>
                                        <p:cTn id="14" dur="2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ircle(in)">
                                      <p:cBhvr>
                                        <p:cTn id="26" dur="2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circle(in)">
                                      <p:cBhvr>
                                        <p:cTn id="31" dur="2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circle(in)">
                                      <p:cBhvr>
                                        <p:cTn id="36" dur="2000"/>
                                        <p:tgtEl>
                                          <p:spTgt spid="9">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animEffect transition="in" filter="circle(in)">
                                      <p:cBhvr>
                                        <p:cTn id="41"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EA0FC73E-CBE8-4014-BA7E-3B7F342A8910}"/>
              </a:ext>
            </a:extLst>
          </p:cNvPr>
          <p:cNvSpPr txBox="1"/>
          <p:nvPr/>
        </p:nvSpPr>
        <p:spPr>
          <a:xfrm>
            <a:off x="10325528" y="115251"/>
            <a:ext cx="1737814" cy="707886"/>
          </a:xfrm>
          <a:prstGeom prst="rect">
            <a:avLst/>
          </a:prstGeom>
          <a:solidFill>
            <a:schemeClr val="accent2">
              <a:lumMod val="40000"/>
              <a:lumOff val="60000"/>
            </a:schemeClr>
          </a:solidFill>
        </p:spPr>
        <p:txBody>
          <a:bodyPr wrap="square" rtlCol="0">
            <a:spAutoFit/>
          </a:bodyPr>
          <a:lstStyle/>
          <a:p>
            <a:pPr algn="ctr" rtl="1"/>
            <a:r>
              <a:rPr lang="ar-BH" sz="4000" b="1" dirty="0">
                <a:latin typeface="Sakkal Majalla" panose="02000000000000000000" pitchFamily="2" charset="-78"/>
                <a:cs typeface="Sakkal Majalla" panose="02000000000000000000" pitchFamily="2" charset="-78"/>
              </a:rPr>
              <a:t>أَستنتجُ</a:t>
            </a:r>
            <a:endParaRPr lang="en-GB" sz="4000" b="1" dirty="0">
              <a:latin typeface="Sakkal Majalla" panose="02000000000000000000" pitchFamily="2" charset="-78"/>
              <a:cs typeface="Sakkal Majalla" panose="02000000000000000000" pitchFamily="2" charset="-78"/>
            </a:endParaRPr>
          </a:p>
        </p:txBody>
      </p:sp>
      <p:sp>
        <p:nvSpPr>
          <p:cNvPr id="6" name="مستطيل 5">
            <a:extLst>
              <a:ext uri="{FF2B5EF4-FFF2-40B4-BE49-F238E27FC236}">
                <a16:creationId xmlns:a16="http://schemas.microsoft.com/office/drawing/2014/main" id="{48C0D00F-9069-4161-8023-C56B68062BBD}"/>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
        <p:nvSpPr>
          <p:cNvPr id="2" name="مستطيل 1">
            <a:extLst>
              <a:ext uri="{FF2B5EF4-FFF2-40B4-BE49-F238E27FC236}">
                <a16:creationId xmlns:a16="http://schemas.microsoft.com/office/drawing/2014/main" id="{E9CDBDDC-8A23-4B7C-AFA8-910E300B7CAE}"/>
              </a:ext>
            </a:extLst>
          </p:cNvPr>
          <p:cNvSpPr/>
          <p:nvPr/>
        </p:nvSpPr>
        <p:spPr>
          <a:xfrm>
            <a:off x="902413" y="908108"/>
            <a:ext cx="10387172" cy="1872603"/>
          </a:xfrm>
          <a:prstGeom prst="rect">
            <a:avLst/>
          </a:prstGeom>
          <a:solidFill>
            <a:schemeClr val="accent4">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sz="3200" b="1" dirty="0">
              <a:solidFill>
                <a:schemeClr val="tx1"/>
              </a:solidFill>
              <a:latin typeface="Sakkal Majalla" panose="02000000000000000000" pitchFamily="2" charset="-78"/>
              <a:cs typeface="Sakkal Majalla" panose="02000000000000000000" pitchFamily="2" charset="-78"/>
            </a:endParaRPr>
          </a:p>
          <a:p>
            <a:pPr algn="ctr"/>
            <a:r>
              <a:rPr lang="ar-BH" sz="3200" b="1" dirty="0">
                <a:solidFill>
                  <a:schemeClr val="tx1"/>
                </a:solidFill>
                <a:latin typeface="Sakkal Majalla" panose="02000000000000000000" pitchFamily="2" charset="-78"/>
                <a:cs typeface="Sakkal Majalla" panose="02000000000000000000" pitchFamily="2" charset="-78"/>
              </a:rPr>
              <a:t>الوصف </a:t>
            </a:r>
            <a:r>
              <a:rPr lang="ar-BH" sz="3200" dirty="0">
                <a:solidFill>
                  <a:schemeClr val="tx1"/>
                </a:solidFill>
                <a:latin typeface="Sakkal Majalla" panose="02000000000000000000" pitchFamily="2" charset="-78"/>
                <a:cs typeface="Sakkal Majalla" panose="02000000000000000000" pitchFamily="2" charset="-78"/>
              </a:rPr>
              <a:t>هو كلام يستعمله الرّاوي لرسم الأشياء والشّخصيّات وعرض هيئات المكان </a:t>
            </a:r>
          </a:p>
          <a:p>
            <a:pPr algn="ctr" rtl="1"/>
            <a:r>
              <a:rPr lang="ar-BH" sz="3200" dirty="0">
                <a:solidFill>
                  <a:schemeClr val="tx1"/>
                </a:solidFill>
                <a:latin typeface="Sakkal Majalla" panose="02000000000000000000" pitchFamily="2" charset="-78"/>
                <a:cs typeface="Sakkal Majalla" panose="02000000000000000000" pitchFamily="2" charset="-78"/>
              </a:rPr>
              <a:t>(كالمنظر الطبيعي والبيت والشّارع و السّوق والقرية المدينة).</a:t>
            </a:r>
          </a:p>
          <a:p>
            <a:pPr algn="ctr" rtl="1"/>
            <a:r>
              <a:rPr lang="ar-BH" sz="2800" b="1" dirty="0">
                <a:solidFill>
                  <a:schemeClr val="tx1"/>
                </a:solidFill>
                <a:latin typeface="Sakkal Majalla" panose="02000000000000000000" pitchFamily="2" charset="-78"/>
                <a:cs typeface="Sakkal Majalla" panose="02000000000000000000" pitchFamily="2" charset="-78"/>
              </a:rPr>
              <a:t>وصف المكان المغلق </a:t>
            </a:r>
            <a:r>
              <a:rPr lang="ar-BH" sz="2800" dirty="0">
                <a:solidFill>
                  <a:schemeClr val="tx1"/>
                </a:solidFill>
                <a:latin typeface="Sakkal Majalla" panose="02000000000000000000" pitchFamily="2" charset="-78"/>
                <a:cs typeface="Sakkal Majalla" panose="02000000000000000000" pitchFamily="2" charset="-78"/>
              </a:rPr>
              <a:t>كالمنزل والغرفة والمحل والصّف الدراسي والمكتبة.</a:t>
            </a:r>
          </a:p>
          <a:p>
            <a:pPr algn="ctr" rtl="1"/>
            <a:r>
              <a:rPr lang="ar-BH" sz="2800" b="1" dirty="0">
                <a:solidFill>
                  <a:schemeClr val="tx1"/>
                </a:solidFill>
                <a:latin typeface="Sakkal Majalla" panose="02000000000000000000" pitchFamily="2" charset="-78"/>
                <a:cs typeface="Sakkal Majalla" panose="02000000000000000000" pitchFamily="2" charset="-78"/>
              </a:rPr>
              <a:t>وصف المكان المفتوح </a:t>
            </a:r>
            <a:r>
              <a:rPr lang="ar-BH" sz="2800" dirty="0">
                <a:solidFill>
                  <a:schemeClr val="tx1"/>
                </a:solidFill>
                <a:latin typeface="Sakkal Majalla" panose="02000000000000000000" pitchFamily="2" charset="-78"/>
                <a:cs typeface="Sakkal Majalla" panose="02000000000000000000" pitchFamily="2" charset="-78"/>
              </a:rPr>
              <a:t>كالسّوق والمدرسة والقرية والمدينة والبُستان.</a:t>
            </a:r>
          </a:p>
          <a:p>
            <a:pPr algn="ctr" rtl="1"/>
            <a:endParaRPr lang="ar-BH" sz="3200" dirty="0">
              <a:solidFill>
                <a:schemeClr val="tx1"/>
              </a:solidFill>
              <a:latin typeface="Sakkal Majalla" panose="02000000000000000000" pitchFamily="2" charset="-78"/>
              <a:cs typeface="Sakkal Majalla" panose="02000000000000000000" pitchFamily="2" charset="-78"/>
            </a:endParaRPr>
          </a:p>
        </p:txBody>
      </p:sp>
      <p:sp>
        <p:nvSpPr>
          <p:cNvPr id="3" name="مستطيل 2">
            <a:extLst>
              <a:ext uri="{FF2B5EF4-FFF2-40B4-BE49-F238E27FC236}">
                <a16:creationId xmlns:a16="http://schemas.microsoft.com/office/drawing/2014/main" id="{0F314B7E-5ECF-4CC4-A01A-291B1FF6C27E}"/>
              </a:ext>
            </a:extLst>
          </p:cNvPr>
          <p:cNvSpPr/>
          <p:nvPr/>
        </p:nvSpPr>
        <p:spPr>
          <a:xfrm>
            <a:off x="902414" y="2892056"/>
            <a:ext cx="10387172" cy="1320348"/>
          </a:xfrm>
          <a:prstGeom prst="rect">
            <a:avLst/>
          </a:prstGeom>
          <a:solidFill>
            <a:schemeClr val="accent4">
              <a:lumMod val="40000"/>
              <a:lumOff val="60000"/>
            </a:schemeClr>
          </a:solidFill>
          <a:ln w="25400">
            <a:solidFill>
              <a:schemeClr val="accent6">
                <a:lumMod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BH" sz="3200" b="1" dirty="0">
                <a:solidFill>
                  <a:schemeClr val="tx1"/>
                </a:solidFill>
                <a:latin typeface="Sakkal Majalla" panose="02000000000000000000" pitchFamily="2" charset="-78"/>
                <a:cs typeface="Sakkal Majalla" panose="02000000000000000000" pitchFamily="2" charset="-78"/>
              </a:rPr>
              <a:t>العلاقة بين السّرد الوصف :</a:t>
            </a:r>
          </a:p>
          <a:p>
            <a:pPr algn="r"/>
            <a:r>
              <a:rPr lang="ar-BH" sz="3200" dirty="0">
                <a:solidFill>
                  <a:schemeClr val="tx1"/>
                </a:solidFill>
                <a:latin typeface="Sakkal Majalla" panose="02000000000000000000" pitchFamily="2" charset="-78"/>
                <a:cs typeface="Sakkal Majalla" panose="02000000000000000000" pitchFamily="2" charset="-78"/>
              </a:rPr>
              <a:t>يتوقف السّرد عندما يبدأ الكاتب في وصف شخصيّة أو مكان ما. وعندما يفرغ من الوصف يستأنف السّرد من جديد. إذن الوصف هو استراحة في مسار القصّة.</a:t>
            </a:r>
          </a:p>
        </p:txBody>
      </p:sp>
      <p:sp>
        <p:nvSpPr>
          <p:cNvPr id="8" name="مستطيل 7">
            <a:extLst>
              <a:ext uri="{FF2B5EF4-FFF2-40B4-BE49-F238E27FC236}">
                <a16:creationId xmlns:a16="http://schemas.microsoft.com/office/drawing/2014/main" id="{A90C0B5A-B930-4D94-8EDB-4D2535ECE141}"/>
              </a:ext>
            </a:extLst>
          </p:cNvPr>
          <p:cNvSpPr/>
          <p:nvPr/>
        </p:nvSpPr>
        <p:spPr>
          <a:xfrm>
            <a:off x="4931595" y="4803359"/>
            <a:ext cx="2414427" cy="102741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dirty="0">
                <a:solidFill>
                  <a:schemeClr val="tx1"/>
                </a:solidFill>
                <a:latin typeface="Sakkal Majalla" panose="02000000000000000000" pitchFamily="2" charset="-78"/>
                <a:cs typeface="Sakkal Majalla" panose="02000000000000000000" pitchFamily="2" charset="-78"/>
              </a:rPr>
              <a:t>وصف مكان</a:t>
            </a:r>
          </a:p>
          <a:p>
            <a:pPr algn="ctr"/>
            <a:r>
              <a:rPr lang="ar-BH" sz="3200" dirty="0">
                <a:solidFill>
                  <a:schemeClr val="tx1"/>
                </a:solidFill>
                <a:latin typeface="Sakkal Majalla" panose="02000000000000000000" pitchFamily="2" charset="-78"/>
                <a:cs typeface="Sakkal Majalla" panose="02000000000000000000" pitchFamily="2" charset="-78"/>
              </a:rPr>
              <a:t> أو شخصيّة</a:t>
            </a:r>
          </a:p>
        </p:txBody>
      </p:sp>
      <p:sp>
        <p:nvSpPr>
          <p:cNvPr id="9" name="سهم: لليمين 8">
            <a:extLst>
              <a:ext uri="{FF2B5EF4-FFF2-40B4-BE49-F238E27FC236}">
                <a16:creationId xmlns:a16="http://schemas.microsoft.com/office/drawing/2014/main" id="{4D88A87C-587A-4890-AD60-26DF3A18E06D}"/>
              </a:ext>
            </a:extLst>
          </p:cNvPr>
          <p:cNvSpPr/>
          <p:nvPr/>
        </p:nvSpPr>
        <p:spPr>
          <a:xfrm>
            <a:off x="7520683" y="4297375"/>
            <a:ext cx="3673752" cy="2039382"/>
          </a:xfrm>
          <a:prstGeom prst="rightArrow">
            <a:avLst>
              <a:gd name="adj1" fmla="val 47227"/>
              <a:gd name="adj2" fmla="val 50000"/>
            </a:avLst>
          </a:prstGeom>
          <a:solidFill>
            <a:schemeClr val="accent4">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dirty="0">
                <a:solidFill>
                  <a:schemeClr val="tx1"/>
                </a:solidFill>
                <a:latin typeface="Sakkal Majalla" panose="02000000000000000000" pitchFamily="2" charset="-78"/>
                <a:cs typeface="Sakkal Majalla" panose="02000000000000000000" pitchFamily="2" charset="-78"/>
              </a:rPr>
              <a:t>حدث 1   حدث2    حدث3</a:t>
            </a:r>
          </a:p>
        </p:txBody>
      </p:sp>
      <p:sp>
        <p:nvSpPr>
          <p:cNvPr id="11" name="سهم: لليمين 10">
            <a:extLst>
              <a:ext uri="{FF2B5EF4-FFF2-40B4-BE49-F238E27FC236}">
                <a16:creationId xmlns:a16="http://schemas.microsoft.com/office/drawing/2014/main" id="{59EF8780-79F3-4D3B-87AE-6300551D7C5D}"/>
              </a:ext>
            </a:extLst>
          </p:cNvPr>
          <p:cNvSpPr/>
          <p:nvPr/>
        </p:nvSpPr>
        <p:spPr>
          <a:xfrm>
            <a:off x="902413" y="4320284"/>
            <a:ext cx="3854521" cy="2039382"/>
          </a:xfrm>
          <a:prstGeom prst="rightArrow">
            <a:avLst/>
          </a:prstGeom>
          <a:solidFill>
            <a:schemeClr val="accent4">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dirty="0">
                <a:solidFill>
                  <a:schemeClr val="tx1"/>
                </a:solidFill>
                <a:latin typeface="Sakkal Majalla" panose="02000000000000000000" pitchFamily="2" charset="-78"/>
                <a:cs typeface="Sakkal Majalla" panose="02000000000000000000" pitchFamily="2" charset="-78"/>
              </a:rPr>
              <a:t>حدث4   حدث5   حدث6</a:t>
            </a:r>
          </a:p>
        </p:txBody>
      </p:sp>
    </p:spTree>
    <p:extLst>
      <p:ext uri="{BB962C8B-B14F-4D97-AF65-F5344CB8AC3E}">
        <p14:creationId xmlns:p14="http://schemas.microsoft.com/office/powerpoint/2010/main" val="314704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80">
                                          <p:stCondLst>
                                            <p:cond delay="0"/>
                                          </p:stCondLst>
                                        </p:cTn>
                                        <p:tgtEl>
                                          <p:spTgt spid="8"/>
                                        </p:tgtEl>
                                      </p:cBhvr>
                                    </p:animEffect>
                                    <p:anim calcmode="lin" valueType="num">
                                      <p:cBhvr>
                                        <p:cTn id="2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3" dur="26">
                                          <p:stCondLst>
                                            <p:cond delay="650"/>
                                          </p:stCondLst>
                                        </p:cTn>
                                        <p:tgtEl>
                                          <p:spTgt spid="8"/>
                                        </p:tgtEl>
                                      </p:cBhvr>
                                      <p:to x="100000" y="60000"/>
                                    </p:animScale>
                                    <p:animScale>
                                      <p:cBhvr>
                                        <p:cTn id="34" dur="166" decel="50000">
                                          <p:stCondLst>
                                            <p:cond delay="676"/>
                                          </p:stCondLst>
                                        </p:cTn>
                                        <p:tgtEl>
                                          <p:spTgt spid="8"/>
                                        </p:tgtEl>
                                      </p:cBhvr>
                                      <p:to x="100000" y="100000"/>
                                    </p:animScale>
                                    <p:animScale>
                                      <p:cBhvr>
                                        <p:cTn id="35" dur="26">
                                          <p:stCondLst>
                                            <p:cond delay="1312"/>
                                          </p:stCondLst>
                                        </p:cTn>
                                        <p:tgtEl>
                                          <p:spTgt spid="8"/>
                                        </p:tgtEl>
                                      </p:cBhvr>
                                      <p:to x="100000" y="80000"/>
                                    </p:animScale>
                                    <p:animScale>
                                      <p:cBhvr>
                                        <p:cTn id="36" dur="166" decel="50000">
                                          <p:stCondLst>
                                            <p:cond delay="1338"/>
                                          </p:stCondLst>
                                        </p:cTn>
                                        <p:tgtEl>
                                          <p:spTgt spid="8"/>
                                        </p:tgtEl>
                                      </p:cBhvr>
                                      <p:to x="100000" y="100000"/>
                                    </p:animScale>
                                    <p:animScale>
                                      <p:cBhvr>
                                        <p:cTn id="37" dur="26">
                                          <p:stCondLst>
                                            <p:cond delay="1642"/>
                                          </p:stCondLst>
                                        </p:cTn>
                                        <p:tgtEl>
                                          <p:spTgt spid="8"/>
                                        </p:tgtEl>
                                      </p:cBhvr>
                                      <p:to x="100000" y="90000"/>
                                    </p:animScale>
                                    <p:animScale>
                                      <p:cBhvr>
                                        <p:cTn id="38" dur="166" decel="50000">
                                          <p:stCondLst>
                                            <p:cond delay="1668"/>
                                          </p:stCondLst>
                                        </p:cTn>
                                        <p:tgtEl>
                                          <p:spTgt spid="8"/>
                                        </p:tgtEl>
                                      </p:cBhvr>
                                      <p:to x="100000" y="100000"/>
                                    </p:animScale>
                                    <p:animScale>
                                      <p:cBhvr>
                                        <p:cTn id="39" dur="26">
                                          <p:stCondLst>
                                            <p:cond delay="1808"/>
                                          </p:stCondLst>
                                        </p:cTn>
                                        <p:tgtEl>
                                          <p:spTgt spid="8"/>
                                        </p:tgtEl>
                                      </p:cBhvr>
                                      <p:to x="100000" y="95000"/>
                                    </p:animScale>
                                    <p:animScale>
                                      <p:cBhvr>
                                        <p:cTn id="40" dur="166" decel="50000">
                                          <p:stCondLst>
                                            <p:cond delay="1834"/>
                                          </p:stCondLst>
                                        </p:cTn>
                                        <p:tgtEl>
                                          <p:spTgt spid="8"/>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0-#ppt_w/2"/>
                                          </p:val>
                                        </p:tav>
                                        <p:tav tm="100000">
                                          <p:val>
                                            <p:strVal val="#ppt_x"/>
                                          </p:val>
                                        </p:tav>
                                      </p:tavLst>
                                    </p:anim>
                                    <p:anim calcmode="lin" valueType="num">
                                      <p:cBhvr additive="base">
                                        <p:cTn id="46"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P spid="9"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F3661D8D-463F-4C0E-9969-3A66450A6E86}"/>
              </a:ext>
            </a:extLst>
          </p:cNvPr>
          <p:cNvSpPr txBox="1">
            <a:spLocks/>
          </p:cNvSpPr>
          <p:nvPr/>
        </p:nvSpPr>
        <p:spPr>
          <a:xfrm>
            <a:off x="606056" y="1237253"/>
            <a:ext cx="10887444" cy="2280698"/>
          </a:xfrm>
          <a:prstGeom prst="rect">
            <a:avLst/>
          </a:prstGeom>
          <a:solidFill>
            <a:schemeClr val="bg1">
              <a:lumMod val="85000"/>
            </a:schemeClr>
          </a:solidFill>
          <a:ln>
            <a:solidFill>
              <a:schemeClr val="tx1"/>
            </a:solidFill>
          </a:ln>
        </p:spPr>
        <p:txBody>
          <a:bodyPr>
            <a:norm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600" dirty="0">
                <a:solidFill>
                  <a:srgbClr val="FF0000"/>
                </a:solidFill>
                <a:latin typeface="Sakkal Majalla" panose="02000000000000000000" pitchFamily="2" charset="-78"/>
                <a:cs typeface="Sakkal Majalla" panose="02000000000000000000" pitchFamily="2" charset="-78"/>
              </a:rPr>
              <a:t>1-</a:t>
            </a:r>
            <a:r>
              <a:rPr lang="ar-BH" sz="6500" dirty="0">
                <a:solidFill>
                  <a:srgbClr val="FF0000"/>
                </a:solidFill>
                <a:latin typeface="Sakkal Majalla" panose="02000000000000000000" pitchFamily="2" charset="-78"/>
                <a:cs typeface="Sakkal Majalla" panose="02000000000000000000" pitchFamily="2" charset="-78"/>
              </a:rPr>
              <a:t> </a:t>
            </a:r>
            <a:r>
              <a:rPr lang="ar-BH" sz="3600" dirty="0">
                <a:solidFill>
                  <a:srgbClr val="FF0000"/>
                </a:solidFill>
                <a:latin typeface="Sakkal Majalla" panose="02000000000000000000" pitchFamily="2" charset="-78"/>
                <a:cs typeface="Sakkal Majalla" panose="02000000000000000000" pitchFamily="2" charset="-78"/>
              </a:rPr>
              <a:t>أملأُ الفراغات في النَّصِّ الآتي بما يناسبُ من الصِّفات: (4دق)</a:t>
            </a:r>
            <a:br>
              <a:rPr lang="en-US" sz="3600" b="1" dirty="0">
                <a:latin typeface="Sakkal Majalla" panose="02000000000000000000" pitchFamily="2" charset="-78"/>
                <a:cs typeface="Sakkal Majalla" panose="02000000000000000000" pitchFamily="2" charset="-78"/>
              </a:rPr>
            </a:br>
            <a:endParaRPr lang="en-US" sz="3600" b="1" dirty="0">
              <a:solidFill>
                <a:srgbClr val="FF0000"/>
              </a:solidFill>
              <a:latin typeface="Sakkal Majalla" panose="02000000000000000000" pitchFamily="2" charset="-78"/>
              <a:cs typeface="Sakkal Majalla" panose="02000000000000000000" pitchFamily="2" charset="-78"/>
            </a:endParaRPr>
          </a:p>
        </p:txBody>
      </p:sp>
      <p:sp>
        <p:nvSpPr>
          <p:cNvPr id="4" name="مربع نص 13">
            <a:extLst>
              <a:ext uri="{FF2B5EF4-FFF2-40B4-BE49-F238E27FC236}">
                <a16:creationId xmlns:a16="http://schemas.microsoft.com/office/drawing/2014/main" id="{6FC4A941-5867-4141-8EC6-E07CBA80E3B3}"/>
              </a:ext>
            </a:extLst>
          </p:cNvPr>
          <p:cNvSpPr txBox="1"/>
          <p:nvPr/>
        </p:nvSpPr>
        <p:spPr>
          <a:xfrm>
            <a:off x="698500" y="3906287"/>
            <a:ext cx="10795000" cy="255454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just" rtl="1"/>
            <a:r>
              <a:rPr lang="ar-BH" sz="3200" dirty="0">
                <a:solidFill>
                  <a:schemeClr val="tx1"/>
                </a:solidFill>
                <a:latin typeface="Sakkal Majalla" panose="02000000000000000000" pitchFamily="2" charset="-78"/>
                <a:cs typeface="Sakkal Majalla" panose="02000000000000000000" pitchFamily="2" charset="-78"/>
              </a:rPr>
              <a:t>كم كان سروري عظيمًا في أوّل يومٍ من أيَّام السّنةِ الدراسيّةِ الجديدةِ، وأنا أُشاهِدُ مدرستي من بعيدٍ -------------- وقد طُليتْ بطلاءٍ ---------------- . وعَظُمَ فرحي حينَ دخلتُ ساحتها ------------- ذات الأرضِ --------------، وقد حَفَّتْ بجوانبها الأزهارُ والأشجارُ.</a:t>
            </a:r>
          </a:p>
          <a:p>
            <a:pPr algn="just" rtl="1"/>
            <a:r>
              <a:rPr lang="ar-BH" sz="3200" dirty="0">
                <a:solidFill>
                  <a:schemeClr val="tx1"/>
                </a:solidFill>
                <a:latin typeface="Sakkal Majalla" panose="02000000000000000000" pitchFamily="2" charset="-78"/>
                <a:cs typeface="Sakkal Majalla" panose="02000000000000000000" pitchFamily="2" charset="-78"/>
              </a:rPr>
              <a:t>عندما قصدنا قاعات الدَّرسِ في صفوفٍ -------------- مَرَرْنا بفِناءٍ أرضُهُ --------------- كأنَّها مِرْآةٌ. وأدهشني منظرُ الجُدران ------------- المَطليّةِ بطلاءٍ ----------------------.</a:t>
            </a:r>
            <a:endParaRPr lang="en-US" sz="3200" dirty="0">
              <a:solidFill>
                <a:schemeClr val="tx1"/>
              </a:solidFill>
              <a:latin typeface="Sakkal Majalla" panose="02000000000000000000" pitchFamily="2" charset="-78"/>
              <a:cs typeface="Sakkal Majalla" panose="02000000000000000000" pitchFamily="2" charset="-78"/>
            </a:endParaRPr>
          </a:p>
        </p:txBody>
      </p:sp>
      <p:sp>
        <p:nvSpPr>
          <p:cNvPr id="3" name="مربع نص 2">
            <a:extLst>
              <a:ext uri="{FF2B5EF4-FFF2-40B4-BE49-F238E27FC236}">
                <a16:creationId xmlns:a16="http://schemas.microsoft.com/office/drawing/2014/main" id="{FA8FDBE7-9571-48CC-BD9E-AAD66A968B22}"/>
              </a:ext>
            </a:extLst>
          </p:cNvPr>
          <p:cNvSpPr txBox="1"/>
          <p:nvPr/>
        </p:nvSpPr>
        <p:spPr>
          <a:xfrm>
            <a:off x="10781413" y="115251"/>
            <a:ext cx="1313825" cy="707886"/>
          </a:xfrm>
          <a:prstGeom prst="rect">
            <a:avLst/>
          </a:prstGeom>
          <a:solidFill>
            <a:schemeClr val="accent2">
              <a:lumMod val="40000"/>
              <a:lumOff val="60000"/>
            </a:schemeClr>
          </a:solidFill>
        </p:spPr>
        <p:txBody>
          <a:bodyPr wrap="square" rtlCol="0">
            <a:spAutoFit/>
          </a:bodyPr>
          <a:lstStyle/>
          <a:p>
            <a:pPr algn="ctr" rtl="1"/>
            <a:r>
              <a:rPr lang="ar-BH" sz="4000" b="1" dirty="0">
                <a:latin typeface="Sakkal Majalla" panose="02000000000000000000" pitchFamily="2" charset="-78"/>
                <a:cs typeface="Sakkal Majalla" panose="02000000000000000000" pitchFamily="2" charset="-78"/>
              </a:rPr>
              <a:t>أَتدرّبُ</a:t>
            </a:r>
            <a:endParaRPr lang="en-GB" sz="4000" b="1" dirty="0">
              <a:latin typeface="Sakkal Majalla" panose="02000000000000000000" pitchFamily="2" charset="-78"/>
              <a:cs typeface="Sakkal Majalla" panose="02000000000000000000" pitchFamily="2" charset="-78"/>
            </a:endParaRPr>
          </a:p>
        </p:txBody>
      </p:sp>
      <p:sp>
        <p:nvSpPr>
          <p:cNvPr id="8" name="مستطيل 7">
            <a:extLst>
              <a:ext uri="{FF2B5EF4-FFF2-40B4-BE49-F238E27FC236}">
                <a16:creationId xmlns:a16="http://schemas.microsoft.com/office/drawing/2014/main" id="{CFF111E4-F96B-49DD-BF21-B30ED062E057}"/>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
        <p:nvSpPr>
          <p:cNvPr id="6" name="مربع نص 5">
            <a:extLst>
              <a:ext uri="{FF2B5EF4-FFF2-40B4-BE49-F238E27FC236}">
                <a16:creationId xmlns:a16="http://schemas.microsoft.com/office/drawing/2014/main" id="{54961E79-6615-4FE3-A86E-061225418E76}"/>
              </a:ext>
            </a:extLst>
          </p:cNvPr>
          <p:cNvSpPr txBox="1"/>
          <p:nvPr/>
        </p:nvSpPr>
        <p:spPr>
          <a:xfrm>
            <a:off x="9597654" y="4264295"/>
            <a:ext cx="1183759" cy="584775"/>
          </a:xfrm>
          <a:prstGeom prst="rect">
            <a:avLst/>
          </a:prstGeom>
          <a:noFill/>
        </p:spPr>
        <p:txBody>
          <a:bodyPr wrap="square" rtlCol="1">
            <a:spAutoFit/>
          </a:bodyP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شامِخةٌ</a:t>
            </a:r>
            <a:endParaRPr lang="ar-BH" sz="3200" dirty="0">
              <a:solidFill>
                <a:schemeClr val="accent5">
                  <a:lumMod val="75000"/>
                </a:schemeClr>
              </a:solidFill>
            </a:endParaRPr>
          </a:p>
        </p:txBody>
      </p:sp>
      <p:sp>
        <p:nvSpPr>
          <p:cNvPr id="7" name="مربع نص 6">
            <a:extLst>
              <a:ext uri="{FF2B5EF4-FFF2-40B4-BE49-F238E27FC236}">
                <a16:creationId xmlns:a16="http://schemas.microsoft.com/office/drawing/2014/main" id="{BEA06131-7BEF-4337-B52A-08A8D2943BBE}"/>
              </a:ext>
            </a:extLst>
          </p:cNvPr>
          <p:cNvSpPr txBox="1"/>
          <p:nvPr/>
        </p:nvSpPr>
        <p:spPr>
          <a:xfrm>
            <a:off x="6096000" y="4313097"/>
            <a:ext cx="1070271" cy="584775"/>
          </a:xfrm>
          <a:prstGeom prst="rect">
            <a:avLst/>
          </a:prstGeom>
          <a:noFill/>
        </p:spPr>
        <p:txBody>
          <a:bodyPr wrap="square" rtlCol="1">
            <a:spAutoFit/>
          </a:bodyPr>
          <a:lstStyle/>
          <a:p>
            <a:r>
              <a:rPr lang="ar-BH" sz="3200" b="1" dirty="0">
                <a:solidFill>
                  <a:schemeClr val="accent5">
                    <a:lumMod val="75000"/>
                  </a:schemeClr>
                </a:solidFill>
                <a:latin typeface="Sakkal Majalla" panose="02000000000000000000" pitchFamily="2" charset="-78"/>
                <a:cs typeface="Sakkal Majalla" panose="02000000000000000000" pitchFamily="2" charset="-78"/>
              </a:rPr>
              <a:t>جميلٍ </a:t>
            </a:r>
            <a:endParaRPr lang="ar-BH" sz="3200" dirty="0">
              <a:solidFill>
                <a:schemeClr val="accent5">
                  <a:lumMod val="75000"/>
                </a:schemeClr>
              </a:solidFill>
            </a:endParaRPr>
          </a:p>
        </p:txBody>
      </p:sp>
      <p:sp>
        <p:nvSpPr>
          <p:cNvPr id="10" name="مربع نص 9">
            <a:extLst>
              <a:ext uri="{FF2B5EF4-FFF2-40B4-BE49-F238E27FC236}">
                <a16:creationId xmlns:a16="http://schemas.microsoft.com/office/drawing/2014/main" id="{01776B30-C01D-45F4-880F-38EB46DE45F6}"/>
              </a:ext>
            </a:extLst>
          </p:cNvPr>
          <p:cNvSpPr txBox="1"/>
          <p:nvPr/>
        </p:nvSpPr>
        <p:spPr>
          <a:xfrm>
            <a:off x="874030" y="4313097"/>
            <a:ext cx="1221897" cy="584775"/>
          </a:xfrm>
          <a:prstGeom prst="rect">
            <a:avLst/>
          </a:prstGeom>
          <a:noFill/>
        </p:spPr>
        <p:txBody>
          <a:bodyPr wrap="square" rtlCol="1">
            <a:spAutoFit/>
          </a:bodyPr>
          <a:lstStyle/>
          <a:p>
            <a:r>
              <a:rPr lang="ar-BH" sz="3200" b="1" dirty="0">
                <a:solidFill>
                  <a:schemeClr val="accent5">
                    <a:lumMod val="75000"/>
                  </a:schemeClr>
                </a:solidFill>
                <a:latin typeface="Sakkal Majalla" panose="02000000000000000000" pitchFamily="2" charset="-78"/>
                <a:cs typeface="Sakkal Majalla" panose="02000000000000000000" pitchFamily="2" charset="-78"/>
              </a:rPr>
              <a:t>الواسعةَ</a:t>
            </a:r>
            <a:endParaRPr lang="ar-BH" sz="3200" dirty="0">
              <a:solidFill>
                <a:schemeClr val="accent5">
                  <a:lumMod val="75000"/>
                </a:schemeClr>
              </a:solidFill>
            </a:endParaRPr>
          </a:p>
        </p:txBody>
      </p:sp>
      <p:sp>
        <p:nvSpPr>
          <p:cNvPr id="11" name="مربع نص 10">
            <a:extLst>
              <a:ext uri="{FF2B5EF4-FFF2-40B4-BE49-F238E27FC236}">
                <a16:creationId xmlns:a16="http://schemas.microsoft.com/office/drawing/2014/main" id="{58260C14-1C87-4CA2-BF36-6CBC55BA52AD}"/>
              </a:ext>
            </a:extLst>
          </p:cNvPr>
          <p:cNvSpPr txBox="1"/>
          <p:nvPr/>
        </p:nvSpPr>
        <p:spPr>
          <a:xfrm>
            <a:off x="8897308" y="4810990"/>
            <a:ext cx="1221897" cy="584775"/>
          </a:xfrm>
          <a:prstGeom prst="rect">
            <a:avLst/>
          </a:prstGeom>
          <a:noFill/>
        </p:spPr>
        <p:txBody>
          <a:bodyPr wrap="square" rtlCol="1">
            <a:spAutoFit/>
          </a:bodyPr>
          <a:lstStyle/>
          <a:p>
            <a:r>
              <a:rPr lang="ar-BH" sz="3200" b="1" dirty="0">
                <a:solidFill>
                  <a:schemeClr val="accent5">
                    <a:lumMod val="75000"/>
                  </a:schemeClr>
                </a:solidFill>
                <a:latin typeface="Sakkal Majalla" panose="02000000000000000000" pitchFamily="2" charset="-78"/>
                <a:cs typeface="Sakkal Majalla" panose="02000000000000000000" pitchFamily="2" charset="-78"/>
              </a:rPr>
              <a:t>المُستويةِ</a:t>
            </a:r>
            <a:endParaRPr lang="ar-BH" sz="3200" dirty="0">
              <a:solidFill>
                <a:schemeClr val="accent5">
                  <a:lumMod val="75000"/>
                </a:schemeClr>
              </a:solidFill>
            </a:endParaRPr>
          </a:p>
        </p:txBody>
      </p:sp>
      <p:sp>
        <p:nvSpPr>
          <p:cNvPr id="12" name="مربع نص 11">
            <a:extLst>
              <a:ext uri="{FF2B5EF4-FFF2-40B4-BE49-F238E27FC236}">
                <a16:creationId xmlns:a16="http://schemas.microsoft.com/office/drawing/2014/main" id="{9530C3CC-62D9-4FE0-B529-48291309DAC9}"/>
              </a:ext>
            </a:extLst>
          </p:cNvPr>
          <p:cNvSpPr txBox="1"/>
          <p:nvPr/>
        </p:nvSpPr>
        <p:spPr>
          <a:xfrm>
            <a:off x="5643937" y="5286208"/>
            <a:ext cx="1311202" cy="584775"/>
          </a:xfrm>
          <a:prstGeom prst="rect">
            <a:avLst/>
          </a:prstGeom>
          <a:noFill/>
        </p:spPr>
        <p:txBody>
          <a:bodyPr wrap="square" rtlCol="1">
            <a:spAutoFit/>
          </a:bodyPr>
          <a:lstStyle/>
          <a:p>
            <a:r>
              <a:rPr lang="ar-BH" sz="3200" b="1" dirty="0">
                <a:solidFill>
                  <a:schemeClr val="accent5">
                    <a:lumMod val="75000"/>
                  </a:schemeClr>
                </a:solidFill>
                <a:latin typeface="Sakkal Majalla" panose="02000000000000000000" pitchFamily="2" charset="-78"/>
                <a:cs typeface="Sakkal Majalla" panose="02000000000000000000" pitchFamily="2" charset="-78"/>
              </a:rPr>
              <a:t>مُنْتظِمةٍ</a:t>
            </a:r>
            <a:endParaRPr lang="ar-BH" sz="3200" dirty="0">
              <a:solidFill>
                <a:schemeClr val="accent5">
                  <a:lumMod val="75000"/>
                </a:schemeClr>
              </a:solidFill>
            </a:endParaRPr>
          </a:p>
        </p:txBody>
      </p:sp>
      <p:sp>
        <p:nvSpPr>
          <p:cNvPr id="13" name="مربع نص 12">
            <a:extLst>
              <a:ext uri="{FF2B5EF4-FFF2-40B4-BE49-F238E27FC236}">
                <a16:creationId xmlns:a16="http://schemas.microsoft.com/office/drawing/2014/main" id="{16318F66-4E22-43C7-AED7-A7FE1826B336}"/>
              </a:ext>
            </a:extLst>
          </p:cNvPr>
          <p:cNvSpPr txBox="1"/>
          <p:nvPr/>
        </p:nvSpPr>
        <p:spPr>
          <a:xfrm>
            <a:off x="1983491" y="5286207"/>
            <a:ext cx="1311202" cy="584775"/>
          </a:xfrm>
          <a:prstGeom prst="rect">
            <a:avLst/>
          </a:prstGeom>
          <a:noFill/>
        </p:spPr>
        <p:txBody>
          <a:bodyPr wrap="square" rtlCol="1">
            <a:spAutoFit/>
          </a:bodyPr>
          <a:lstStyle/>
          <a:p>
            <a:r>
              <a:rPr lang="ar-BH" sz="3200" b="1" dirty="0">
                <a:solidFill>
                  <a:schemeClr val="accent5">
                    <a:lumMod val="75000"/>
                  </a:schemeClr>
                </a:solidFill>
                <a:latin typeface="Sakkal Majalla" panose="02000000000000000000" pitchFamily="2" charset="-78"/>
                <a:cs typeface="Sakkal Majalla" panose="02000000000000000000" pitchFamily="2" charset="-78"/>
              </a:rPr>
              <a:t>مَصقولةٌ</a:t>
            </a:r>
            <a:endParaRPr lang="ar-BH" sz="3200" dirty="0">
              <a:solidFill>
                <a:schemeClr val="accent5">
                  <a:lumMod val="75000"/>
                </a:schemeClr>
              </a:solidFill>
            </a:endParaRPr>
          </a:p>
        </p:txBody>
      </p:sp>
      <p:sp>
        <p:nvSpPr>
          <p:cNvPr id="9" name="شبه منحرف 8">
            <a:extLst>
              <a:ext uri="{FF2B5EF4-FFF2-40B4-BE49-F238E27FC236}">
                <a16:creationId xmlns:a16="http://schemas.microsoft.com/office/drawing/2014/main" id="{E0A6C6FC-BC6F-47AD-9135-DC78A776DF02}"/>
              </a:ext>
            </a:extLst>
          </p:cNvPr>
          <p:cNvSpPr/>
          <p:nvPr/>
        </p:nvSpPr>
        <p:spPr>
          <a:xfrm>
            <a:off x="698500" y="2167957"/>
            <a:ext cx="10795000" cy="1219731"/>
          </a:xfrm>
          <a:prstGeom prst="trapezoid">
            <a:avLst/>
          </a:prstGeom>
          <a:solidFill>
            <a:schemeClr val="accent2">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dirty="0">
                <a:solidFill>
                  <a:schemeClr val="tx1"/>
                </a:solidFill>
                <a:latin typeface="Sakkal Majalla" panose="02000000000000000000" pitchFamily="2" charset="-78"/>
                <a:cs typeface="Sakkal Majalla" panose="02000000000000000000" pitchFamily="2" charset="-78"/>
              </a:rPr>
              <a:t> المُسْتويةِ - مَصْقولةٌ – مُنْتَظِمةٍ - النّظيفةِ - جميلٍ -  الواسعةَ- ناصعِ البياض - شامِخةٌ</a:t>
            </a:r>
          </a:p>
        </p:txBody>
      </p:sp>
      <p:sp>
        <p:nvSpPr>
          <p:cNvPr id="14" name="مربع نص 13">
            <a:extLst>
              <a:ext uri="{FF2B5EF4-FFF2-40B4-BE49-F238E27FC236}">
                <a16:creationId xmlns:a16="http://schemas.microsoft.com/office/drawing/2014/main" id="{D23E9260-8954-487C-919D-705F8BFDFF8E}"/>
              </a:ext>
            </a:extLst>
          </p:cNvPr>
          <p:cNvSpPr txBox="1"/>
          <p:nvPr/>
        </p:nvSpPr>
        <p:spPr>
          <a:xfrm>
            <a:off x="7586106" y="5757105"/>
            <a:ext cx="1311202" cy="584775"/>
          </a:xfrm>
          <a:prstGeom prst="rect">
            <a:avLst/>
          </a:prstGeom>
          <a:noFill/>
        </p:spPr>
        <p:txBody>
          <a:bodyPr wrap="square" rtlCol="1">
            <a:spAutoFit/>
          </a:bodyPr>
          <a:lstStyle/>
          <a:p>
            <a:r>
              <a:rPr lang="ar-BH" sz="3200" b="1" dirty="0">
                <a:solidFill>
                  <a:schemeClr val="accent5">
                    <a:lumMod val="75000"/>
                  </a:schemeClr>
                </a:solidFill>
                <a:latin typeface="Sakkal Majalla" panose="02000000000000000000" pitchFamily="2" charset="-78"/>
                <a:cs typeface="Sakkal Majalla" panose="02000000000000000000" pitchFamily="2" charset="-78"/>
              </a:rPr>
              <a:t>النَّظيفةِ</a:t>
            </a:r>
            <a:endParaRPr lang="ar-BH" sz="3200" dirty="0">
              <a:solidFill>
                <a:schemeClr val="accent5">
                  <a:lumMod val="75000"/>
                </a:schemeClr>
              </a:solidFill>
            </a:endParaRPr>
          </a:p>
        </p:txBody>
      </p:sp>
      <p:sp>
        <p:nvSpPr>
          <p:cNvPr id="15" name="مربع نص 14">
            <a:extLst>
              <a:ext uri="{FF2B5EF4-FFF2-40B4-BE49-F238E27FC236}">
                <a16:creationId xmlns:a16="http://schemas.microsoft.com/office/drawing/2014/main" id="{39CA5B0A-09E4-4514-96E9-F1230F939F15}"/>
              </a:ext>
            </a:extLst>
          </p:cNvPr>
          <p:cNvSpPr txBox="1"/>
          <p:nvPr/>
        </p:nvSpPr>
        <p:spPr>
          <a:xfrm>
            <a:off x="3842535" y="5757105"/>
            <a:ext cx="1952090" cy="584775"/>
          </a:xfrm>
          <a:prstGeom prst="rect">
            <a:avLst/>
          </a:prstGeom>
          <a:noFill/>
        </p:spPr>
        <p:txBody>
          <a:bodyPr wrap="square" rtlCol="1">
            <a:spAutoFit/>
          </a:bodyPr>
          <a:lstStyle/>
          <a:p>
            <a:r>
              <a:rPr lang="ar-BH" sz="3200" b="1" dirty="0">
                <a:solidFill>
                  <a:schemeClr val="accent5">
                    <a:lumMod val="75000"/>
                  </a:schemeClr>
                </a:solidFill>
                <a:latin typeface="Sakkal Majalla" panose="02000000000000000000" pitchFamily="2" charset="-78"/>
                <a:cs typeface="Sakkal Majalla" panose="02000000000000000000" pitchFamily="2" charset="-78"/>
              </a:rPr>
              <a:t>ناصعِ البياضٌ</a:t>
            </a:r>
            <a:endParaRPr lang="ar-BH" sz="3200" dirty="0">
              <a:solidFill>
                <a:schemeClr val="accent5">
                  <a:lumMod val="75000"/>
                </a:schemeClr>
              </a:solidFill>
            </a:endParaRPr>
          </a:p>
        </p:txBody>
      </p:sp>
    </p:spTree>
    <p:extLst>
      <p:ext uri="{BB962C8B-B14F-4D97-AF65-F5344CB8AC3E}">
        <p14:creationId xmlns:p14="http://schemas.microsoft.com/office/powerpoint/2010/main" val="414264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80">
                                          <p:stCondLst>
                                            <p:cond delay="0"/>
                                          </p:stCondLst>
                                        </p:cTn>
                                        <p:tgtEl>
                                          <p:spTgt spid="6"/>
                                        </p:tgtEl>
                                      </p:cBhvr>
                                    </p:animEffect>
                                    <p:anim calcmode="lin" valueType="num">
                                      <p:cBhvr>
                                        <p:cTn id="1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0" dur="26">
                                          <p:stCondLst>
                                            <p:cond delay="650"/>
                                          </p:stCondLst>
                                        </p:cTn>
                                        <p:tgtEl>
                                          <p:spTgt spid="6"/>
                                        </p:tgtEl>
                                      </p:cBhvr>
                                      <p:to x="100000" y="60000"/>
                                    </p:animScale>
                                    <p:animScale>
                                      <p:cBhvr>
                                        <p:cTn id="21" dur="166" decel="50000">
                                          <p:stCondLst>
                                            <p:cond delay="676"/>
                                          </p:stCondLst>
                                        </p:cTn>
                                        <p:tgtEl>
                                          <p:spTgt spid="6"/>
                                        </p:tgtEl>
                                      </p:cBhvr>
                                      <p:to x="100000" y="100000"/>
                                    </p:animScale>
                                    <p:animScale>
                                      <p:cBhvr>
                                        <p:cTn id="22" dur="26">
                                          <p:stCondLst>
                                            <p:cond delay="1312"/>
                                          </p:stCondLst>
                                        </p:cTn>
                                        <p:tgtEl>
                                          <p:spTgt spid="6"/>
                                        </p:tgtEl>
                                      </p:cBhvr>
                                      <p:to x="100000" y="80000"/>
                                    </p:animScale>
                                    <p:animScale>
                                      <p:cBhvr>
                                        <p:cTn id="23" dur="166" decel="50000">
                                          <p:stCondLst>
                                            <p:cond delay="1338"/>
                                          </p:stCondLst>
                                        </p:cTn>
                                        <p:tgtEl>
                                          <p:spTgt spid="6"/>
                                        </p:tgtEl>
                                      </p:cBhvr>
                                      <p:to x="100000" y="100000"/>
                                    </p:animScale>
                                    <p:animScale>
                                      <p:cBhvr>
                                        <p:cTn id="24" dur="26">
                                          <p:stCondLst>
                                            <p:cond delay="1642"/>
                                          </p:stCondLst>
                                        </p:cTn>
                                        <p:tgtEl>
                                          <p:spTgt spid="6"/>
                                        </p:tgtEl>
                                      </p:cBhvr>
                                      <p:to x="100000" y="90000"/>
                                    </p:animScale>
                                    <p:animScale>
                                      <p:cBhvr>
                                        <p:cTn id="25" dur="166" decel="50000">
                                          <p:stCondLst>
                                            <p:cond delay="1668"/>
                                          </p:stCondLst>
                                        </p:cTn>
                                        <p:tgtEl>
                                          <p:spTgt spid="6"/>
                                        </p:tgtEl>
                                      </p:cBhvr>
                                      <p:to x="100000" y="100000"/>
                                    </p:animScale>
                                    <p:animScale>
                                      <p:cBhvr>
                                        <p:cTn id="26" dur="26">
                                          <p:stCondLst>
                                            <p:cond delay="1808"/>
                                          </p:stCondLst>
                                        </p:cTn>
                                        <p:tgtEl>
                                          <p:spTgt spid="6"/>
                                        </p:tgtEl>
                                      </p:cBhvr>
                                      <p:to x="100000" y="95000"/>
                                    </p:animScale>
                                    <p:animScale>
                                      <p:cBhvr>
                                        <p:cTn id="27" dur="166" decel="50000">
                                          <p:stCondLst>
                                            <p:cond delay="1834"/>
                                          </p:stCondLst>
                                        </p:cTn>
                                        <p:tgtEl>
                                          <p:spTgt spid="6"/>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80">
                                          <p:stCondLst>
                                            <p:cond delay="0"/>
                                          </p:stCondLst>
                                        </p:cTn>
                                        <p:tgtEl>
                                          <p:spTgt spid="7"/>
                                        </p:tgtEl>
                                      </p:cBhvr>
                                    </p:animEffect>
                                    <p:anim calcmode="lin" valueType="num">
                                      <p:cBhvr>
                                        <p:cTn id="3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8" dur="26">
                                          <p:stCondLst>
                                            <p:cond delay="650"/>
                                          </p:stCondLst>
                                        </p:cTn>
                                        <p:tgtEl>
                                          <p:spTgt spid="7"/>
                                        </p:tgtEl>
                                      </p:cBhvr>
                                      <p:to x="100000" y="60000"/>
                                    </p:animScale>
                                    <p:animScale>
                                      <p:cBhvr>
                                        <p:cTn id="39" dur="166" decel="50000">
                                          <p:stCondLst>
                                            <p:cond delay="676"/>
                                          </p:stCondLst>
                                        </p:cTn>
                                        <p:tgtEl>
                                          <p:spTgt spid="7"/>
                                        </p:tgtEl>
                                      </p:cBhvr>
                                      <p:to x="100000" y="100000"/>
                                    </p:animScale>
                                    <p:animScale>
                                      <p:cBhvr>
                                        <p:cTn id="40" dur="26">
                                          <p:stCondLst>
                                            <p:cond delay="1312"/>
                                          </p:stCondLst>
                                        </p:cTn>
                                        <p:tgtEl>
                                          <p:spTgt spid="7"/>
                                        </p:tgtEl>
                                      </p:cBhvr>
                                      <p:to x="100000" y="80000"/>
                                    </p:animScale>
                                    <p:animScale>
                                      <p:cBhvr>
                                        <p:cTn id="41" dur="166" decel="50000">
                                          <p:stCondLst>
                                            <p:cond delay="1338"/>
                                          </p:stCondLst>
                                        </p:cTn>
                                        <p:tgtEl>
                                          <p:spTgt spid="7"/>
                                        </p:tgtEl>
                                      </p:cBhvr>
                                      <p:to x="100000" y="100000"/>
                                    </p:animScale>
                                    <p:animScale>
                                      <p:cBhvr>
                                        <p:cTn id="42" dur="26">
                                          <p:stCondLst>
                                            <p:cond delay="1642"/>
                                          </p:stCondLst>
                                        </p:cTn>
                                        <p:tgtEl>
                                          <p:spTgt spid="7"/>
                                        </p:tgtEl>
                                      </p:cBhvr>
                                      <p:to x="100000" y="90000"/>
                                    </p:animScale>
                                    <p:animScale>
                                      <p:cBhvr>
                                        <p:cTn id="43" dur="166" decel="50000">
                                          <p:stCondLst>
                                            <p:cond delay="1668"/>
                                          </p:stCondLst>
                                        </p:cTn>
                                        <p:tgtEl>
                                          <p:spTgt spid="7"/>
                                        </p:tgtEl>
                                      </p:cBhvr>
                                      <p:to x="100000" y="100000"/>
                                    </p:animScale>
                                    <p:animScale>
                                      <p:cBhvr>
                                        <p:cTn id="44" dur="26">
                                          <p:stCondLst>
                                            <p:cond delay="1808"/>
                                          </p:stCondLst>
                                        </p:cTn>
                                        <p:tgtEl>
                                          <p:spTgt spid="7"/>
                                        </p:tgtEl>
                                      </p:cBhvr>
                                      <p:to x="100000" y="95000"/>
                                    </p:animScale>
                                    <p:animScale>
                                      <p:cBhvr>
                                        <p:cTn id="45" dur="166" decel="50000">
                                          <p:stCondLst>
                                            <p:cond delay="1834"/>
                                          </p:stCondLst>
                                        </p:cTn>
                                        <p:tgtEl>
                                          <p:spTgt spid="7"/>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down)">
                                      <p:cBhvr>
                                        <p:cTn id="50" dur="580">
                                          <p:stCondLst>
                                            <p:cond delay="0"/>
                                          </p:stCondLst>
                                        </p:cTn>
                                        <p:tgtEl>
                                          <p:spTgt spid="10"/>
                                        </p:tgtEl>
                                      </p:cBhvr>
                                    </p:animEffect>
                                    <p:anim calcmode="lin" valueType="num">
                                      <p:cBhvr>
                                        <p:cTn id="51"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6" dur="26">
                                          <p:stCondLst>
                                            <p:cond delay="650"/>
                                          </p:stCondLst>
                                        </p:cTn>
                                        <p:tgtEl>
                                          <p:spTgt spid="10"/>
                                        </p:tgtEl>
                                      </p:cBhvr>
                                      <p:to x="100000" y="60000"/>
                                    </p:animScale>
                                    <p:animScale>
                                      <p:cBhvr>
                                        <p:cTn id="57" dur="166" decel="50000">
                                          <p:stCondLst>
                                            <p:cond delay="676"/>
                                          </p:stCondLst>
                                        </p:cTn>
                                        <p:tgtEl>
                                          <p:spTgt spid="10"/>
                                        </p:tgtEl>
                                      </p:cBhvr>
                                      <p:to x="100000" y="100000"/>
                                    </p:animScale>
                                    <p:animScale>
                                      <p:cBhvr>
                                        <p:cTn id="58" dur="26">
                                          <p:stCondLst>
                                            <p:cond delay="1312"/>
                                          </p:stCondLst>
                                        </p:cTn>
                                        <p:tgtEl>
                                          <p:spTgt spid="10"/>
                                        </p:tgtEl>
                                      </p:cBhvr>
                                      <p:to x="100000" y="80000"/>
                                    </p:animScale>
                                    <p:animScale>
                                      <p:cBhvr>
                                        <p:cTn id="59" dur="166" decel="50000">
                                          <p:stCondLst>
                                            <p:cond delay="1338"/>
                                          </p:stCondLst>
                                        </p:cTn>
                                        <p:tgtEl>
                                          <p:spTgt spid="10"/>
                                        </p:tgtEl>
                                      </p:cBhvr>
                                      <p:to x="100000" y="100000"/>
                                    </p:animScale>
                                    <p:animScale>
                                      <p:cBhvr>
                                        <p:cTn id="60" dur="26">
                                          <p:stCondLst>
                                            <p:cond delay="1642"/>
                                          </p:stCondLst>
                                        </p:cTn>
                                        <p:tgtEl>
                                          <p:spTgt spid="10"/>
                                        </p:tgtEl>
                                      </p:cBhvr>
                                      <p:to x="100000" y="90000"/>
                                    </p:animScale>
                                    <p:animScale>
                                      <p:cBhvr>
                                        <p:cTn id="61" dur="166" decel="50000">
                                          <p:stCondLst>
                                            <p:cond delay="1668"/>
                                          </p:stCondLst>
                                        </p:cTn>
                                        <p:tgtEl>
                                          <p:spTgt spid="10"/>
                                        </p:tgtEl>
                                      </p:cBhvr>
                                      <p:to x="100000" y="100000"/>
                                    </p:animScale>
                                    <p:animScale>
                                      <p:cBhvr>
                                        <p:cTn id="62" dur="26">
                                          <p:stCondLst>
                                            <p:cond delay="1808"/>
                                          </p:stCondLst>
                                        </p:cTn>
                                        <p:tgtEl>
                                          <p:spTgt spid="10"/>
                                        </p:tgtEl>
                                      </p:cBhvr>
                                      <p:to x="100000" y="95000"/>
                                    </p:animScale>
                                    <p:animScale>
                                      <p:cBhvr>
                                        <p:cTn id="63" dur="166" decel="50000">
                                          <p:stCondLst>
                                            <p:cond delay="1834"/>
                                          </p:stCondLst>
                                        </p:cTn>
                                        <p:tgtEl>
                                          <p:spTgt spid="10"/>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down)">
                                      <p:cBhvr>
                                        <p:cTn id="68" dur="580">
                                          <p:stCondLst>
                                            <p:cond delay="0"/>
                                          </p:stCondLst>
                                        </p:cTn>
                                        <p:tgtEl>
                                          <p:spTgt spid="11"/>
                                        </p:tgtEl>
                                      </p:cBhvr>
                                    </p:animEffect>
                                    <p:anim calcmode="lin" valueType="num">
                                      <p:cBhvr>
                                        <p:cTn id="69"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4" dur="26">
                                          <p:stCondLst>
                                            <p:cond delay="650"/>
                                          </p:stCondLst>
                                        </p:cTn>
                                        <p:tgtEl>
                                          <p:spTgt spid="11"/>
                                        </p:tgtEl>
                                      </p:cBhvr>
                                      <p:to x="100000" y="60000"/>
                                    </p:animScale>
                                    <p:animScale>
                                      <p:cBhvr>
                                        <p:cTn id="75" dur="166" decel="50000">
                                          <p:stCondLst>
                                            <p:cond delay="676"/>
                                          </p:stCondLst>
                                        </p:cTn>
                                        <p:tgtEl>
                                          <p:spTgt spid="11"/>
                                        </p:tgtEl>
                                      </p:cBhvr>
                                      <p:to x="100000" y="100000"/>
                                    </p:animScale>
                                    <p:animScale>
                                      <p:cBhvr>
                                        <p:cTn id="76" dur="26">
                                          <p:stCondLst>
                                            <p:cond delay="1312"/>
                                          </p:stCondLst>
                                        </p:cTn>
                                        <p:tgtEl>
                                          <p:spTgt spid="11"/>
                                        </p:tgtEl>
                                      </p:cBhvr>
                                      <p:to x="100000" y="80000"/>
                                    </p:animScale>
                                    <p:animScale>
                                      <p:cBhvr>
                                        <p:cTn id="77" dur="166" decel="50000">
                                          <p:stCondLst>
                                            <p:cond delay="1338"/>
                                          </p:stCondLst>
                                        </p:cTn>
                                        <p:tgtEl>
                                          <p:spTgt spid="11"/>
                                        </p:tgtEl>
                                      </p:cBhvr>
                                      <p:to x="100000" y="100000"/>
                                    </p:animScale>
                                    <p:animScale>
                                      <p:cBhvr>
                                        <p:cTn id="78" dur="26">
                                          <p:stCondLst>
                                            <p:cond delay="1642"/>
                                          </p:stCondLst>
                                        </p:cTn>
                                        <p:tgtEl>
                                          <p:spTgt spid="11"/>
                                        </p:tgtEl>
                                      </p:cBhvr>
                                      <p:to x="100000" y="90000"/>
                                    </p:animScale>
                                    <p:animScale>
                                      <p:cBhvr>
                                        <p:cTn id="79" dur="166" decel="50000">
                                          <p:stCondLst>
                                            <p:cond delay="1668"/>
                                          </p:stCondLst>
                                        </p:cTn>
                                        <p:tgtEl>
                                          <p:spTgt spid="11"/>
                                        </p:tgtEl>
                                      </p:cBhvr>
                                      <p:to x="100000" y="100000"/>
                                    </p:animScale>
                                    <p:animScale>
                                      <p:cBhvr>
                                        <p:cTn id="80" dur="26">
                                          <p:stCondLst>
                                            <p:cond delay="1808"/>
                                          </p:stCondLst>
                                        </p:cTn>
                                        <p:tgtEl>
                                          <p:spTgt spid="11"/>
                                        </p:tgtEl>
                                      </p:cBhvr>
                                      <p:to x="100000" y="95000"/>
                                    </p:animScale>
                                    <p:animScale>
                                      <p:cBhvr>
                                        <p:cTn id="81" dur="166" decel="50000">
                                          <p:stCondLst>
                                            <p:cond delay="1834"/>
                                          </p:stCondLst>
                                        </p:cTn>
                                        <p:tgtEl>
                                          <p:spTgt spid="11"/>
                                        </p:tgtEl>
                                      </p:cBhvr>
                                      <p:to x="100000" y="100000"/>
                                    </p:animScale>
                                  </p:childTnLst>
                                </p:cTn>
                              </p:par>
                            </p:childTnLst>
                          </p:cTn>
                        </p:par>
                      </p:childTnLst>
                    </p:cTn>
                  </p:par>
                  <p:par>
                    <p:cTn id="82" fill="hold">
                      <p:stCondLst>
                        <p:cond delay="indefinite"/>
                      </p:stCondLst>
                      <p:childTnLst>
                        <p:par>
                          <p:cTn id="83" fill="hold">
                            <p:stCondLst>
                              <p:cond delay="0"/>
                            </p:stCondLst>
                            <p:childTnLst>
                              <p:par>
                                <p:cTn id="84" presetID="26" presetClass="entr" presetSubtype="0" fill="hold" grpId="0" nodeType="click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down)">
                                      <p:cBhvr>
                                        <p:cTn id="86" dur="580">
                                          <p:stCondLst>
                                            <p:cond delay="0"/>
                                          </p:stCondLst>
                                        </p:cTn>
                                        <p:tgtEl>
                                          <p:spTgt spid="12"/>
                                        </p:tgtEl>
                                      </p:cBhvr>
                                    </p:animEffect>
                                    <p:anim calcmode="lin" valueType="num">
                                      <p:cBhvr>
                                        <p:cTn id="8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92" dur="26">
                                          <p:stCondLst>
                                            <p:cond delay="650"/>
                                          </p:stCondLst>
                                        </p:cTn>
                                        <p:tgtEl>
                                          <p:spTgt spid="12"/>
                                        </p:tgtEl>
                                      </p:cBhvr>
                                      <p:to x="100000" y="60000"/>
                                    </p:animScale>
                                    <p:animScale>
                                      <p:cBhvr>
                                        <p:cTn id="93" dur="166" decel="50000">
                                          <p:stCondLst>
                                            <p:cond delay="676"/>
                                          </p:stCondLst>
                                        </p:cTn>
                                        <p:tgtEl>
                                          <p:spTgt spid="12"/>
                                        </p:tgtEl>
                                      </p:cBhvr>
                                      <p:to x="100000" y="100000"/>
                                    </p:animScale>
                                    <p:animScale>
                                      <p:cBhvr>
                                        <p:cTn id="94" dur="26">
                                          <p:stCondLst>
                                            <p:cond delay="1312"/>
                                          </p:stCondLst>
                                        </p:cTn>
                                        <p:tgtEl>
                                          <p:spTgt spid="12"/>
                                        </p:tgtEl>
                                      </p:cBhvr>
                                      <p:to x="100000" y="80000"/>
                                    </p:animScale>
                                    <p:animScale>
                                      <p:cBhvr>
                                        <p:cTn id="95" dur="166" decel="50000">
                                          <p:stCondLst>
                                            <p:cond delay="1338"/>
                                          </p:stCondLst>
                                        </p:cTn>
                                        <p:tgtEl>
                                          <p:spTgt spid="12"/>
                                        </p:tgtEl>
                                      </p:cBhvr>
                                      <p:to x="100000" y="100000"/>
                                    </p:animScale>
                                    <p:animScale>
                                      <p:cBhvr>
                                        <p:cTn id="96" dur="26">
                                          <p:stCondLst>
                                            <p:cond delay="1642"/>
                                          </p:stCondLst>
                                        </p:cTn>
                                        <p:tgtEl>
                                          <p:spTgt spid="12"/>
                                        </p:tgtEl>
                                      </p:cBhvr>
                                      <p:to x="100000" y="90000"/>
                                    </p:animScale>
                                    <p:animScale>
                                      <p:cBhvr>
                                        <p:cTn id="97" dur="166" decel="50000">
                                          <p:stCondLst>
                                            <p:cond delay="1668"/>
                                          </p:stCondLst>
                                        </p:cTn>
                                        <p:tgtEl>
                                          <p:spTgt spid="12"/>
                                        </p:tgtEl>
                                      </p:cBhvr>
                                      <p:to x="100000" y="100000"/>
                                    </p:animScale>
                                    <p:animScale>
                                      <p:cBhvr>
                                        <p:cTn id="98" dur="26">
                                          <p:stCondLst>
                                            <p:cond delay="1808"/>
                                          </p:stCondLst>
                                        </p:cTn>
                                        <p:tgtEl>
                                          <p:spTgt spid="12"/>
                                        </p:tgtEl>
                                      </p:cBhvr>
                                      <p:to x="100000" y="95000"/>
                                    </p:animScale>
                                    <p:animScale>
                                      <p:cBhvr>
                                        <p:cTn id="99" dur="166" decel="50000">
                                          <p:stCondLst>
                                            <p:cond delay="1834"/>
                                          </p:stCondLst>
                                        </p:cTn>
                                        <p:tgtEl>
                                          <p:spTgt spid="12"/>
                                        </p:tgtEl>
                                      </p:cBhvr>
                                      <p:to x="100000" y="100000"/>
                                    </p:animScale>
                                  </p:childTnLst>
                                </p:cTn>
                              </p:par>
                            </p:childTnLst>
                          </p:cTn>
                        </p:par>
                      </p:childTnLst>
                    </p:cTn>
                  </p:par>
                  <p:par>
                    <p:cTn id="100" fill="hold">
                      <p:stCondLst>
                        <p:cond delay="indefinite"/>
                      </p:stCondLst>
                      <p:childTnLst>
                        <p:par>
                          <p:cTn id="101" fill="hold">
                            <p:stCondLst>
                              <p:cond delay="0"/>
                            </p:stCondLst>
                            <p:childTnLst>
                              <p:par>
                                <p:cTn id="102" presetID="26" presetClass="entr" presetSubtype="0" fill="hold" grpId="0" nodeType="click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wipe(down)">
                                      <p:cBhvr>
                                        <p:cTn id="104" dur="580">
                                          <p:stCondLst>
                                            <p:cond delay="0"/>
                                          </p:stCondLst>
                                        </p:cTn>
                                        <p:tgtEl>
                                          <p:spTgt spid="13"/>
                                        </p:tgtEl>
                                      </p:cBhvr>
                                    </p:animEffect>
                                    <p:anim calcmode="lin" valueType="num">
                                      <p:cBhvr>
                                        <p:cTn id="10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0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0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0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10" dur="26">
                                          <p:stCondLst>
                                            <p:cond delay="650"/>
                                          </p:stCondLst>
                                        </p:cTn>
                                        <p:tgtEl>
                                          <p:spTgt spid="13"/>
                                        </p:tgtEl>
                                      </p:cBhvr>
                                      <p:to x="100000" y="60000"/>
                                    </p:animScale>
                                    <p:animScale>
                                      <p:cBhvr>
                                        <p:cTn id="111" dur="166" decel="50000">
                                          <p:stCondLst>
                                            <p:cond delay="676"/>
                                          </p:stCondLst>
                                        </p:cTn>
                                        <p:tgtEl>
                                          <p:spTgt spid="13"/>
                                        </p:tgtEl>
                                      </p:cBhvr>
                                      <p:to x="100000" y="100000"/>
                                    </p:animScale>
                                    <p:animScale>
                                      <p:cBhvr>
                                        <p:cTn id="112" dur="26">
                                          <p:stCondLst>
                                            <p:cond delay="1312"/>
                                          </p:stCondLst>
                                        </p:cTn>
                                        <p:tgtEl>
                                          <p:spTgt spid="13"/>
                                        </p:tgtEl>
                                      </p:cBhvr>
                                      <p:to x="100000" y="80000"/>
                                    </p:animScale>
                                    <p:animScale>
                                      <p:cBhvr>
                                        <p:cTn id="113" dur="166" decel="50000">
                                          <p:stCondLst>
                                            <p:cond delay="1338"/>
                                          </p:stCondLst>
                                        </p:cTn>
                                        <p:tgtEl>
                                          <p:spTgt spid="13"/>
                                        </p:tgtEl>
                                      </p:cBhvr>
                                      <p:to x="100000" y="100000"/>
                                    </p:animScale>
                                    <p:animScale>
                                      <p:cBhvr>
                                        <p:cTn id="114" dur="26">
                                          <p:stCondLst>
                                            <p:cond delay="1642"/>
                                          </p:stCondLst>
                                        </p:cTn>
                                        <p:tgtEl>
                                          <p:spTgt spid="13"/>
                                        </p:tgtEl>
                                      </p:cBhvr>
                                      <p:to x="100000" y="90000"/>
                                    </p:animScale>
                                    <p:animScale>
                                      <p:cBhvr>
                                        <p:cTn id="115" dur="166" decel="50000">
                                          <p:stCondLst>
                                            <p:cond delay="1668"/>
                                          </p:stCondLst>
                                        </p:cTn>
                                        <p:tgtEl>
                                          <p:spTgt spid="13"/>
                                        </p:tgtEl>
                                      </p:cBhvr>
                                      <p:to x="100000" y="100000"/>
                                    </p:animScale>
                                    <p:animScale>
                                      <p:cBhvr>
                                        <p:cTn id="116" dur="26">
                                          <p:stCondLst>
                                            <p:cond delay="1808"/>
                                          </p:stCondLst>
                                        </p:cTn>
                                        <p:tgtEl>
                                          <p:spTgt spid="13"/>
                                        </p:tgtEl>
                                      </p:cBhvr>
                                      <p:to x="100000" y="95000"/>
                                    </p:animScale>
                                    <p:animScale>
                                      <p:cBhvr>
                                        <p:cTn id="117" dur="166" decel="50000">
                                          <p:stCondLst>
                                            <p:cond delay="1834"/>
                                          </p:stCondLst>
                                        </p:cTn>
                                        <p:tgtEl>
                                          <p:spTgt spid="13"/>
                                        </p:tgtEl>
                                      </p:cBhvr>
                                      <p:to x="100000" y="100000"/>
                                    </p:animScale>
                                  </p:childTnLst>
                                </p:cTn>
                              </p:par>
                            </p:childTnLst>
                          </p:cTn>
                        </p:par>
                      </p:childTnLst>
                    </p:cTn>
                  </p:par>
                  <p:par>
                    <p:cTn id="118" fill="hold">
                      <p:stCondLst>
                        <p:cond delay="indefinite"/>
                      </p:stCondLst>
                      <p:childTnLst>
                        <p:par>
                          <p:cTn id="119" fill="hold">
                            <p:stCondLst>
                              <p:cond delay="0"/>
                            </p:stCondLst>
                            <p:childTnLst>
                              <p:par>
                                <p:cTn id="120" presetID="26" presetClass="entr" presetSubtype="0" fill="hold" grpId="0" nodeType="clickEffect">
                                  <p:stCondLst>
                                    <p:cond delay="0"/>
                                  </p:stCondLst>
                                  <p:childTnLst>
                                    <p:set>
                                      <p:cBhvr>
                                        <p:cTn id="121" dur="1" fill="hold">
                                          <p:stCondLst>
                                            <p:cond delay="0"/>
                                          </p:stCondLst>
                                        </p:cTn>
                                        <p:tgtEl>
                                          <p:spTgt spid="14"/>
                                        </p:tgtEl>
                                        <p:attrNameLst>
                                          <p:attrName>style.visibility</p:attrName>
                                        </p:attrNameLst>
                                      </p:cBhvr>
                                      <p:to>
                                        <p:strVal val="visible"/>
                                      </p:to>
                                    </p:set>
                                    <p:animEffect transition="in" filter="wipe(down)">
                                      <p:cBhvr>
                                        <p:cTn id="122" dur="580">
                                          <p:stCondLst>
                                            <p:cond delay="0"/>
                                          </p:stCondLst>
                                        </p:cTn>
                                        <p:tgtEl>
                                          <p:spTgt spid="14"/>
                                        </p:tgtEl>
                                      </p:cBhvr>
                                    </p:animEffect>
                                    <p:anim calcmode="lin" valueType="num">
                                      <p:cBhvr>
                                        <p:cTn id="12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2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2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2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28" dur="26">
                                          <p:stCondLst>
                                            <p:cond delay="650"/>
                                          </p:stCondLst>
                                        </p:cTn>
                                        <p:tgtEl>
                                          <p:spTgt spid="14"/>
                                        </p:tgtEl>
                                      </p:cBhvr>
                                      <p:to x="100000" y="60000"/>
                                    </p:animScale>
                                    <p:animScale>
                                      <p:cBhvr>
                                        <p:cTn id="129" dur="166" decel="50000">
                                          <p:stCondLst>
                                            <p:cond delay="676"/>
                                          </p:stCondLst>
                                        </p:cTn>
                                        <p:tgtEl>
                                          <p:spTgt spid="14"/>
                                        </p:tgtEl>
                                      </p:cBhvr>
                                      <p:to x="100000" y="100000"/>
                                    </p:animScale>
                                    <p:animScale>
                                      <p:cBhvr>
                                        <p:cTn id="130" dur="26">
                                          <p:stCondLst>
                                            <p:cond delay="1312"/>
                                          </p:stCondLst>
                                        </p:cTn>
                                        <p:tgtEl>
                                          <p:spTgt spid="14"/>
                                        </p:tgtEl>
                                      </p:cBhvr>
                                      <p:to x="100000" y="80000"/>
                                    </p:animScale>
                                    <p:animScale>
                                      <p:cBhvr>
                                        <p:cTn id="131" dur="166" decel="50000">
                                          <p:stCondLst>
                                            <p:cond delay="1338"/>
                                          </p:stCondLst>
                                        </p:cTn>
                                        <p:tgtEl>
                                          <p:spTgt spid="14"/>
                                        </p:tgtEl>
                                      </p:cBhvr>
                                      <p:to x="100000" y="100000"/>
                                    </p:animScale>
                                    <p:animScale>
                                      <p:cBhvr>
                                        <p:cTn id="132" dur="26">
                                          <p:stCondLst>
                                            <p:cond delay="1642"/>
                                          </p:stCondLst>
                                        </p:cTn>
                                        <p:tgtEl>
                                          <p:spTgt spid="14"/>
                                        </p:tgtEl>
                                      </p:cBhvr>
                                      <p:to x="100000" y="90000"/>
                                    </p:animScale>
                                    <p:animScale>
                                      <p:cBhvr>
                                        <p:cTn id="133" dur="166" decel="50000">
                                          <p:stCondLst>
                                            <p:cond delay="1668"/>
                                          </p:stCondLst>
                                        </p:cTn>
                                        <p:tgtEl>
                                          <p:spTgt spid="14"/>
                                        </p:tgtEl>
                                      </p:cBhvr>
                                      <p:to x="100000" y="100000"/>
                                    </p:animScale>
                                    <p:animScale>
                                      <p:cBhvr>
                                        <p:cTn id="134" dur="26">
                                          <p:stCondLst>
                                            <p:cond delay="1808"/>
                                          </p:stCondLst>
                                        </p:cTn>
                                        <p:tgtEl>
                                          <p:spTgt spid="14"/>
                                        </p:tgtEl>
                                      </p:cBhvr>
                                      <p:to x="100000" y="95000"/>
                                    </p:animScale>
                                    <p:animScale>
                                      <p:cBhvr>
                                        <p:cTn id="135" dur="166" decel="50000">
                                          <p:stCondLst>
                                            <p:cond delay="1834"/>
                                          </p:stCondLst>
                                        </p:cTn>
                                        <p:tgtEl>
                                          <p:spTgt spid="14"/>
                                        </p:tgtEl>
                                      </p:cBhvr>
                                      <p:to x="100000" y="100000"/>
                                    </p:animScale>
                                  </p:childTnLst>
                                </p:cTn>
                              </p:par>
                            </p:childTnLst>
                          </p:cTn>
                        </p:par>
                      </p:childTnLst>
                    </p:cTn>
                  </p:par>
                  <p:par>
                    <p:cTn id="136" fill="hold">
                      <p:stCondLst>
                        <p:cond delay="indefinite"/>
                      </p:stCondLst>
                      <p:childTnLst>
                        <p:par>
                          <p:cTn id="137" fill="hold">
                            <p:stCondLst>
                              <p:cond delay="0"/>
                            </p:stCondLst>
                            <p:childTnLst>
                              <p:par>
                                <p:cTn id="138" presetID="26" presetClass="entr" presetSubtype="0" fill="hold" grpId="0" nodeType="clickEffect">
                                  <p:stCondLst>
                                    <p:cond delay="0"/>
                                  </p:stCondLst>
                                  <p:childTnLst>
                                    <p:set>
                                      <p:cBhvr>
                                        <p:cTn id="139" dur="1" fill="hold">
                                          <p:stCondLst>
                                            <p:cond delay="0"/>
                                          </p:stCondLst>
                                        </p:cTn>
                                        <p:tgtEl>
                                          <p:spTgt spid="15"/>
                                        </p:tgtEl>
                                        <p:attrNameLst>
                                          <p:attrName>style.visibility</p:attrName>
                                        </p:attrNameLst>
                                      </p:cBhvr>
                                      <p:to>
                                        <p:strVal val="visible"/>
                                      </p:to>
                                    </p:set>
                                    <p:animEffect transition="in" filter="wipe(down)">
                                      <p:cBhvr>
                                        <p:cTn id="140" dur="580">
                                          <p:stCondLst>
                                            <p:cond delay="0"/>
                                          </p:stCondLst>
                                        </p:cTn>
                                        <p:tgtEl>
                                          <p:spTgt spid="15"/>
                                        </p:tgtEl>
                                      </p:cBhvr>
                                    </p:animEffect>
                                    <p:anim calcmode="lin" valueType="num">
                                      <p:cBhvr>
                                        <p:cTn id="141"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42"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43"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44"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45"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46" dur="26">
                                          <p:stCondLst>
                                            <p:cond delay="650"/>
                                          </p:stCondLst>
                                        </p:cTn>
                                        <p:tgtEl>
                                          <p:spTgt spid="15"/>
                                        </p:tgtEl>
                                      </p:cBhvr>
                                      <p:to x="100000" y="60000"/>
                                    </p:animScale>
                                    <p:animScale>
                                      <p:cBhvr>
                                        <p:cTn id="147" dur="166" decel="50000">
                                          <p:stCondLst>
                                            <p:cond delay="676"/>
                                          </p:stCondLst>
                                        </p:cTn>
                                        <p:tgtEl>
                                          <p:spTgt spid="15"/>
                                        </p:tgtEl>
                                      </p:cBhvr>
                                      <p:to x="100000" y="100000"/>
                                    </p:animScale>
                                    <p:animScale>
                                      <p:cBhvr>
                                        <p:cTn id="148" dur="26">
                                          <p:stCondLst>
                                            <p:cond delay="1312"/>
                                          </p:stCondLst>
                                        </p:cTn>
                                        <p:tgtEl>
                                          <p:spTgt spid="15"/>
                                        </p:tgtEl>
                                      </p:cBhvr>
                                      <p:to x="100000" y="80000"/>
                                    </p:animScale>
                                    <p:animScale>
                                      <p:cBhvr>
                                        <p:cTn id="149" dur="166" decel="50000">
                                          <p:stCondLst>
                                            <p:cond delay="1338"/>
                                          </p:stCondLst>
                                        </p:cTn>
                                        <p:tgtEl>
                                          <p:spTgt spid="15"/>
                                        </p:tgtEl>
                                      </p:cBhvr>
                                      <p:to x="100000" y="100000"/>
                                    </p:animScale>
                                    <p:animScale>
                                      <p:cBhvr>
                                        <p:cTn id="150" dur="26">
                                          <p:stCondLst>
                                            <p:cond delay="1642"/>
                                          </p:stCondLst>
                                        </p:cTn>
                                        <p:tgtEl>
                                          <p:spTgt spid="15"/>
                                        </p:tgtEl>
                                      </p:cBhvr>
                                      <p:to x="100000" y="90000"/>
                                    </p:animScale>
                                    <p:animScale>
                                      <p:cBhvr>
                                        <p:cTn id="151" dur="166" decel="50000">
                                          <p:stCondLst>
                                            <p:cond delay="1668"/>
                                          </p:stCondLst>
                                        </p:cTn>
                                        <p:tgtEl>
                                          <p:spTgt spid="15"/>
                                        </p:tgtEl>
                                      </p:cBhvr>
                                      <p:to x="100000" y="100000"/>
                                    </p:animScale>
                                    <p:animScale>
                                      <p:cBhvr>
                                        <p:cTn id="152" dur="26">
                                          <p:stCondLst>
                                            <p:cond delay="1808"/>
                                          </p:stCondLst>
                                        </p:cTn>
                                        <p:tgtEl>
                                          <p:spTgt spid="15"/>
                                        </p:tgtEl>
                                      </p:cBhvr>
                                      <p:to x="100000" y="95000"/>
                                    </p:animScale>
                                    <p:animScale>
                                      <p:cBhvr>
                                        <p:cTn id="153"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10" grpId="0"/>
      <p:bldP spid="11" grpId="0"/>
      <p:bldP spid="12" grpId="0"/>
      <p:bldP spid="13"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0B59D632-FF5F-4F33-971A-D7056E4D965D}"/>
              </a:ext>
            </a:extLst>
          </p:cNvPr>
          <p:cNvSpPr txBox="1"/>
          <p:nvPr/>
        </p:nvSpPr>
        <p:spPr>
          <a:xfrm>
            <a:off x="10325528" y="115251"/>
            <a:ext cx="1737814" cy="707886"/>
          </a:xfrm>
          <a:prstGeom prst="rect">
            <a:avLst/>
          </a:prstGeom>
          <a:solidFill>
            <a:schemeClr val="accent2">
              <a:lumMod val="40000"/>
              <a:lumOff val="60000"/>
            </a:schemeClr>
          </a:solidFill>
        </p:spPr>
        <p:txBody>
          <a:bodyPr wrap="square" rtlCol="0">
            <a:spAutoFit/>
          </a:bodyPr>
          <a:lstStyle/>
          <a:p>
            <a:pPr algn="ctr" rtl="1"/>
            <a:r>
              <a:rPr lang="ar-BH" sz="4000" b="1" dirty="0">
                <a:latin typeface="Sakkal Majalla" panose="02000000000000000000" pitchFamily="2" charset="-78"/>
                <a:cs typeface="Sakkal Majalla" panose="02000000000000000000" pitchFamily="2" charset="-78"/>
              </a:rPr>
              <a:t>أَتَدرَّبُ</a:t>
            </a:r>
            <a:endParaRPr lang="en-GB" sz="4000" b="1" dirty="0">
              <a:latin typeface="Sakkal Majalla" panose="02000000000000000000" pitchFamily="2" charset="-78"/>
              <a:cs typeface="Sakkal Majalla" panose="02000000000000000000" pitchFamily="2" charset="-78"/>
            </a:endParaRPr>
          </a:p>
        </p:txBody>
      </p:sp>
      <p:sp>
        <p:nvSpPr>
          <p:cNvPr id="3" name="Title 6">
            <a:extLst>
              <a:ext uri="{FF2B5EF4-FFF2-40B4-BE49-F238E27FC236}">
                <a16:creationId xmlns:a16="http://schemas.microsoft.com/office/drawing/2014/main" id="{DAAA02B3-9617-45E7-9CB5-AB692CA7775D}"/>
              </a:ext>
            </a:extLst>
          </p:cNvPr>
          <p:cNvSpPr txBox="1">
            <a:spLocks/>
          </p:cNvSpPr>
          <p:nvPr/>
        </p:nvSpPr>
        <p:spPr>
          <a:xfrm>
            <a:off x="482885" y="541397"/>
            <a:ext cx="9766328" cy="598723"/>
          </a:xfrm>
          <a:prstGeom prst="rect">
            <a:avLst/>
          </a:prstGeom>
          <a:solidFill>
            <a:schemeClr val="bg1">
              <a:lumMod val="85000"/>
            </a:schemeClr>
          </a:solidFill>
          <a:ln>
            <a:solidFill>
              <a:schemeClr val="tx1"/>
            </a:solidFill>
          </a:ln>
        </p:spPr>
        <p:txBody>
          <a:bodyPr>
            <a:normAutofit fontScale="77500" lnSpcReduction="2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900" b="1" dirty="0">
                <a:solidFill>
                  <a:schemeClr val="accent6">
                    <a:lumMod val="75000"/>
                  </a:schemeClr>
                </a:solidFill>
                <a:latin typeface="Sakkal Majalla" panose="02000000000000000000" pitchFamily="2" charset="-78"/>
                <a:cs typeface="Sakkal Majalla" panose="02000000000000000000" pitchFamily="2" charset="-78"/>
              </a:rPr>
              <a:t>3- أَقرأُ القصّة الآتية جيّدا، ثمّ أُحلّل عناصر القصّة وأُميّز الفقرة الوصفيّة</a:t>
            </a:r>
            <a:r>
              <a:rPr lang="ar-BH" sz="4800" b="1" dirty="0">
                <a:solidFill>
                  <a:schemeClr val="accent6">
                    <a:lumMod val="75000"/>
                  </a:schemeClr>
                </a:solidFill>
              </a:rPr>
              <a:t>. </a:t>
            </a:r>
            <a:r>
              <a:rPr lang="ar-BH" sz="4100" b="1" dirty="0">
                <a:solidFill>
                  <a:schemeClr val="accent6">
                    <a:lumMod val="75000"/>
                  </a:schemeClr>
                </a:solidFill>
                <a:latin typeface="Sakkal Majalla" panose="02000000000000000000" pitchFamily="2" charset="-78"/>
                <a:cs typeface="Sakkal Majalla" panose="02000000000000000000" pitchFamily="2" charset="-78"/>
              </a:rPr>
              <a:t>(10دق)</a:t>
            </a:r>
            <a:endParaRPr lang="en-US" sz="4100" b="1" dirty="0">
              <a:solidFill>
                <a:schemeClr val="accent6">
                  <a:lumMod val="75000"/>
                </a:schemeClr>
              </a:solidFill>
              <a:latin typeface="Sakkal Majalla" panose="02000000000000000000" pitchFamily="2" charset="-78"/>
              <a:cs typeface="Sakkal Majalla" panose="02000000000000000000" pitchFamily="2" charset="-78"/>
            </a:endParaRPr>
          </a:p>
          <a:p>
            <a:pPr algn="r"/>
            <a:endParaRPr lang="en-US" sz="3600" dirty="0">
              <a:solidFill>
                <a:srgbClr val="FF0000"/>
              </a:solidFill>
              <a:latin typeface="Sakkal Majalla" panose="02000000000000000000" pitchFamily="2" charset="-78"/>
              <a:cs typeface="Sakkal Majalla" panose="02000000000000000000" pitchFamily="2" charset="-78"/>
            </a:endParaRPr>
          </a:p>
        </p:txBody>
      </p:sp>
      <p:sp>
        <p:nvSpPr>
          <p:cNvPr id="4" name="Title 6">
            <a:extLst>
              <a:ext uri="{FF2B5EF4-FFF2-40B4-BE49-F238E27FC236}">
                <a16:creationId xmlns:a16="http://schemas.microsoft.com/office/drawing/2014/main" id="{5054DDBB-431F-4258-A2E0-17779E72ABA2}"/>
              </a:ext>
            </a:extLst>
          </p:cNvPr>
          <p:cNvSpPr txBox="1">
            <a:spLocks/>
          </p:cNvSpPr>
          <p:nvPr/>
        </p:nvSpPr>
        <p:spPr>
          <a:xfrm>
            <a:off x="563525" y="1181787"/>
            <a:ext cx="10710649" cy="5134816"/>
          </a:xfrm>
          <a:prstGeom prst="rect">
            <a:avLst/>
          </a:prstGeom>
          <a:solidFill>
            <a:schemeClr val="bg2"/>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just"/>
            <a:r>
              <a:rPr lang="ar-BH" sz="3000" dirty="0">
                <a:solidFill>
                  <a:srgbClr val="FF0000"/>
                </a:solidFill>
                <a:latin typeface="Sakkal Majalla" panose="02000000000000000000" pitchFamily="2" charset="-78"/>
                <a:cs typeface="Sakkal Majalla" panose="02000000000000000000" pitchFamily="2" charset="-78"/>
              </a:rPr>
              <a:t>     </a:t>
            </a:r>
            <a:r>
              <a:rPr lang="ar-BH" sz="3000" dirty="0">
                <a:latin typeface="Sakkal Majalla" panose="02000000000000000000" pitchFamily="2" charset="-78"/>
                <a:cs typeface="Sakkal Majalla" panose="02000000000000000000" pitchFamily="2" charset="-78"/>
              </a:rPr>
              <a:t>في ليلةٍ من ليالي الشّتاء كنتُ خارجًا من مدينة المنامة باتجاه الطريق السّريع إلى الجنوب للمشاركة في حفل تكريم (روّاد العمل التّطوّعي). كانت الأمطار تهطل بغزارةٍ والبرْق والرّعد يتعاقبان دون انقطاع.</a:t>
            </a:r>
          </a:p>
          <a:p>
            <a:pPr algn="just"/>
            <a:r>
              <a:rPr lang="ar-BH" sz="3000" dirty="0">
                <a:latin typeface="Sakkal Majalla" panose="02000000000000000000" pitchFamily="2" charset="-78"/>
                <a:cs typeface="Sakkal Majalla" panose="02000000000000000000" pitchFamily="2" charset="-78"/>
              </a:rPr>
              <a:t> </a:t>
            </a:r>
          </a:p>
          <a:p>
            <a:pPr algn="just"/>
            <a:r>
              <a:rPr lang="ar-BH" sz="3000" dirty="0">
                <a:latin typeface="Sakkal Majalla" panose="02000000000000000000" pitchFamily="2" charset="-78"/>
                <a:cs typeface="Sakkal Majalla" panose="02000000000000000000" pitchFamily="2" charset="-78"/>
              </a:rPr>
              <a:t>      وبينما أنا في عجلةٍ من أمري للوصول على الموعد المحدّد اشتدَّت الرّياح وتحوّلت إلى عاصفة واستحالت الرّؤية فخففت سرعة السّيّارة واشعلت المؤشر سالكًا الجانب الأيمن من الشارع. كنت خائفًا أن تصدمني من الخلف سيّارة مُسرعة، ولكن الحمد لله بعد دقائق لاحت لي المدينة بأضوائها اللّامعة ليلًا. سِرتُ في طريقي متوجهًا إلى </a:t>
            </a:r>
            <a:r>
              <a:rPr lang="ar-BH" sz="3000" dirty="0">
                <a:solidFill>
                  <a:srgbClr val="FF0000"/>
                </a:solidFill>
                <a:latin typeface="Sakkal Majalla" panose="02000000000000000000" pitchFamily="2" charset="-78"/>
                <a:cs typeface="Sakkal Majalla" panose="02000000000000000000" pitchFamily="2" charset="-78"/>
              </a:rPr>
              <a:t>قاعة الاحتفال فمررت عبر البهو إلى المدخل حيث الباب الخشبي المزين بالزّخارف الإسلامية، والقاعة واسعة فُرِشتْ ببساطٍ أحمر، تعلوها الثّريات الّتي تتدلّى من السّقف وزُيّنت الجدران بستائر مخمليّة أكسبتها فخامة، ويتوسّط آخرها منصّة تكسوها الورود البيضاء.</a:t>
            </a:r>
          </a:p>
          <a:p>
            <a:pPr algn="just"/>
            <a:r>
              <a:rPr lang="ar-BH" sz="3000" dirty="0">
                <a:latin typeface="Sakkal Majalla" panose="02000000000000000000" pitchFamily="2" charset="-78"/>
                <a:cs typeface="Sakkal Majalla" panose="02000000000000000000" pitchFamily="2" charset="-78"/>
              </a:rPr>
              <a:t>بدأ الحفل وكم كان شعوري بالفخر وأنا أصعد منصّة التّكريم، ودافعًا لبذل المزيد في خدمة الوطن. وهناك التقيتُ بجمعٍ من أصدقاء الدّراسة أمضيت معهم أمتع الأوقات ونحن نتبادل </a:t>
            </a:r>
            <a:r>
              <a:rPr lang="ar-BH" sz="3200" dirty="0">
                <a:latin typeface="Sakkal Majalla" panose="02000000000000000000" pitchFamily="2" charset="-78"/>
                <a:cs typeface="Sakkal Majalla" panose="02000000000000000000" pitchFamily="2" charset="-78"/>
              </a:rPr>
              <a:t>الذّكريات.</a:t>
            </a:r>
          </a:p>
          <a:p>
            <a:pPr algn="r"/>
            <a:endParaRPr lang="en-US" sz="3200" dirty="0">
              <a:solidFill>
                <a:srgbClr val="FF0000"/>
              </a:solidFill>
              <a:latin typeface="Sakkal Majalla" panose="02000000000000000000" pitchFamily="2" charset="-78"/>
              <a:cs typeface="Sakkal Majalla" panose="02000000000000000000" pitchFamily="2" charset="-78"/>
            </a:endParaRPr>
          </a:p>
        </p:txBody>
      </p:sp>
      <p:sp>
        <p:nvSpPr>
          <p:cNvPr id="9" name="مستطيل 8">
            <a:extLst>
              <a:ext uri="{FF2B5EF4-FFF2-40B4-BE49-F238E27FC236}">
                <a16:creationId xmlns:a16="http://schemas.microsoft.com/office/drawing/2014/main" id="{D0B256F4-6411-4A48-BC4B-32B0C26D7D67}"/>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Tree>
    <p:extLst>
      <p:ext uri="{BB962C8B-B14F-4D97-AF65-F5344CB8AC3E}">
        <p14:creationId xmlns:p14="http://schemas.microsoft.com/office/powerpoint/2010/main" val="63899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DAAA02B3-9617-45E7-9CB5-AB692CA7775D}"/>
              </a:ext>
            </a:extLst>
          </p:cNvPr>
          <p:cNvSpPr txBox="1">
            <a:spLocks/>
          </p:cNvSpPr>
          <p:nvPr/>
        </p:nvSpPr>
        <p:spPr>
          <a:xfrm>
            <a:off x="4704134" y="566444"/>
            <a:ext cx="2305614" cy="598723"/>
          </a:xfrm>
          <a:prstGeom prst="rect">
            <a:avLst/>
          </a:prstGeom>
          <a:solidFill>
            <a:schemeClr val="bg1">
              <a:lumMod val="85000"/>
            </a:schemeClr>
          </a:solidFill>
          <a:ln>
            <a:solidFill>
              <a:schemeClr val="tx1"/>
            </a:solidFill>
          </a:ln>
        </p:spPr>
        <p:txBody>
          <a:bodyPr>
            <a:norm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a:r>
              <a:rPr lang="ar-BH" sz="3600" b="1" dirty="0">
                <a:solidFill>
                  <a:schemeClr val="accent6">
                    <a:lumMod val="75000"/>
                  </a:schemeClr>
                </a:solidFill>
                <a:latin typeface="Sakkal Majalla" panose="02000000000000000000" pitchFamily="2" charset="-78"/>
                <a:cs typeface="Sakkal Majalla" panose="02000000000000000000" pitchFamily="2" charset="-78"/>
              </a:rPr>
              <a:t>عناصر القصّة</a:t>
            </a:r>
            <a:endParaRPr lang="en-US" sz="3600" b="1" dirty="0">
              <a:solidFill>
                <a:schemeClr val="accent6">
                  <a:lumMod val="75000"/>
                </a:schemeClr>
              </a:solidFill>
              <a:latin typeface="Sakkal Majalla" panose="02000000000000000000" pitchFamily="2" charset="-78"/>
              <a:cs typeface="Sakkal Majalla" panose="02000000000000000000" pitchFamily="2" charset="-78"/>
            </a:endParaRPr>
          </a:p>
          <a:p>
            <a:pPr algn="ctr"/>
            <a:endParaRPr lang="en-US" sz="3600" dirty="0">
              <a:solidFill>
                <a:srgbClr val="FF0000"/>
              </a:solidFill>
              <a:latin typeface="Sakkal Majalla" panose="02000000000000000000" pitchFamily="2" charset="-78"/>
              <a:cs typeface="Sakkal Majalla" panose="02000000000000000000" pitchFamily="2" charset="-78"/>
            </a:endParaRPr>
          </a:p>
        </p:txBody>
      </p:sp>
      <p:sp>
        <p:nvSpPr>
          <p:cNvPr id="4" name="Title 6">
            <a:extLst>
              <a:ext uri="{FF2B5EF4-FFF2-40B4-BE49-F238E27FC236}">
                <a16:creationId xmlns:a16="http://schemas.microsoft.com/office/drawing/2014/main" id="{5054DDBB-431F-4258-A2E0-17779E72ABA2}"/>
              </a:ext>
            </a:extLst>
          </p:cNvPr>
          <p:cNvSpPr txBox="1">
            <a:spLocks/>
          </p:cNvSpPr>
          <p:nvPr/>
        </p:nvSpPr>
        <p:spPr>
          <a:xfrm>
            <a:off x="732104" y="1288449"/>
            <a:ext cx="10462329" cy="2140551"/>
          </a:xfrm>
          <a:prstGeom prst="rect">
            <a:avLst/>
          </a:prstGeom>
          <a:solidFill>
            <a:schemeClr val="accent6">
              <a:lumMod val="20000"/>
              <a:lumOff val="8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200" dirty="0">
                <a:solidFill>
                  <a:srgbClr val="FF0000"/>
                </a:solidFill>
                <a:latin typeface="Sakkal Majalla" panose="02000000000000000000" pitchFamily="2" charset="-78"/>
                <a:cs typeface="Sakkal Majalla" panose="02000000000000000000" pitchFamily="2" charset="-78"/>
              </a:rPr>
              <a:t>الزّمان: </a:t>
            </a:r>
            <a:r>
              <a:rPr lang="ar-BH" sz="2800" dirty="0">
                <a:solidFill>
                  <a:schemeClr val="accent6">
                    <a:lumMod val="50000"/>
                  </a:schemeClr>
                </a:solidFill>
                <a:latin typeface="Sakkal Majalla" panose="02000000000000000000" pitchFamily="2" charset="-78"/>
                <a:cs typeface="Sakkal Majalla" panose="02000000000000000000" pitchFamily="2" charset="-78"/>
              </a:rPr>
              <a:t>ليلة من ليالي الشّتاء             </a:t>
            </a:r>
            <a:r>
              <a:rPr lang="ar-BH" sz="3200" dirty="0">
                <a:solidFill>
                  <a:srgbClr val="FF0000"/>
                </a:solidFill>
                <a:latin typeface="Sakkal Majalla" panose="02000000000000000000" pitchFamily="2" charset="-78"/>
                <a:cs typeface="Sakkal Majalla" panose="02000000000000000000" pitchFamily="2" charset="-78"/>
              </a:rPr>
              <a:t>المكان: </a:t>
            </a:r>
            <a:r>
              <a:rPr lang="ar-BH" sz="2800" dirty="0">
                <a:solidFill>
                  <a:schemeClr val="accent6">
                    <a:lumMod val="50000"/>
                  </a:schemeClr>
                </a:solidFill>
                <a:latin typeface="Sakkal Majalla" panose="02000000000000000000" pitchFamily="2" charset="-78"/>
                <a:cs typeface="Sakkal Majalla" panose="02000000000000000000" pitchFamily="2" charset="-78"/>
              </a:rPr>
              <a:t>الطّريق السّريع- قاعة الحفل</a:t>
            </a:r>
            <a:r>
              <a:rPr lang="ar-BH" sz="2800" dirty="0">
                <a:solidFill>
                  <a:srgbClr val="FF0000"/>
                </a:solidFill>
                <a:latin typeface="Sakkal Majalla" panose="02000000000000000000" pitchFamily="2" charset="-78"/>
                <a:cs typeface="Sakkal Majalla" panose="02000000000000000000" pitchFamily="2" charset="-78"/>
              </a:rPr>
              <a:t>               </a:t>
            </a:r>
            <a:r>
              <a:rPr lang="ar-BH" sz="3200" dirty="0">
                <a:solidFill>
                  <a:srgbClr val="FF0000"/>
                </a:solidFill>
                <a:latin typeface="Sakkal Majalla" panose="02000000000000000000" pitchFamily="2" charset="-78"/>
                <a:cs typeface="Sakkal Majalla" panose="02000000000000000000" pitchFamily="2" charset="-78"/>
              </a:rPr>
              <a:t>الشّخصيات: </a:t>
            </a:r>
            <a:r>
              <a:rPr lang="ar-BH" sz="2800" dirty="0">
                <a:solidFill>
                  <a:schemeClr val="accent6">
                    <a:lumMod val="50000"/>
                  </a:schemeClr>
                </a:solidFill>
                <a:latin typeface="Sakkal Majalla" panose="02000000000000000000" pitchFamily="2" charset="-78"/>
                <a:cs typeface="Sakkal Majalla" panose="02000000000000000000" pitchFamily="2" charset="-78"/>
              </a:rPr>
              <a:t>الرّاوي</a:t>
            </a:r>
          </a:p>
          <a:p>
            <a:pPr algn="r"/>
            <a:r>
              <a:rPr lang="ar-BH" sz="3200" dirty="0">
                <a:solidFill>
                  <a:srgbClr val="FF0000"/>
                </a:solidFill>
                <a:latin typeface="Sakkal Majalla" panose="02000000000000000000" pitchFamily="2" charset="-78"/>
                <a:cs typeface="Sakkal Majalla" panose="02000000000000000000" pitchFamily="2" charset="-78"/>
              </a:rPr>
              <a:t>البداية:  </a:t>
            </a:r>
            <a:r>
              <a:rPr lang="ar-BH" sz="2800" dirty="0">
                <a:solidFill>
                  <a:schemeClr val="accent6">
                    <a:lumMod val="75000"/>
                  </a:schemeClr>
                </a:solidFill>
                <a:latin typeface="Sakkal Majalla" panose="02000000000000000000" pitchFamily="2" charset="-78"/>
                <a:cs typeface="Sakkal Majalla" panose="02000000000000000000" pitchFamily="2" charset="-78"/>
              </a:rPr>
              <a:t>خروج الرّاوي من مدينة المنامة باتجاه الطّريق السّريع إلى الجنوب للمشاركة في حفل تكريم. </a:t>
            </a:r>
          </a:p>
          <a:p>
            <a:pPr algn="r"/>
            <a:r>
              <a:rPr lang="ar-BH" sz="3200" dirty="0">
                <a:solidFill>
                  <a:srgbClr val="FF0000"/>
                </a:solidFill>
                <a:latin typeface="Sakkal Majalla" panose="02000000000000000000" pitchFamily="2" charset="-78"/>
                <a:cs typeface="Sakkal Majalla" panose="02000000000000000000" pitchFamily="2" charset="-78"/>
              </a:rPr>
              <a:t>سياق التّحوّل: </a:t>
            </a:r>
            <a:r>
              <a:rPr lang="ar-BH" sz="2800" dirty="0">
                <a:solidFill>
                  <a:schemeClr val="accent6">
                    <a:lumMod val="75000"/>
                  </a:schemeClr>
                </a:solidFill>
                <a:latin typeface="Sakkal Majalla" panose="02000000000000000000" pitchFamily="2" charset="-78"/>
                <a:cs typeface="Sakkal Majalla" panose="02000000000000000000" pitchFamily="2" charset="-78"/>
              </a:rPr>
              <a:t>هطول الأمطار بغزارة – هبوب عاصفة قويّة – التزام المسار الأيمن وتخفيف السّرعة.</a:t>
            </a:r>
            <a:r>
              <a:rPr lang="ar-BH" sz="3200" dirty="0">
                <a:solidFill>
                  <a:srgbClr val="FF0000"/>
                </a:solidFill>
                <a:latin typeface="Sakkal Majalla" panose="02000000000000000000" pitchFamily="2" charset="-78"/>
                <a:cs typeface="Sakkal Majalla" panose="02000000000000000000" pitchFamily="2" charset="-78"/>
              </a:rPr>
              <a:t> </a:t>
            </a:r>
          </a:p>
          <a:p>
            <a:pPr algn="r"/>
            <a:r>
              <a:rPr lang="ar-BH" sz="3200" dirty="0">
                <a:solidFill>
                  <a:srgbClr val="FF0000"/>
                </a:solidFill>
                <a:latin typeface="Sakkal Majalla" panose="02000000000000000000" pitchFamily="2" charset="-78"/>
                <a:cs typeface="Sakkal Majalla" panose="02000000000000000000" pitchFamily="2" charset="-78"/>
              </a:rPr>
              <a:t>الختام: </a:t>
            </a:r>
            <a:r>
              <a:rPr lang="ar-BH" sz="2800" dirty="0">
                <a:solidFill>
                  <a:schemeClr val="accent6">
                    <a:lumMod val="50000"/>
                  </a:schemeClr>
                </a:solidFill>
                <a:latin typeface="Sakkal Majalla" panose="02000000000000000000" pitchFamily="2" charset="-78"/>
                <a:cs typeface="Sakkal Majalla" panose="02000000000000000000" pitchFamily="2" charset="-78"/>
              </a:rPr>
              <a:t>الوصول بسلام إلى قاعة الحفل وفي الموعد المحدد - الفخر بالتّكــــــــــــــــــــــــــــــــريم – الاستمتاع بالحديث مع الأصدقاء. </a:t>
            </a:r>
            <a:endParaRPr lang="en-US" sz="2800" dirty="0">
              <a:solidFill>
                <a:schemeClr val="accent6">
                  <a:lumMod val="50000"/>
                </a:schemeClr>
              </a:solidFill>
              <a:latin typeface="Sakkal Majalla" panose="02000000000000000000" pitchFamily="2" charset="-78"/>
              <a:cs typeface="Sakkal Majalla" panose="02000000000000000000" pitchFamily="2" charset="-78"/>
            </a:endParaRPr>
          </a:p>
        </p:txBody>
      </p:sp>
      <p:sp>
        <p:nvSpPr>
          <p:cNvPr id="9" name="مستطيل 8">
            <a:extLst>
              <a:ext uri="{FF2B5EF4-FFF2-40B4-BE49-F238E27FC236}">
                <a16:creationId xmlns:a16="http://schemas.microsoft.com/office/drawing/2014/main" id="{D0B256F4-6411-4A48-BC4B-32B0C26D7D67}"/>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
        <p:nvSpPr>
          <p:cNvPr id="10" name="Title 6">
            <a:extLst>
              <a:ext uri="{FF2B5EF4-FFF2-40B4-BE49-F238E27FC236}">
                <a16:creationId xmlns:a16="http://schemas.microsoft.com/office/drawing/2014/main" id="{ACF0D60B-5E08-4C87-80D5-C908EB0B6976}"/>
              </a:ext>
            </a:extLst>
          </p:cNvPr>
          <p:cNvSpPr txBox="1">
            <a:spLocks/>
          </p:cNvSpPr>
          <p:nvPr/>
        </p:nvSpPr>
        <p:spPr>
          <a:xfrm>
            <a:off x="4799826" y="3629781"/>
            <a:ext cx="2326880" cy="559447"/>
          </a:xfrm>
          <a:prstGeom prst="rect">
            <a:avLst/>
          </a:prstGeom>
          <a:solidFill>
            <a:schemeClr val="bg1">
              <a:lumMod val="85000"/>
            </a:schemeClr>
          </a:solidFill>
          <a:ln>
            <a:solidFill>
              <a:schemeClr val="tx1"/>
            </a:solidFill>
          </a:ln>
        </p:spPr>
        <p:txBody>
          <a:bodyPr>
            <a:normAutofit lnSpcReduction="100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600" b="1" dirty="0">
                <a:solidFill>
                  <a:schemeClr val="accent6">
                    <a:lumMod val="75000"/>
                  </a:schemeClr>
                </a:solidFill>
                <a:latin typeface="Sakkal Majalla" panose="02000000000000000000" pitchFamily="2" charset="-78"/>
                <a:cs typeface="Sakkal Majalla" panose="02000000000000000000" pitchFamily="2" charset="-78"/>
              </a:rPr>
              <a:t>المقطع الوصفيّ</a:t>
            </a:r>
            <a:endParaRPr lang="en-US" sz="3600" b="1" dirty="0">
              <a:solidFill>
                <a:schemeClr val="accent6">
                  <a:lumMod val="75000"/>
                </a:schemeClr>
              </a:solidFill>
              <a:latin typeface="Sakkal Majalla" panose="02000000000000000000" pitchFamily="2" charset="-78"/>
              <a:cs typeface="Sakkal Majalla" panose="02000000000000000000" pitchFamily="2" charset="-78"/>
            </a:endParaRPr>
          </a:p>
          <a:p>
            <a:pPr algn="r"/>
            <a:endParaRPr lang="en-US" sz="3600" dirty="0">
              <a:solidFill>
                <a:srgbClr val="FF0000"/>
              </a:solidFill>
              <a:latin typeface="Sakkal Majalla" panose="02000000000000000000" pitchFamily="2" charset="-78"/>
              <a:cs typeface="Sakkal Majalla" panose="02000000000000000000" pitchFamily="2" charset="-78"/>
            </a:endParaRPr>
          </a:p>
        </p:txBody>
      </p:sp>
      <p:sp>
        <p:nvSpPr>
          <p:cNvPr id="11" name="Title 6">
            <a:extLst>
              <a:ext uri="{FF2B5EF4-FFF2-40B4-BE49-F238E27FC236}">
                <a16:creationId xmlns:a16="http://schemas.microsoft.com/office/drawing/2014/main" id="{3CD6D2C9-2E71-4965-BBA1-9918CF93F18B}"/>
              </a:ext>
            </a:extLst>
          </p:cNvPr>
          <p:cNvSpPr txBox="1">
            <a:spLocks/>
          </p:cNvSpPr>
          <p:nvPr/>
        </p:nvSpPr>
        <p:spPr>
          <a:xfrm>
            <a:off x="732101" y="4350648"/>
            <a:ext cx="10462329" cy="1940908"/>
          </a:xfrm>
          <a:prstGeom prst="rect">
            <a:avLst/>
          </a:prstGeom>
          <a:solidFill>
            <a:schemeClr val="accent6">
              <a:lumMod val="20000"/>
              <a:lumOff val="8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just"/>
            <a:r>
              <a:rPr lang="ar-BH" sz="3200" b="1" dirty="0">
                <a:solidFill>
                  <a:srgbClr val="FF0000"/>
                </a:solidFill>
                <a:latin typeface="Sakkal Majalla" panose="02000000000000000000" pitchFamily="2" charset="-78"/>
                <a:cs typeface="Sakkal Majalla" panose="02000000000000000000" pitchFamily="2" charset="-78"/>
              </a:rPr>
              <a:t>وصف المكان ( مكان مغلق ):</a:t>
            </a:r>
          </a:p>
          <a:p>
            <a:pPr algn="just"/>
            <a:r>
              <a:rPr lang="ar-BH" sz="3200" dirty="0">
                <a:solidFill>
                  <a:schemeClr val="accent6">
                    <a:lumMod val="75000"/>
                  </a:schemeClr>
                </a:solidFill>
                <a:latin typeface="Sakkal Majalla" panose="02000000000000000000" pitchFamily="2" charset="-78"/>
                <a:cs typeface="Sakkal Majalla" panose="02000000000000000000" pitchFamily="2" charset="-78"/>
              </a:rPr>
              <a:t>الباب الخشبي المزيَّن بالزّخارف الإسلاميّة، والقاعة واسعة فُرِشتْ ببساطٍ أحمر، تعلوها الثّريات الّتي تتدلّى من السّقف، وزُيّنت الجدران بستائر مخمليّة أكسبتها فخامة، ويتوسّط آخرها منصّة تكسوها الورود البيضاء.</a:t>
            </a:r>
          </a:p>
          <a:p>
            <a:pPr algn="just"/>
            <a:endParaRPr lang="ar-BH" sz="3200" dirty="0">
              <a:solidFill>
                <a:schemeClr val="accent6">
                  <a:lumMod val="50000"/>
                </a:schemeClr>
              </a:solidFill>
              <a:latin typeface="Sakkal Majalla" panose="02000000000000000000" pitchFamily="2" charset="-78"/>
              <a:cs typeface="Sakkal Majalla" panose="02000000000000000000" pitchFamily="2" charset="-78"/>
            </a:endParaRPr>
          </a:p>
        </p:txBody>
      </p:sp>
      <p:sp>
        <p:nvSpPr>
          <p:cNvPr id="2" name="مربع نص 1">
            <a:extLst>
              <a:ext uri="{FF2B5EF4-FFF2-40B4-BE49-F238E27FC236}">
                <a16:creationId xmlns:a16="http://schemas.microsoft.com/office/drawing/2014/main" id="{91790FB1-390C-4D57-A1D5-88043E0B6B6D}"/>
              </a:ext>
            </a:extLst>
          </p:cNvPr>
          <p:cNvSpPr txBox="1"/>
          <p:nvPr/>
        </p:nvSpPr>
        <p:spPr>
          <a:xfrm>
            <a:off x="10325528" y="115251"/>
            <a:ext cx="1737814" cy="707886"/>
          </a:xfrm>
          <a:prstGeom prst="rect">
            <a:avLst/>
          </a:prstGeom>
          <a:solidFill>
            <a:schemeClr val="accent2">
              <a:lumMod val="40000"/>
              <a:lumOff val="60000"/>
            </a:schemeClr>
          </a:solidFill>
        </p:spPr>
        <p:txBody>
          <a:bodyPr wrap="square" rtlCol="0">
            <a:spAutoFit/>
          </a:bodyPr>
          <a:lstStyle/>
          <a:p>
            <a:pPr algn="ctr" rtl="1"/>
            <a:r>
              <a:rPr lang="ar-BH" sz="4000" b="1" dirty="0">
                <a:latin typeface="Sakkal Majalla" panose="02000000000000000000" pitchFamily="2" charset="-78"/>
                <a:cs typeface="Sakkal Majalla" panose="02000000000000000000" pitchFamily="2" charset="-78"/>
              </a:rPr>
              <a:t>أَتَدرَّبُ</a:t>
            </a:r>
            <a:endParaRPr lang="en-GB" sz="40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6319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80">
                                          <p:stCondLst>
                                            <p:cond delay="0"/>
                                          </p:stCondLst>
                                        </p:cTn>
                                        <p:tgtEl>
                                          <p:spTgt spid="11"/>
                                        </p:tgtEl>
                                      </p:cBhvr>
                                    </p:animEffect>
                                    <p:anim calcmode="lin" valueType="num">
                                      <p:cBhvr>
                                        <p:cTn id="40"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5" dur="26">
                                          <p:stCondLst>
                                            <p:cond delay="650"/>
                                          </p:stCondLst>
                                        </p:cTn>
                                        <p:tgtEl>
                                          <p:spTgt spid="11"/>
                                        </p:tgtEl>
                                      </p:cBhvr>
                                      <p:to x="100000" y="60000"/>
                                    </p:animScale>
                                    <p:animScale>
                                      <p:cBhvr>
                                        <p:cTn id="46" dur="166" decel="50000">
                                          <p:stCondLst>
                                            <p:cond delay="676"/>
                                          </p:stCondLst>
                                        </p:cTn>
                                        <p:tgtEl>
                                          <p:spTgt spid="11"/>
                                        </p:tgtEl>
                                      </p:cBhvr>
                                      <p:to x="100000" y="100000"/>
                                    </p:animScale>
                                    <p:animScale>
                                      <p:cBhvr>
                                        <p:cTn id="47" dur="26">
                                          <p:stCondLst>
                                            <p:cond delay="1312"/>
                                          </p:stCondLst>
                                        </p:cTn>
                                        <p:tgtEl>
                                          <p:spTgt spid="11"/>
                                        </p:tgtEl>
                                      </p:cBhvr>
                                      <p:to x="100000" y="80000"/>
                                    </p:animScale>
                                    <p:animScale>
                                      <p:cBhvr>
                                        <p:cTn id="48" dur="166" decel="50000">
                                          <p:stCondLst>
                                            <p:cond delay="1338"/>
                                          </p:stCondLst>
                                        </p:cTn>
                                        <p:tgtEl>
                                          <p:spTgt spid="11"/>
                                        </p:tgtEl>
                                      </p:cBhvr>
                                      <p:to x="100000" y="100000"/>
                                    </p:animScale>
                                    <p:animScale>
                                      <p:cBhvr>
                                        <p:cTn id="49" dur="26">
                                          <p:stCondLst>
                                            <p:cond delay="1642"/>
                                          </p:stCondLst>
                                        </p:cTn>
                                        <p:tgtEl>
                                          <p:spTgt spid="11"/>
                                        </p:tgtEl>
                                      </p:cBhvr>
                                      <p:to x="100000" y="90000"/>
                                    </p:animScale>
                                    <p:animScale>
                                      <p:cBhvr>
                                        <p:cTn id="50" dur="166" decel="50000">
                                          <p:stCondLst>
                                            <p:cond delay="1668"/>
                                          </p:stCondLst>
                                        </p:cTn>
                                        <p:tgtEl>
                                          <p:spTgt spid="11"/>
                                        </p:tgtEl>
                                      </p:cBhvr>
                                      <p:to x="100000" y="100000"/>
                                    </p:animScale>
                                    <p:animScale>
                                      <p:cBhvr>
                                        <p:cTn id="51" dur="26">
                                          <p:stCondLst>
                                            <p:cond delay="1808"/>
                                          </p:stCondLst>
                                        </p:cTn>
                                        <p:tgtEl>
                                          <p:spTgt spid="11"/>
                                        </p:tgtEl>
                                      </p:cBhvr>
                                      <p:to x="100000" y="95000"/>
                                    </p:animScale>
                                    <p:animScale>
                                      <p:cBhvr>
                                        <p:cTn id="52"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0B59D632-FF5F-4F33-971A-D7056E4D965D}"/>
              </a:ext>
            </a:extLst>
          </p:cNvPr>
          <p:cNvSpPr txBox="1"/>
          <p:nvPr/>
        </p:nvSpPr>
        <p:spPr>
          <a:xfrm>
            <a:off x="10325528" y="115251"/>
            <a:ext cx="1737814" cy="707886"/>
          </a:xfrm>
          <a:prstGeom prst="rect">
            <a:avLst/>
          </a:prstGeom>
          <a:solidFill>
            <a:schemeClr val="accent2">
              <a:lumMod val="40000"/>
              <a:lumOff val="60000"/>
            </a:schemeClr>
          </a:solidFill>
        </p:spPr>
        <p:txBody>
          <a:bodyPr wrap="square" rtlCol="0">
            <a:spAutoFit/>
          </a:bodyPr>
          <a:lstStyle/>
          <a:p>
            <a:pPr algn="ctr" rtl="1"/>
            <a:r>
              <a:rPr lang="ar-BH" sz="4000" b="1" dirty="0">
                <a:latin typeface="Sakkal Majalla" panose="02000000000000000000" pitchFamily="2" charset="-78"/>
                <a:cs typeface="Sakkal Majalla" panose="02000000000000000000" pitchFamily="2" charset="-78"/>
              </a:rPr>
              <a:t>أستنتجُ</a:t>
            </a:r>
            <a:endParaRPr lang="en-GB" sz="4000" b="1" dirty="0">
              <a:latin typeface="Sakkal Majalla" panose="02000000000000000000" pitchFamily="2" charset="-78"/>
              <a:cs typeface="Sakkal Majalla" panose="02000000000000000000" pitchFamily="2" charset="-78"/>
            </a:endParaRPr>
          </a:p>
        </p:txBody>
      </p:sp>
      <p:sp>
        <p:nvSpPr>
          <p:cNvPr id="3" name="Title 6">
            <a:extLst>
              <a:ext uri="{FF2B5EF4-FFF2-40B4-BE49-F238E27FC236}">
                <a16:creationId xmlns:a16="http://schemas.microsoft.com/office/drawing/2014/main" id="{05ABAD40-CF60-4175-8672-A336F5BAA4C4}"/>
              </a:ext>
            </a:extLst>
          </p:cNvPr>
          <p:cNvSpPr txBox="1">
            <a:spLocks/>
          </p:cNvSpPr>
          <p:nvPr/>
        </p:nvSpPr>
        <p:spPr>
          <a:xfrm>
            <a:off x="3317358" y="1238907"/>
            <a:ext cx="8031779" cy="777805"/>
          </a:xfrm>
          <a:prstGeom prst="rect">
            <a:avLst/>
          </a:prstGeom>
          <a:solidFill>
            <a:schemeClr val="accent2">
              <a:lumMod val="20000"/>
              <a:lumOff val="8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400" b="1" dirty="0">
                <a:latin typeface="Sakkal Majalla" panose="02000000000000000000" pitchFamily="2" charset="-78"/>
                <a:cs typeface="Sakkal Majalla" panose="02000000000000000000" pitchFamily="2" charset="-78"/>
              </a:rPr>
              <a:t>كتابة قصة تتضمن مقطعا وصفيًّا لمكان يتطلّب الاهتمام بـــ:</a:t>
            </a:r>
            <a:endParaRPr lang="en-US" sz="3400" b="1" dirty="0">
              <a:solidFill>
                <a:srgbClr val="FF0000"/>
              </a:solidFill>
              <a:cs typeface="Sultan normal" pitchFamily="2" charset="-78"/>
            </a:endParaRPr>
          </a:p>
        </p:txBody>
      </p:sp>
      <p:sp>
        <p:nvSpPr>
          <p:cNvPr id="4" name="Title 1">
            <a:extLst>
              <a:ext uri="{FF2B5EF4-FFF2-40B4-BE49-F238E27FC236}">
                <a16:creationId xmlns:a16="http://schemas.microsoft.com/office/drawing/2014/main" id="{7E5E40B3-C55B-4797-B4C7-7AD8A07E86CD}"/>
              </a:ext>
            </a:extLst>
          </p:cNvPr>
          <p:cNvSpPr txBox="1">
            <a:spLocks/>
          </p:cNvSpPr>
          <p:nvPr/>
        </p:nvSpPr>
        <p:spPr>
          <a:xfrm>
            <a:off x="9260958" y="2404548"/>
            <a:ext cx="2088179" cy="785911"/>
          </a:xfrm>
          <a:prstGeom prst="rect">
            <a:avLst/>
          </a:prstGeom>
          <a:solidFill>
            <a:schemeClr val="accent4">
              <a:lumMod val="20000"/>
              <a:lumOff val="80000"/>
            </a:schemeClr>
          </a:solidFill>
          <a:ln>
            <a:solidFill>
              <a:schemeClr val="accent6">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t">
            <a:normAutofit fontScale="40000" lnSpcReduction="20000"/>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endParaRPr lang="ar-BH" sz="4800" dirty="0">
              <a:solidFill>
                <a:srgbClr val="FF0000"/>
              </a:solidFill>
            </a:endParaRPr>
          </a:p>
          <a:p>
            <a:pPr algn="ctr"/>
            <a:r>
              <a:rPr lang="ar-BH" sz="8000" dirty="0">
                <a:solidFill>
                  <a:srgbClr val="FF0000"/>
                </a:solidFill>
                <a:latin typeface="Sakkal Majalla" panose="02000000000000000000" pitchFamily="2" charset="-78"/>
                <a:cs typeface="Sakkal Majalla" panose="02000000000000000000" pitchFamily="2" charset="-78"/>
              </a:rPr>
              <a:t>مقدّمة ( البداية)</a:t>
            </a:r>
          </a:p>
        </p:txBody>
      </p:sp>
      <p:sp>
        <p:nvSpPr>
          <p:cNvPr id="6" name="Title 1">
            <a:extLst>
              <a:ext uri="{FF2B5EF4-FFF2-40B4-BE49-F238E27FC236}">
                <a16:creationId xmlns:a16="http://schemas.microsoft.com/office/drawing/2014/main" id="{17EC0407-F071-4979-B375-74F3C28147DF}"/>
              </a:ext>
            </a:extLst>
          </p:cNvPr>
          <p:cNvSpPr txBox="1">
            <a:spLocks/>
          </p:cNvSpPr>
          <p:nvPr/>
        </p:nvSpPr>
        <p:spPr>
          <a:xfrm>
            <a:off x="9280281" y="4841289"/>
            <a:ext cx="2090494" cy="785911"/>
          </a:xfrm>
          <a:prstGeom prst="rect">
            <a:avLst/>
          </a:prstGeom>
          <a:solidFill>
            <a:schemeClr val="accent4">
              <a:lumMod val="20000"/>
              <a:lumOff val="80000"/>
            </a:schemeClr>
          </a:solidFill>
          <a:ln>
            <a:solidFill>
              <a:schemeClr val="accent6">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t">
            <a:normAutofit/>
          </a:bodyPr>
          <a:lstStyle>
            <a:defPPr>
              <a:defRPr lang="en-US"/>
            </a:defPPr>
            <a:lvl1pPr algn="ctr" defTabSz="457200" rtl="1">
              <a:spcBef>
                <a:spcPct val="0"/>
              </a:spcBef>
              <a:buNone/>
              <a:defRPr sz="4800">
                <a:solidFill>
                  <a:srgbClr val="FF0000"/>
                </a:solidFill>
                <a:latin typeface="+mj-lt"/>
                <a:ea typeface="+mj-ea"/>
                <a:cs typeface="+mj-cs"/>
              </a:defRPr>
            </a:lvl1pPr>
            <a:lvl2pPr rtl="1">
              <a:defRPr>
                <a:solidFill>
                  <a:schemeClr val="tx2"/>
                </a:solidFill>
              </a:defRPr>
            </a:lvl2pPr>
            <a:lvl3pPr rtl="1">
              <a:defRPr>
                <a:solidFill>
                  <a:schemeClr val="tx2"/>
                </a:solidFill>
              </a:defRPr>
            </a:lvl3pPr>
            <a:lvl4pPr rtl="1">
              <a:defRPr>
                <a:solidFill>
                  <a:schemeClr val="tx2"/>
                </a:solidFill>
              </a:defRPr>
            </a:lvl4pPr>
            <a:lvl5pPr rtl="1">
              <a:defRPr>
                <a:solidFill>
                  <a:schemeClr val="tx2"/>
                </a:solidFill>
              </a:defRPr>
            </a:lvl5pPr>
            <a:lvl6pPr rtl="1">
              <a:defRPr>
                <a:solidFill>
                  <a:schemeClr val="tx2"/>
                </a:solidFill>
              </a:defRPr>
            </a:lvl6pPr>
            <a:lvl7pPr rtl="1">
              <a:defRPr>
                <a:solidFill>
                  <a:schemeClr val="tx2"/>
                </a:solidFill>
              </a:defRPr>
            </a:lvl7pPr>
            <a:lvl8pPr rtl="1">
              <a:defRPr>
                <a:solidFill>
                  <a:schemeClr val="tx2"/>
                </a:solidFill>
              </a:defRPr>
            </a:lvl8pPr>
            <a:lvl9pPr rtl="1">
              <a:defRPr>
                <a:solidFill>
                  <a:schemeClr val="tx2"/>
                </a:solidFill>
              </a:defRPr>
            </a:lvl9pPr>
          </a:lstStyle>
          <a:p>
            <a:r>
              <a:rPr lang="ar-BH" sz="3500" dirty="0">
                <a:latin typeface="Sakkal Majalla" panose="02000000000000000000" pitchFamily="2" charset="-78"/>
                <a:cs typeface="Sakkal Majalla" panose="02000000000000000000" pitchFamily="2" charset="-78"/>
              </a:rPr>
              <a:t>خاتمة (الختام)</a:t>
            </a:r>
          </a:p>
          <a:p>
            <a:endParaRPr lang="ar-BH" dirty="0"/>
          </a:p>
        </p:txBody>
      </p:sp>
      <p:sp>
        <p:nvSpPr>
          <p:cNvPr id="7" name="Title 1">
            <a:extLst>
              <a:ext uri="{FF2B5EF4-FFF2-40B4-BE49-F238E27FC236}">
                <a16:creationId xmlns:a16="http://schemas.microsoft.com/office/drawing/2014/main" id="{FEC46F4B-2764-49CD-92F2-78A94FBC66F5}"/>
              </a:ext>
            </a:extLst>
          </p:cNvPr>
          <p:cNvSpPr txBox="1">
            <a:spLocks/>
          </p:cNvSpPr>
          <p:nvPr/>
        </p:nvSpPr>
        <p:spPr>
          <a:xfrm>
            <a:off x="9048307" y="3578295"/>
            <a:ext cx="2303145" cy="876747"/>
          </a:xfrm>
          <a:prstGeom prst="rect">
            <a:avLst/>
          </a:prstGeom>
          <a:solidFill>
            <a:schemeClr val="accent4">
              <a:lumMod val="20000"/>
              <a:lumOff val="80000"/>
            </a:schemeClr>
          </a:solidFill>
          <a:ln>
            <a:solidFill>
              <a:schemeClr val="accent6">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t">
            <a:normAutofit fontScale="25000" lnSpcReduction="20000"/>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12800" dirty="0">
                <a:solidFill>
                  <a:srgbClr val="FF0000"/>
                </a:solidFill>
                <a:latin typeface="Sakkal Majalla" panose="02000000000000000000" pitchFamily="2" charset="-78"/>
                <a:cs typeface="Sakkal Majalla" panose="02000000000000000000" pitchFamily="2" charset="-78"/>
              </a:rPr>
              <a:t>عرض </a:t>
            </a:r>
          </a:p>
          <a:p>
            <a:pPr algn="ctr"/>
            <a:r>
              <a:rPr lang="ar-BH" sz="12800" dirty="0">
                <a:solidFill>
                  <a:srgbClr val="FF0000"/>
                </a:solidFill>
                <a:latin typeface="Sakkal Majalla" panose="02000000000000000000" pitchFamily="2" charset="-78"/>
                <a:cs typeface="Sakkal Majalla" panose="02000000000000000000" pitchFamily="2" charset="-78"/>
              </a:rPr>
              <a:t>(سياق التّحوّل)</a:t>
            </a:r>
          </a:p>
        </p:txBody>
      </p:sp>
      <p:sp>
        <p:nvSpPr>
          <p:cNvPr id="8" name="سهم: لليسار 7">
            <a:extLst>
              <a:ext uri="{FF2B5EF4-FFF2-40B4-BE49-F238E27FC236}">
                <a16:creationId xmlns:a16="http://schemas.microsoft.com/office/drawing/2014/main" id="{A87638F6-5B0F-4BF9-95E4-88390B567B05}"/>
              </a:ext>
            </a:extLst>
          </p:cNvPr>
          <p:cNvSpPr/>
          <p:nvPr/>
        </p:nvSpPr>
        <p:spPr>
          <a:xfrm>
            <a:off x="6681366" y="2126513"/>
            <a:ext cx="2196820" cy="1302488"/>
          </a:xfrm>
          <a:prstGeom prst="lef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b="1" dirty="0">
                <a:solidFill>
                  <a:schemeClr val="tx1"/>
                </a:solidFill>
                <a:latin typeface="Sakkal Majalla" panose="02000000000000000000" pitchFamily="2" charset="-78"/>
                <a:cs typeface="Sakkal Majalla" panose="02000000000000000000" pitchFamily="2" charset="-78"/>
              </a:rPr>
              <a:t>الفقرة الأولى</a:t>
            </a:r>
          </a:p>
        </p:txBody>
      </p:sp>
      <p:sp>
        <p:nvSpPr>
          <p:cNvPr id="10" name="سهم: لليسار 9">
            <a:extLst>
              <a:ext uri="{FF2B5EF4-FFF2-40B4-BE49-F238E27FC236}">
                <a16:creationId xmlns:a16="http://schemas.microsoft.com/office/drawing/2014/main" id="{372309A1-D943-43BF-AF2F-5CCD77107339}"/>
              </a:ext>
            </a:extLst>
          </p:cNvPr>
          <p:cNvSpPr/>
          <p:nvPr/>
        </p:nvSpPr>
        <p:spPr>
          <a:xfrm>
            <a:off x="5878352" y="3439632"/>
            <a:ext cx="2999834" cy="1302488"/>
          </a:xfrm>
          <a:prstGeom prst="lef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800" b="1" dirty="0">
                <a:solidFill>
                  <a:schemeClr val="tx1"/>
                </a:solidFill>
                <a:latin typeface="Sakkal Majalla" panose="02000000000000000000" pitchFamily="2" charset="-78"/>
                <a:cs typeface="Sakkal Majalla" panose="02000000000000000000" pitchFamily="2" charset="-78"/>
              </a:rPr>
              <a:t>الفقرة </a:t>
            </a:r>
            <a:r>
              <a:rPr lang="ar-BH" sz="2800" b="1" dirty="0" err="1">
                <a:solidFill>
                  <a:schemeClr val="tx1"/>
                </a:solidFill>
                <a:latin typeface="Sakkal Majalla" panose="02000000000000000000" pitchFamily="2" charset="-78"/>
                <a:cs typeface="Sakkal Majalla" panose="02000000000000000000" pitchFamily="2" charset="-78"/>
              </a:rPr>
              <a:t>الثّانية،الثّالثة</a:t>
            </a:r>
            <a:r>
              <a:rPr lang="ar-BH" sz="2800" b="1" dirty="0">
                <a:solidFill>
                  <a:schemeClr val="tx1"/>
                </a:solidFill>
                <a:latin typeface="Sakkal Majalla" panose="02000000000000000000" pitchFamily="2" charset="-78"/>
                <a:cs typeface="Sakkal Majalla" panose="02000000000000000000" pitchFamily="2" charset="-78"/>
              </a:rPr>
              <a:t> ...</a:t>
            </a:r>
          </a:p>
        </p:txBody>
      </p:sp>
      <p:sp>
        <p:nvSpPr>
          <p:cNvPr id="12" name="سهم: لليسار 11">
            <a:extLst>
              <a:ext uri="{FF2B5EF4-FFF2-40B4-BE49-F238E27FC236}">
                <a16:creationId xmlns:a16="http://schemas.microsoft.com/office/drawing/2014/main" id="{5878646E-6CCE-4AAA-8554-5383EBA4098F}"/>
              </a:ext>
            </a:extLst>
          </p:cNvPr>
          <p:cNvSpPr/>
          <p:nvPr/>
        </p:nvSpPr>
        <p:spPr>
          <a:xfrm>
            <a:off x="6681366" y="4580718"/>
            <a:ext cx="2196820" cy="1302488"/>
          </a:xfrm>
          <a:prstGeom prst="lef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b="1" dirty="0">
                <a:solidFill>
                  <a:schemeClr val="tx1"/>
                </a:solidFill>
                <a:latin typeface="Sakkal Majalla" panose="02000000000000000000" pitchFamily="2" charset="-78"/>
                <a:cs typeface="Sakkal Majalla" panose="02000000000000000000" pitchFamily="2" charset="-78"/>
              </a:rPr>
              <a:t>الفقرة الأخيرة</a:t>
            </a:r>
          </a:p>
        </p:txBody>
      </p:sp>
      <p:sp>
        <p:nvSpPr>
          <p:cNvPr id="13" name="مستطيل 12">
            <a:extLst>
              <a:ext uri="{FF2B5EF4-FFF2-40B4-BE49-F238E27FC236}">
                <a16:creationId xmlns:a16="http://schemas.microsoft.com/office/drawing/2014/main" id="{E39D6382-D812-4CB1-BCC5-DCD60D738239}"/>
              </a:ext>
            </a:extLst>
          </p:cNvPr>
          <p:cNvSpPr/>
          <p:nvPr/>
        </p:nvSpPr>
        <p:spPr>
          <a:xfrm>
            <a:off x="542260" y="2404548"/>
            <a:ext cx="6007396" cy="785911"/>
          </a:xfrm>
          <a:prstGeom prst="rect">
            <a:avLst/>
          </a:prstGeom>
          <a:solidFill>
            <a:schemeClr val="tx2">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BH" sz="3200" dirty="0">
                <a:solidFill>
                  <a:schemeClr val="tx1"/>
                </a:solidFill>
                <a:latin typeface="Sakkal Majalla" panose="02000000000000000000" pitchFamily="2" charset="-78"/>
                <a:cs typeface="Sakkal Majalla" panose="02000000000000000000" pitchFamily="2" charset="-78"/>
              </a:rPr>
              <a:t>تحديد الزّمان والمكان والوضع المستقر بداية القصّة</a:t>
            </a:r>
            <a:r>
              <a:rPr lang="ar-BH" dirty="0">
                <a:solidFill>
                  <a:schemeClr val="tx1"/>
                </a:solidFill>
              </a:rPr>
              <a:t>.</a:t>
            </a:r>
          </a:p>
        </p:txBody>
      </p:sp>
      <p:sp>
        <p:nvSpPr>
          <p:cNvPr id="15" name="مستطيل 14">
            <a:extLst>
              <a:ext uri="{FF2B5EF4-FFF2-40B4-BE49-F238E27FC236}">
                <a16:creationId xmlns:a16="http://schemas.microsoft.com/office/drawing/2014/main" id="{8C321C38-FD85-48ED-9ABD-E1EE88114B24}"/>
              </a:ext>
            </a:extLst>
          </p:cNvPr>
          <p:cNvSpPr/>
          <p:nvPr/>
        </p:nvSpPr>
        <p:spPr>
          <a:xfrm>
            <a:off x="542260" y="3611903"/>
            <a:ext cx="5265783" cy="968815"/>
          </a:xfrm>
          <a:prstGeom prst="rect">
            <a:avLst/>
          </a:prstGeom>
          <a:solidFill>
            <a:schemeClr val="tx2">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dirty="0">
                <a:solidFill>
                  <a:schemeClr val="tx1"/>
                </a:solidFill>
                <a:latin typeface="Sakkal Majalla" panose="02000000000000000000" pitchFamily="2" charset="-78"/>
                <a:cs typeface="Sakkal Majalla" panose="02000000000000000000" pitchFamily="2" charset="-78"/>
              </a:rPr>
              <a:t>سرد الأحداث والتّركيز على وصف المكان (المغلق أو المفتوح) </a:t>
            </a:r>
            <a:endParaRPr lang="ar-BH" dirty="0">
              <a:solidFill>
                <a:schemeClr val="tx1"/>
              </a:solidFill>
            </a:endParaRPr>
          </a:p>
        </p:txBody>
      </p:sp>
      <p:sp>
        <p:nvSpPr>
          <p:cNvPr id="17" name="مستطيل 16">
            <a:extLst>
              <a:ext uri="{FF2B5EF4-FFF2-40B4-BE49-F238E27FC236}">
                <a16:creationId xmlns:a16="http://schemas.microsoft.com/office/drawing/2014/main" id="{A395C039-607E-41CC-B103-46BE3554A727}"/>
              </a:ext>
            </a:extLst>
          </p:cNvPr>
          <p:cNvSpPr/>
          <p:nvPr/>
        </p:nvSpPr>
        <p:spPr>
          <a:xfrm>
            <a:off x="542260" y="4999687"/>
            <a:ext cx="5756333" cy="785911"/>
          </a:xfrm>
          <a:prstGeom prst="rect">
            <a:avLst/>
          </a:prstGeom>
          <a:solidFill>
            <a:schemeClr val="tx2">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dirty="0">
                <a:solidFill>
                  <a:schemeClr val="tx1"/>
                </a:solidFill>
                <a:latin typeface="Sakkal Majalla" panose="02000000000000000000" pitchFamily="2" charset="-78"/>
                <a:cs typeface="Sakkal Majalla" panose="02000000000000000000" pitchFamily="2" charset="-78"/>
              </a:rPr>
              <a:t> ذكر ما حدث في نهاية القصّة والعبرة منها</a:t>
            </a:r>
            <a:r>
              <a:rPr lang="ar-BH" dirty="0">
                <a:solidFill>
                  <a:schemeClr val="tx1"/>
                </a:solidFill>
              </a:rPr>
              <a:t>.</a:t>
            </a:r>
          </a:p>
        </p:txBody>
      </p:sp>
      <p:sp>
        <p:nvSpPr>
          <p:cNvPr id="19" name="مستطيل 18">
            <a:extLst>
              <a:ext uri="{FF2B5EF4-FFF2-40B4-BE49-F238E27FC236}">
                <a16:creationId xmlns:a16="http://schemas.microsoft.com/office/drawing/2014/main" id="{ADBAF575-39F8-4F9A-A72B-5836B2783614}"/>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Tree>
    <p:extLst>
      <p:ext uri="{BB962C8B-B14F-4D97-AF65-F5344CB8AC3E}">
        <p14:creationId xmlns:p14="http://schemas.microsoft.com/office/powerpoint/2010/main" val="106718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1+#ppt_w/2"/>
                                          </p:val>
                                        </p:tav>
                                        <p:tav tm="100000">
                                          <p:val>
                                            <p:strVal val="#ppt_x"/>
                                          </p:val>
                                        </p:tav>
                                      </p:tavLst>
                                    </p:anim>
                                    <p:anim calcmode="lin" valueType="num">
                                      <p:cBhvr additive="base">
                                        <p:cTn id="45"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1+#ppt_w/2"/>
                                          </p:val>
                                        </p:tav>
                                        <p:tav tm="100000">
                                          <p:val>
                                            <p:strVal val="#ppt_x"/>
                                          </p:val>
                                        </p:tav>
                                      </p:tavLst>
                                    </p:anim>
                                    <p:anim calcmode="lin" valueType="num">
                                      <p:cBhvr additive="base">
                                        <p:cTn id="51"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1+#ppt_w/2"/>
                                          </p:val>
                                        </p:tav>
                                        <p:tav tm="100000">
                                          <p:val>
                                            <p:strVal val="#ppt_x"/>
                                          </p:val>
                                        </p:tav>
                                      </p:tavLst>
                                    </p:anim>
                                    <p:anim calcmode="lin" valueType="num">
                                      <p:cBhvr additive="base">
                                        <p:cTn id="5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1+#ppt_w/2"/>
                                          </p:val>
                                        </p:tav>
                                        <p:tav tm="100000">
                                          <p:val>
                                            <p:strVal val="#ppt_x"/>
                                          </p:val>
                                        </p:tav>
                                      </p:tavLst>
                                    </p:anim>
                                    <p:anim calcmode="lin" valueType="num">
                                      <p:cBhvr additive="base">
                                        <p:cTn id="63"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10" grpId="0" animBg="1"/>
      <p:bldP spid="12" grpId="0" animBg="1"/>
      <p:bldP spid="13" grpId="0" animBg="1"/>
      <p:bldP spid="15"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قطرية مستديرة 2">
            <a:extLst>
              <a:ext uri="{FF2B5EF4-FFF2-40B4-BE49-F238E27FC236}">
                <a16:creationId xmlns:a16="http://schemas.microsoft.com/office/drawing/2014/main" id="{8213ED55-DE71-42AD-A1E3-B099C5A4B938}"/>
              </a:ext>
            </a:extLst>
          </p:cNvPr>
          <p:cNvSpPr/>
          <p:nvPr/>
        </p:nvSpPr>
        <p:spPr>
          <a:xfrm>
            <a:off x="8985346" y="148673"/>
            <a:ext cx="3078538" cy="812756"/>
          </a:xfrm>
          <a:prstGeom prst="round2DiagRect">
            <a:avLst/>
          </a:prstGeom>
          <a:ln/>
        </p:spPr>
        <p:style>
          <a:lnRef idx="2">
            <a:schemeClr val="dk1"/>
          </a:lnRef>
          <a:fillRef idx="1">
            <a:schemeClr val="lt1"/>
          </a:fillRef>
          <a:effectRef idx="0">
            <a:schemeClr val="dk1"/>
          </a:effectRef>
          <a:fontRef idx="minor">
            <a:schemeClr val="dk1"/>
          </a:fontRef>
        </p:style>
        <p:txBody>
          <a:bodyPr rtlCol="0" anchor="ctr"/>
          <a:lstStyle/>
          <a:p>
            <a:pPr algn="ctr" rtl="1"/>
            <a:r>
              <a:rPr lang="ar-BH" sz="4400" b="1" dirty="0">
                <a:solidFill>
                  <a:srgbClr val="FF0000"/>
                </a:solidFill>
                <a:latin typeface="Sakkal Majalla" panose="02000000000000000000" pitchFamily="2" charset="-78"/>
                <a:cs typeface="Sakkal Majalla" panose="02000000000000000000" pitchFamily="2" charset="-78"/>
              </a:rPr>
              <a:t>النّشاط الختاميّ</a:t>
            </a:r>
            <a:endParaRPr lang="en-GB" sz="4400" b="1" dirty="0">
              <a:solidFill>
                <a:srgbClr val="FF0000"/>
              </a:solidFill>
              <a:latin typeface="Sakkal Majalla" panose="02000000000000000000" pitchFamily="2" charset="-78"/>
              <a:cs typeface="Sakkal Majalla" panose="02000000000000000000" pitchFamily="2" charset="-78"/>
            </a:endParaRPr>
          </a:p>
        </p:txBody>
      </p:sp>
      <p:sp>
        <p:nvSpPr>
          <p:cNvPr id="4" name="Title 6">
            <a:extLst>
              <a:ext uri="{FF2B5EF4-FFF2-40B4-BE49-F238E27FC236}">
                <a16:creationId xmlns:a16="http://schemas.microsoft.com/office/drawing/2014/main" id="{1CF4B93A-BDB7-4426-AB65-39852890003E}"/>
              </a:ext>
            </a:extLst>
          </p:cNvPr>
          <p:cNvSpPr txBox="1">
            <a:spLocks/>
          </p:cNvSpPr>
          <p:nvPr/>
        </p:nvSpPr>
        <p:spPr>
          <a:xfrm>
            <a:off x="1119684" y="1141128"/>
            <a:ext cx="10320949" cy="549449"/>
          </a:xfrm>
          <a:prstGeom prst="rect">
            <a:avLst/>
          </a:prstGeom>
          <a:solidFill>
            <a:schemeClr val="accent6">
              <a:lumMod val="40000"/>
              <a:lumOff val="6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100" b="1" dirty="0">
                <a:solidFill>
                  <a:srgbClr val="FF0000"/>
                </a:solidFill>
                <a:latin typeface="Sakkal Majalla" panose="02000000000000000000" pitchFamily="2" charset="-78"/>
                <a:cs typeface="Sakkal Majalla" panose="02000000000000000000" pitchFamily="2" charset="-78"/>
              </a:rPr>
              <a:t>أكتب قصةً مكتملة العناصر تتضمَّن مقطعًا وصفيًّا لمكان مغلق أو مفتوح.(20دق)</a:t>
            </a:r>
            <a:endParaRPr lang="en-US" sz="3100" b="1" dirty="0">
              <a:solidFill>
                <a:schemeClr val="tx2">
                  <a:lumMod val="75000"/>
                </a:schemeClr>
              </a:solidFill>
              <a:latin typeface="Sakkal Majalla" panose="02000000000000000000" pitchFamily="2" charset="-78"/>
              <a:cs typeface="Sakkal Majalla" panose="02000000000000000000" pitchFamily="2" charset="-78"/>
            </a:endParaRPr>
          </a:p>
        </p:txBody>
      </p:sp>
      <p:sp>
        <p:nvSpPr>
          <p:cNvPr id="5" name="Rectangle: Rounded Corners 4">
            <a:extLst>
              <a:ext uri="{FF2B5EF4-FFF2-40B4-BE49-F238E27FC236}">
                <a16:creationId xmlns:a16="http://schemas.microsoft.com/office/drawing/2014/main" id="{DDC78981-5327-4C1A-BE9A-42800A1AD3B8}"/>
              </a:ext>
            </a:extLst>
          </p:cNvPr>
          <p:cNvSpPr/>
          <p:nvPr/>
        </p:nvSpPr>
        <p:spPr>
          <a:xfrm>
            <a:off x="1119685" y="1870276"/>
            <a:ext cx="10320948" cy="115979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r" rtl="1"/>
            <a:r>
              <a:rPr lang="ar-SA" sz="2800" b="1" dirty="0">
                <a:solidFill>
                  <a:schemeClr val="tx1"/>
                </a:solidFill>
                <a:latin typeface="Sakkal Majalla" panose="02000000000000000000" pitchFamily="2" charset="-78"/>
                <a:cs typeface="Sakkal Majalla" panose="02000000000000000000" pitchFamily="2" charset="-78"/>
              </a:rPr>
              <a:t>الموضوع</a:t>
            </a:r>
            <a:r>
              <a:rPr lang="ar-BH" sz="2800" b="1" dirty="0">
                <a:solidFill>
                  <a:schemeClr val="tx1"/>
                </a:solidFill>
                <a:latin typeface="Sakkal Majalla" panose="02000000000000000000" pitchFamily="2" charset="-78"/>
                <a:cs typeface="Sakkal Majalla" panose="02000000000000000000" pitchFamily="2" charset="-78"/>
              </a:rPr>
              <a:t>: ذات ليلة حدث حريقٌ في الحي الذي تسكنه.</a:t>
            </a:r>
          </a:p>
          <a:p>
            <a:pPr algn="r" rtl="1"/>
            <a:r>
              <a:rPr lang="ar-BH" sz="2800" b="1" dirty="0">
                <a:solidFill>
                  <a:schemeClr val="tx1"/>
                </a:solidFill>
                <a:latin typeface="Sakkal Majalla" panose="02000000000000000000" pitchFamily="2" charset="-78"/>
                <a:cs typeface="Sakkal Majalla" panose="02000000000000000000" pitchFamily="2" charset="-78"/>
              </a:rPr>
              <a:t> </a:t>
            </a:r>
            <a:r>
              <a:rPr lang="ar-BH" sz="2800" b="1" dirty="0">
                <a:solidFill>
                  <a:srgbClr val="FF0000"/>
                </a:solidFill>
                <a:latin typeface="Sakkal Majalla" panose="02000000000000000000" pitchFamily="2" charset="-78"/>
                <a:cs typeface="Sakkal Majalla" panose="02000000000000000000" pitchFamily="2" charset="-78"/>
              </a:rPr>
              <a:t>اكتب قصّة الحريق، وانقل مشاهداتك موظفًا عنصر الوصف للمكان.</a:t>
            </a:r>
            <a:endParaRPr lang="ar-SA" sz="3200" b="1" dirty="0">
              <a:solidFill>
                <a:srgbClr val="FF0000"/>
              </a:solidFill>
              <a:latin typeface="Sakkal Majalla" panose="02000000000000000000" pitchFamily="2" charset="-78"/>
              <a:cs typeface="Sakkal Majalla" panose="02000000000000000000" pitchFamily="2" charset="-78"/>
            </a:endParaRPr>
          </a:p>
        </p:txBody>
      </p:sp>
      <p:sp>
        <p:nvSpPr>
          <p:cNvPr id="7" name="Rectangle: Rounded Corners 11">
            <a:extLst>
              <a:ext uri="{FF2B5EF4-FFF2-40B4-BE49-F238E27FC236}">
                <a16:creationId xmlns:a16="http://schemas.microsoft.com/office/drawing/2014/main" id="{DFB58D26-3346-4BC8-BCF3-44EAFA213896}"/>
              </a:ext>
            </a:extLst>
          </p:cNvPr>
          <p:cNvSpPr/>
          <p:nvPr/>
        </p:nvSpPr>
        <p:spPr>
          <a:xfrm>
            <a:off x="4078940" y="3380116"/>
            <a:ext cx="7361691" cy="293267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r" rtl="1"/>
            <a:r>
              <a:rPr lang="ar-BH" sz="2800" b="1" dirty="0">
                <a:latin typeface="Sakkal Majalla" panose="02000000000000000000" pitchFamily="2" charset="-78"/>
                <a:cs typeface="Sakkal Majalla" panose="02000000000000000000" pitchFamily="2" charset="-78"/>
              </a:rPr>
              <a:t> خطة العمل:</a:t>
            </a:r>
          </a:p>
          <a:p>
            <a:pPr algn="r" rtl="1"/>
            <a:r>
              <a:rPr lang="ar-BH" sz="2800" b="1" dirty="0">
                <a:solidFill>
                  <a:schemeClr val="accent6">
                    <a:lumMod val="75000"/>
                  </a:schemeClr>
                </a:solidFill>
                <a:latin typeface="Sakkal Majalla" panose="02000000000000000000" pitchFamily="2" charset="-78"/>
                <a:cs typeface="Sakkal Majalla" panose="02000000000000000000" pitchFamily="2" charset="-78"/>
              </a:rPr>
              <a:t>- المقدمة (وضع البداية) : </a:t>
            </a:r>
            <a:r>
              <a:rPr lang="ar-BH" sz="2800" b="1" dirty="0">
                <a:latin typeface="Sakkal Majalla" panose="02000000000000000000" pitchFamily="2" charset="-78"/>
                <a:cs typeface="Sakkal Majalla" panose="02000000000000000000" pitchFamily="2" charset="-78"/>
              </a:rPr>
              <a:t>* وصف المكان والزمان وبداية الحريق.</a:t>
            </a:r>
          </a:p>
          <a:p>
            <a:pPr algn="r" rtl="1"/>
            <a:r>
              <a:rPr lang="ar-BH" sz="2800" b="1" dirty="0">
                <a:solidFill>
                  <a:schemeClr val="accent6">
                    <a:lumMod val="75000"/>
                  </a:schemeClr>
                </a:solidFill>
                <a:latin typeface="Sakkal Majalla" panose="02000000000000000000" pitchFamily="2" charset="-78"/>
                <a:cs typeface="Sakkal Majalla" panose="02000000000000000000" pitchFamily="2" charset="-78"/>
              </a:rPr>
              <a:t>- العرض (سياق التّحـــــــــــــــــــــوّل) : </a:t>
            </a:r>
            <a:r>
              <a:rPr lang="ar-BH" sz="2800" b="1" dirty="0">
                <a:latin typeface="Sakkal Majalla" panose="02000000000000000000" pitchFamily="2" charset="-78"/>
                <a:cs typeface="Sakkal Majalla" panose="02000000000000000000" pitchFamily="2" charset="-78"/>
              </a:rPr>
              <a:t>* وصف المنزل الّذي تعرض  للحريق.</a:t>
            </a:r>
          </a:p>
          <a:p>
            <a:pPr algn="r" rtl="1"/>
            <a:r>
              <a:rPr lang="ar-BH" sz="2800" b="1" dirty="0">
                <a:latin typeface="Sakkal Majalla" panose="02000000000000000000" pitchFamily="2" charset="-78"/>
                <a:cs typeface="Sakkal Majalla" panose="02000000000000000000" pitchFamily="2" charset="-78"/>
              </a:rPr>
              <a:t>                                                        *  وصف الحريق.</a:t>
            </a:r>
            <a:endParaRPr lang="ar-BH" sz="2800" b="1" dirty="0">
              <a:solidFill>
                <a:srgbClr val="FF0000"/>
              </a:solidFill>
              <a:latin typeface="Sakkal Majalla" panose="02000000000000000000" pitchFamily="2" charset="-78"/>
              <a:cs typeface="Sakkal Majalla" panose="02000000000000000000" pitchFamily="2" charset="-78"/>
            </a:endParaRPr>
          </a:p>
          <a:p>
            <a:pPr algn="r" rtl="1"/>
            <a:r>
              <a:rPr lang="ar-BH" sz="2800" b="1" dirty="0">
                <a:solidFill>
                  <a:srgbClr val="FF0000"/>
                </a:solidFill>
                <a:latin typeface="Sakkal Majalla" panose="02000000000000000000" pitchFamily="2" charset="-78"/>
                <a:cs typeface="Sakkal Majalla" panose="02000000000000000000" pitchFamily="2" charset="-78"/>
              </a:rPr>
              <a:t>                                 </a:t>
            </a:r>
            <a:r>
              <a:rPr lang="ar-BH" sz="2800" b="1" dirty="0">
                <a:latin typeface="Sakkal Majalla" panose="02000000000000000000" pitchFamily="2" charset="-78"/>
                <a:cs typeface="Sakkal Majalla" panose="02000000000000000000" pitchFamily="2" charset="-78"/>
              </a:rPr>
              <a:t>                       * تمكن رجال الإطفاء من إخماد النيران.</a:t>
            </a:r>
          </a:p>
          <a:p>
            <a:pPr algn="r" rtl="1"/>
            <a:r>
              <a:rPr lang="ar-BH" sz="2800" b="1" dirty="0">
                <a:solidFill>
                  <a:schemeClr val="accent6">
                    <a:lumMod val="75000"/>
                  </a:schemeClr>
                </a:solidFill>
                <a:latin typeface="Sakkal Majalla" panose="02000000000000000000" pitchFamily="2" charset="-78"/>
                <a:cs typeface="Sakkal Majalla" panose="02000000000000000000" pitchFamily="2" charset="-78"/>
              </a:rPr>
              <a:t>- الخاتمة ( وضع الختام)</a:t>
            </a:r>
            <a:r>
              <a:rPr lang="ar-SA" sz="2800" b="1" dirty="0">
                <a:solidFill>
                  <a:schemeClr val="accent6">
                    <a:lumMod val="75000"/>
                  </a:schemeClr>
                </a:solidFill>
                <a:latin typeface="Sakkal Majalla" panose="02000000000000000000" pitchFamily="2" charset="-78"/>
                <a:cs typeface="Sakkal Majalla" panose="02000000000000000000" pitchFamily="2" charset="-78"/>
              </a:rPr>
              <a:t> </a:t>
            </a:r>
            <a:r>
              <a:rPr lang="ar-BH" sz="2800" b="1" dirty="0">
                <a:solidFill>
                  <a:schemeClr val="accent6">
                    <a:lumMod val="75000"/>
                  </a:schemeClr>
                </a:solidFill>
                <a:latin typeface="Sakkal Majalla" panose="02000000000000000000" pitchFamily="2" charset="-78"/>
                <a:cs typeface="Sakkal Majalla" panose="02000000000000000000" pitchFamily="2" charset="-78"/>
              </a:rPr>
              <a:t>: </a:t>
            </a:r>
            <a:r>
              <a:rPr lang="ar-BH" sz="2800" b="1" dirty="0">
                <a:latin typeface="Sakkal Majalla" panose="02000000000000000000" pitchFamily="2" charset="-78"/>
                <a:cs typeface="Sakkal Majalla" panose="02000000000000000000" pitchFamily="2" charset="-78"/>
              </a:rPr>
              <a:t>* الآثار الّتي خلّفها الحريق في المنزل.</a:t>
            </a:r>
            <a:endParaRPr lang="ar-SA" sz="2800" b="1" dirty="0">
              <a:latin typeface="Sakkal Majalla" panose="02000000000000000000" pitchFamily="2" charset="-78"/>
              <a:cs typeface="Sakkal Majalla" panose="02000000000000000000" pitchFamily="2" charset="-78"/>
            </a:endParaRPr>
          </a:p>
          <a:p>
            <a:pPr algn="r" rtl="1"/>
            <a:endParaRPr lang="ar-BH" sz="3200" b="1" dirty="0">
              <a:solidFill>
                <a:schemeClr val="accent1">
                  <a:lumMod val="75000"/>
                </a:schemeClr>
              </a:solidFill>
              <a:latin typeface="Sakkal Majalla" panose="02000000000000000000" pitchFamily="2" charset="-78"/>
              <a:cs typeface="Sakkal Majalla" panose="02000000000000000000" pitchFamily="2" charset="-78"/>
            </a:endParaRPr>
          </a:p>
        </p:txBody>
      </p:sp>
      <p:sp>
        <p:nvSpPr>
          <p:cNvPr id="2" name="مستطيل 1">
            <a:extLst>
              <a:ext uri="{FF2B5EF4-FFF2-40B4-BE49-F238E27FC236}">
                <a16:creationId xmlns:a16="http://schemas.microsoft.com/office/drawing/2014/main" id="{307E1510-029E-44C1-84B1-17C54FEC8D31}"/>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
        <p:nvSpPr>
          <p:cNvPr id="8" name="Rectangle: Rounded Corners 11">
            <a:extLst>
              <a:ext uri="{FF2B5EF4-FFF2-40B4-BE49-F238E27FC236}">
                <a16:creationId xmlns:a16="http://schemas.microsoft.com/office/drawing/2014/main" id="{260141FA-5DAC-41D2-80A0-C6B3A1EDE35B}"/>
              </a:ext>
            </a:extLst>
          </p:cNvPr>
          <p:cNvSpPr/>
          <p:nvPr/>
        </p:nvSpPr>
        <p:spPr>
          <a:xfrm>
            <a:off x="1119684" y="3429000"/>
            <a:ext cx="2887540" cy="293267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r" rtl="1"/>
            <a:r>
              <a:rPr lang="ar-BH" sz="2400" dirty="0">
                <a:latin typeface="Sakkal Majalla" panose="02000000000000000000" pitchFamily="2" charset="-78"/>
                <a:cs typeface="Sakkal Majalla" panose="02000000000000000000" pitchFamily="2" charset="-78"/>
              </a:rPr>
              <a:t>معايير الكتابة:</a:t>
            </a:r>
            <a:r>
              <a:rPr lang="ar-SA" sz="2400" dirty="0">
                <a:latin typeface="Sakkal Majalla" panose="02000000000000000000" pitchFamily="2" charset="-78"/>
                <a:cs typeface="Sakkal Majalla" panose="02000000000000000000" pitchFamily="2" charset="-78"/>
              </a:rPr>
              <a:t>  </a:t>
            </a:r>
            <a:endParaRPr lang="ar-BH" sz="2400" dirty="0">
              <a:latin typeface="Sakkal Majalla" panose="02000000000000000000" pitchFamily="2" charset="-78"/>
              <a:cs typeface="Sakkal Majalla" panose="02000000000000000000" pitchFamily="2" charset="-78"/>
            </a:endParaRPr>
          </a:p>
          <a:p>
            <a:pPr algn="r" rtl="1"/>
            <a:r>
              <a:rPr lang="ar-BH" sz="2400" dirty="0">
                <a:latin typeface="Sakkal Majalla" panose="02000000000000000000" pitchFamily="2" charset="-78"/>
                <a:cs typeface="Sakkal Majalla" panose="02000000000000000000" pitchFamily="2" charset="-78"/>
              </a:rPr>
              <a:t>- توفر عناصر القصَّة.</a:t>
            </a:r>
          </a:p>
          <a:p>
            <a:pPr algn="r" rtl="1"/>
            <a:r>
              <a:rPr lang="ar-BH" sz="2400" dirty="0">
                <a:latin typeface="Sakkal Majalla" panose="02000000000000000000" pitchFamily="2" charset="-78"/>
                <a:cs typeface="Sakkal Majalla" panose="02000000000000000000" pitchFamily="2" charset="-78"/>
              </a:rPr>
              <a:t>- تضمين القصّة مقطع وصفي.</a:t>
            </a:r>
          </a:p>
          <a:p>
            <a:pPr algn="r" rtl="1"/>
            <a:r>
              <a:rPr lang="ar-BH" sz="2400" dirty="0">
                <a:latin typeface="Sakkal Majalla" panose="02000000000000000000" pitchFamily="2" charset="-78"/>
                <a:cs typeface="Sakkal Majalla" panose="02000000000000000000" pitchFamily="2" charset="-78"/>
              </a:rPr>
              <a:t>- تسلسل الفكر.</a:t>
            </a:r>
          </a:p>
          <a:p>
            <a:pPr algn="r" rtl="1"/>
            <a:r>
              <a:rPr lang="ar-BH" sz="2400" dirty="0">
                <a:latin typeface="Sakkal Majalla" panose="02000000000000000000" pitchFamily="2" charset="-78"/>
                <a:cs typeface="Sakkal Majalla" panose="02000000000000000000" pitchFamily="2" charset="-78"/>
              </a:rPr>
              <a:t>- سلامة التراكيب اللُّغوية. </a:t>
            </a:r>
          </a:p>
          <a:p>
            <a:pPr algn="r" rtl="1"/>
            <a:r>
              <a:rPr lang="ar-BH" sz="2400" dirty="0">
                <a:latin typeface="Sakkal Majalla" panose="02000000000000000000" pitchFamily="2" charset="-78"/>
                <a:cs typeface="Sakkal Majalla" panose="02000000000000000000" pitchFamily="2" charset="-78"/>
              </a:rPr>
              <a:t>- صحّة الإملاء.</a:t>
            </a:r>
          </a:p>
          <a:p>
            <a:pPr algn="r" rtl="1"/>
            <a:r>
              <a:rPr lang="ar-BH" sz="2400" dirty="0">
                <a:latin typeface="Sakkal Majalla" panose="02000000000000000000" pitchFamily="2" charset="-78"/>
                <a:cs typeface="Sakkal Majalla" panose="02000000000000000000" pitchFamily="2" charset="-78"/>
              </a:rPr>
              <a:t>- توظيف علامات التّرقيم</a:t>
            </a:r>
            <a:r>
              <a:rPr lang="ar-BH" sz="2400" b="1" dirty="0">
                <a:latin typeface="Sakkal Majalla" panose="02000000000000000000" pitchFamily="2" charset="-78"/>
                <a:cs typeface="Sakkal Majalla" panose="02000000000000000000" pitchFamily="2" charset="-78"/>
              </a:rPr>
              <a:t>.</a:t>
            </a:r>
          </a:p>
          <a:p>
            <a:pPr algn="r" rtl="1"/>
            <a:r>
              <a:rPr lang="ar-SA" sz="2400" b="1" dirty="0">
                <a:latin typeface="Sakkal Majalla" panose="02000000000000000000" pitchFamily="2" charset="-78"/>
                <a:cs typeface="Sakkal Majalla" panose="02000000000000000000" pitchFamily="2" charset="-78"/>
              </a:rPr>
              <a:t>                     </a:t>
            </a:r>
          </a:p>
          <a:p>
            <a:pPr algn="r" rtl="1"/>
            <a:endParaRPr lang="ar-BH" sz="3200" b="1" dirty="0">
              <a:solidFill>
                <a:schemeClr val="accent1">
                  <a:lumMod val="75000"/>
                </a:schemeClr>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71430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1)">
                                      <p:cBhvr>
                                        <p:cTn id="21" dur="2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2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p:cTn id="31"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7">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xEl>
                                              <p:pRg st="1" end="1"/>
                                            </p:txEl>
                                          </p:spTgt>
                                        </p:tgtEl>
                                        <p:attrNameLst>
                                          <p:attrName>style.visibility</p:attrName>
                                        </p:attrNameLst>
                                      </p:cBhvr>
                                      <p:to>
                                        <p:strVal val="visible"/>
                                      </p:to>
                                    </p:set>
                                    <p:animEffect transition="in" filter="fade">
                                      <p:cBhvr>
                                        <p:cTn id="39" dur="1000"/>
                                        <p:tgtEl>
                                          <p:spTgt spid="7">
                                            <p:txEl>
                                              <p:pRg st="1" end="1"/>
                                            </p:txEl>
                                          </p:spTgt>
                                        </p:tgtEl>
                                      </p:cBhvr>
                                    </p:animEffect>
                                    <p:anim calcmode="lin" valueType="num">
                                      <p:cBhvr>
                                        <p:cTn id="4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41"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7">
                                            <p:txEl>
                                              <p:pRg st="2" end="2"/>
                                            </p:txEl>
                                          </p:spTgt>
                                        </p:tgtEl>
                                        <p:attrNameLst>
                                          <p:attrName>style.visibility</p:attrName>
                                        </p:attrNameLst>
                                      </p:cBhvr>
                                      <p:to>
                                        <p:strVal val="visible"/>
                                      </p:to>
                                    </p:set>
                                    <p:animEffect transition="in" filter="fade">
                                      <p:cBhvr>
                                        <p:cTn id="46" dur="1000"/>
                                        <p:tgtEl>
                                          <p:spTgt spid="7">
                                            <p:txEl>
                                              <p:pRg st="2" end="2"/>
                                            </p:txEl>
                                          </p:spTgt>
                                        </p:tgtEl>
                                      </p:cBhvr>
                                    </p:animEffect>
                                    <p:anim calcmode="lin" valueType="num">
                                      <p:cBhvr>
                                        <p:cTn id="47"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8"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7">
                                            <p:txEl>
                                              <p:pRg st="3" end="3"/>
                                            </p:txEl>
                                          </p:spTgt>
                                        </p:tgtEl>
                                        <p:attrNameLst>
                                          <p:attrName>style.visibility</p:attrName>
                                        </p:attrNameLst>
                                      </p:cBhvr>
                                      <p:to>
                                        <p:strVal val="visible"/>
                                      </p:to>
                                    </p:set>
                                    <p:animEffect transition="in" filter="fade">
                                      <p:cBhvr>
                                        <p:cTn id="53" dur="1000"/>
                                        <p:tgtEl>
                                          <p:spTgt spid="7">
                                            <p:txEl>
                                              <p:pRg st="3" end="3"/>
                                            </p:txEl>
                                          </p:spTgt>
                                        </p:tgtEl>
                                      </p:cBhvr>
                                    </p:animEffect>
                                    <p:anim calcmode="lin" valueType="num">
                                      <p:cBhvr>
                                        <p:cTn id="54"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55"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7">
                                            <p:txEl>
                                              <p:pRg st="4" end="4"/>
                                            </p:txEl>
                                          </p:spTgt>
                                        </p:tgtEl>
                                        <p:attrNameLst>
                                          <p:attrName>style.visibility</p:attrName>
                                        </p:attrNameLst>
                                      </p:cBhvr>
                                      <p:to>
                                        <p:strVal val="visible"/>
                                      </p:to>
                                    </p:set>
                                    <p:animEffect transition="in" filter="fade">
                                      <p:cBhvr>
                                        <p:cTn id="60" dur="1000"/>
                                        <p:tgtEl>
                                          <p:spTgt spid="7">
                                            <p:txEl>
                                              <p:pRg st="4" end="4"/>
                                            </p:txEl>
                                          </p:spTgt>
                                        </p:tgtEl>
                                      </p:cBhvr>
                                    </p:animEffect>
                                    <p:anim calcmode="lin" valueType="num">
                                      <p:cBhvr>
                                        <p:cTn id="61"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62"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7">
                                            <p:txEl>
                                              <p:pRg st="5" end="5"/>
                                            </p:txEl>
                                          </p:spTgt>
                                        </p:tgtEl>
                                        <p:attrNameLst>
                                          <p:attrName>style.visibility</p:attrName>
                                        </p:attrNameLst>
                                      </p:cBhvr>
                                      <p:to>
                                        <p:strVal val="visible"/>
                                      </p:to>
                                    </p:set>
                                    <p:animEffect transition="in" filter="fade">
                                      <p:cBhvr>
                                        <p:cTn id="67" dur="1000"/>
                                        <p:tgtEl>
                                          <p:spTgt spid="7">
                                            <p:txEl>
                                              <p:pRg st="5" end="5"/>
                                            </p:txEl>
                                          </p:spTgt>
                                        </p:tgtEl>
                                      </p:cBhvr>
                                    </p:animEffect>
                                    <p:anim calcmode="lin" valueType="num">
                                      <p:cBhvr>
                                        <p:cTn id="68"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69"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1" presetClass="entr" presetSubtype="1" fill="hold" grpId="0" nodeType="click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heel(1)">
                                      <p:cBhvr>
                                        <p:cTn id="74" dur="2000"/>
                                        <p:tgtEl>
                                          <p:spTgt spid="8"/>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nodeType="clickEffect">
                                  <p:stCondLst>
                                    <p:cond delay="0"/>
                                  </p:stCondLst>
                                  <p:childTnLst>
                                    <p:set>
                                      <p:cBhvr>
                                        <p:cTn id="78" dur="1" fill="hold">
                                          <p:stCondLst>
                                            <p:cond delay="0"/>
                                          </p:stCondLst>
                                        </p:cTn>
                                        <p:tgtEl>
                                          <p:spTgt spid="8">
                                            <p:txEl>
                                              <p:pRg st="0" end="0"/>
                                            </p:txEl>
                                          </p:spTgt>
                                        </p:tgtEl>
                                        <p:attrNameLst>
                                          <p:attrName>style.visibility</p:attrName>
                                        </p:attrNameLst>
                                      </p:cBhvr>
                                      <p:to>
                                        <p:strVal val="visible"/>
                                      </p:to>
                                    </p:set>
                                    <p:anim calcmode="lin" valueType="num">
                                      <p:cBhvr>
                                        <p:cTn id="79"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0"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81"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82" dur="1000"/>
                                        <p:tgtEl>
                                          <p:spTgt spid="8">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nodeType="clickEffect">
                                  <p:stCondLst>
                                    <p:cond delay="0"/>
                                  </p:stCondLst>
                                  <p:childTnLst>
                                    <p:set>
                                      <p:cBhvr>
                                        <p:cTn id="86" dur="1" fill="hold">
                                          <p:stCondLst>
                                            <p:cond delay="0"/>
                                          </p:stCondLst>
                                        </p:cTn>
                                        <p:tgtEl>
                                          <p:spTgt spid="8">
                                            <p:txEl>
                                              <p:pRg st="1" end="1"/>
                                            </p:txEl>
                                          </p:spTgt>
                                        </p:tgtEl>
                                        <p:attrNameLst>
                                          <p:attrName>style.visibility</p:attrName>
                                        </p:attrNameLst>
                                      </p:cBhvr>
                                      <p:to>
                                        <p:strVal val="visible"/>
                                      </p:to>
                                    </p:set>
                                    <p:anim calcmode="lin" valueType="num">
                                      <p:cBhvr>
                                        <p:cTn id="87" dur="1000" fill="hold"/>
                                        <p:tgtEl>
                                          <p:spTgt spid="8">
                                            <p:txEl>
                                              <p:pRg st="1" end="1"/>
                                            </p:txEl>
                                          </p:spTgt>
                                        </p:tgtEl>
                                        <p:attrNameLst>
                                          <p:attrName>ppt_w</p:attrName>
                                        </p:attrNameLst>
                                      </p:cBhvr>
                                      <p:tavLst>
                                        <p:tav tm="0">
                                          <p:val>
                                            <p:fltVal val="0"/>
                                          </p:val>
                                        </p:tav>
                                        <p:tav tm="100000">
                                          <p:val>
                                            <p:strVal val="#ppt_w"/>
                                          </p:val>
                                        </p:tav>
                                      </p:tavLst>
                                    </p:anim>
                                    <p:anim calcmode="lin" valueType="num">
                                      <p:cBhvr>
                                        <p:cTn id="88" dur="1000" fill="hold"/>
                                        <p:tgtEl>
                                          <p:spTgt spid="8">
                                            <p:txEl>
                                              <p:pRg st="1" end="1"/>
                                            </p:txEl>
                                          </p:spTgt>
                                        </p:tgtEl>
                                        <p:attrNameLst>
                                          <p:attrName>ppt_h</p:attrName>
                                        </p:attrNameLst>
                                      </p:cBhvr>
                                      <p:tavLst>
                                        <p:tav tm="0">
                                          <p:val>
                                            <p:fltVal val="0"/>
                                          </p:val>
                                        </p:tav>
                                        <p:tav tm="100000">
                                          <p:val>
                                            <p:strVal val="#ppt_h"/>
                                          </p:val>
                                        </p:tav>
                                      </p:tavLst>
                                    </p:anim>
                                    <p:anim calcmode="lin" valueType="num">
                                      <p:cBhvr>
                                        <p:cTn id="89" dur="1000" fill="hold"/>
                                        <p:tgtEl>
                                          <p:spTgt spid="8">
                                            <p:txEl>
                                              <p:pRg st="1" end="1"/>
                                            </p:txEl>
                                          </p:spTgt>
                                        </p:tgtEl>
                                        <p:attrNameLst>
                                          <p:attrName>style.rotation</p:attrName>
                                        </p:attrNameLst>
                                      </p:cBhvr>
                                      <p:tavLst>
                                        <p:tav tm="0">
                                          <p:val>
                                            <p:fltVal val="90"/>
                                          </p:val>
                                        </p:tav>
                                        <p:tav tm="100000">
                                          <p:val>
                                            <p:fltVal val="0"/>
                                          </p:val>
                                        </p:tav>
                                      </p:tavLst>
                                    </p:anim>
                                    <p:animEffect transition="in" filter="fade">
                                      <p:cBhvr>
                                        <p:cTn id="90" dur="1000"/>
                                        <p:tgtEl>
                                          <p:spTgt spid="8">
                                            <p:txEl>
                                              <p:pRg st="1" end="1"/>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nodeType="clickEffect">
                                  <p:stCondLst>
                                    <p:cond delay="0"/>
                                  </p:stCondLst>
                                  <p:childTnLst>
                                    <p:set>
                                      <p:cBhvr>
                                        <p:cTn id="94" dur="1" fill="hold">
                                          <p:stCondLst>
                                            <p:cond delay="0"/>
                                          </p:stCondLst>
                                        </p:cTn>
                                        <p:tgtEl>
                                          <p:spTgt spid="8">
                                            <p:txEl>
                                              <p:pRg st="2" end="2"/>
                                            </p:txEl>
                                          </p:spTgt>
                                        </p:tgtEl>
                                        <p:attrNameLst>
                                          <p:attrName>style.visibility</p:attrName>
                                        </p:attrNameLst>
                                      </p:cBhvr>
                                      <p:to>
                                        <p:strVal val="visible"/>
                                      </p:to>
                                    </p:set>
                                    <p:anim calcmode="lin" valueType="num">
                                      <p:cBhvr>
                                        <p:cTn id="95" dur="1000" fill="hold"/>
                                        <p:tgtEl>
                                          <p:spTgt spid="8">
                                            <p:txEl>
                                              <p:pRg st="2" end="2"/>
                                            </p:txEl>
                                          </p:spTgt>
                                        </p:tgtEl>
                                        <p:attrNameLst>
                                          <p:attrName>ppt_w</p:attrName>
                                        </p:attrNameLst>
                                      </p:cBhvr>
                                      <p:tavLst>
                                        <p:tav tm="0">
                                          <p:val>
                                            <p:fltVal val="0"/>
                                          </p:val>
                                        </p:tav>
                                        <p:tav tm="100000">
                                          <p:val>
                                            <p:strVal val="#ppt_w"/>
                                          </p:val>
                                        </p:tav>
                                      </p:tavLst>
                                    </p:anim>
                                    <p:anim calcmode="lin" valueType="num">
                                      <p:cBhvr>
                                        <p:cTn id="96" dur="1000" fill="hold"/>
                                        <p:tgtEl>
                                          <p:spTgt spid="8">
                                            <p:txEl>
                                              <p:pRg st="2" end="2"/>
                                            </p:txEl>
                                          </p:spTgt>
                                        </p:tgtEl>
                                        <p:attrNameLst>
                                          <p:attrName>ppt_h</p:attrName>
                                        </p:attrNameLst>
                                      </p:cBhvr>
                                      <p:tavLst>
                                        <p:tav tm="0">
                                          <p:val>
                                            <p:fltVal val="0"/>
                                          </p:val>
                                        </p:tav>
                                        <p:tav tm="100000">
                                          <p:val>
                                            <p:strVal val="#ppt_h"/>
                                          </p:val>
                                        </p:tav>
                                      </p:tavLst>
                                    </p:anim>
                                    <p:anim calcmode="lin" valueType="num">
                                      <p:cBhvr>
                                        <p:cTn id="97" dur="1000" fill="hold"/>
                                        <p:tgtEl>
                                          <p:spTgt spid="8">
                                            <p:txEl>
                                              <p:pRg st="2" end="2"/>
                                            </p:txEl>
                                          </p:spTgt>
                                        </p:tgtEl>
                                        <p:attrNameLst>
                                          <p:attrName>style.rotation</p:attrName>
                                        </p:attrNameLst>
                                      </p:cBhvr>
                                      <p:tavLst>
                                        <p:tav tm="0">
                                          <p:val>
                                            <p:fltVal val="90"/>
                                          </p:val>
                                        </p:tav>
                                        <p:tav tm="100000">
                                          <p:val>
                                            <p:fltVal val="0"/>
                                          </p:val>
                                        </p:tav>
                                      </p:tavLst>
                                    </p:anim>
                                    <p:animEffect transition="in" filter="fade">
                                      <p:cBhvr>
                                        <p:cTn id="98" dur="1000"/>
                                        <p:tgtEl>
                                          <p:spTgt spid="8">
                                            <p:txEl>
                                              <p:pRg st="2" end="2"/>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nodeType="clickEffect">
                                  <p:stCondLst>
                                    <p:cond delay="0"/>
                                  </p:stCondLst>
                                  <p:childTnLst>
                                    <p:set>
                                      <p:cBhvr>
                                        <p:cTn id="102" dur="1" fill="hold">
                                          <p:stCondLst>
                                            <p:cond delay="0"/>
                                          </p:stCondLst>
                                        </p:cTn>
                                        <p:tgtEl>
                                          <p:spTgt spid="8">
                                            <p:txEl>
                                              <p:pRg st="3" end="3"/>
                                            </p:txEl>
                                          </p:spTgt>
                                        </p:tgtEl>
                                        <p:attrNameLst>
                                          <p:attrName>style.visibility</p:attrName>
                                        </p:attrNameLst>
                                      </p:cBhvr>
                                      <p:to>
                                        <p:strVal val="visible"/>
                                      </p:to>
                                    </p:set>
                                    <p:anim calcmode="lin" valueType="num">
                                      <p:cBhvr>
                                        <p:cTn id="103" dur="1000" fill="hold"/>
                                        <p:tgtEl>
                                          <p:spTgt spid="8">
                                            <p:txEl>
                                              <p:pRg st="3" end="3"/>
                                            </p:txEl>
                                          </p:spTgt>
                                        </p:tgtEl>
                                        <p:attrNameLst>
                                          <p:attrName>ppt_w</p:attrName>
                                        </p:attrNameLst>
                                      </p:cBhvr>
                                      <p:tavLst>
                                        <p:tav tm="0">
                                          <p:val>
                                            <p:fltVal val="0"/>
                                          </p:val>
                                        </p:tav>
                                        <p:tav tm="100000">
                                          <p:val>
                                            <p:strVal val="#ppt_w"/>
                                          </p:val>
                                        </p:tav>
                                      </p:tavLst>
                                    </p:anim>
                                    <p:anim calcmode="lin" valueType="num">
                                      <p:cBhvr>
                                        <p:cTn id="104" dur="1000" fill="hold"/>
                                        <p:tgtEl>
                                          <p:spTgt spid="8">
                                            <p:txEl>
                                              <p:pRg st="3" end="3"/>
                                            </p:txEl>
                                          </p:spTgt>
                                        </p:tgtEl>
                                        <p:attrNameLst>
                                          <p:attrName>ppt_h</p:attrName>
                                        </p:attrNameLst>
                                      </p:cBhvr>
                                      <p:tavLst>
                                        <p:tav tm="0">
                                          <p:val>
                                            <p:fltVal val="0"/>
                                          </p:val>
                                        </p:tav>
                                        <p:tav tm="100000">
                                          <p:val>
                                            <p:strVal val="#ppt_h"/>
                                          </p:val>
                                        </p:tav>
                                      </p:tavLst>
                                    </p:anim>
                                    <p:anim calcmode="lin" valueType="num">
                                      <p:cBhvr>
                                        <p:cTn id="105" dur="1000" fill="hold"/>
                                        <p:tgtEl>
                                          <p:spTgt spid="8">
                                            <p:txEl>
                                              <p:pRg st="3" end="3"/>
                                            </p:txEl>
                                          </p:spTgt>
                                        </p:tgtEl>
                                        <p:attrNameLst>
                                          <p:attrName>style.rotation</p:attrName>
                                        </p:attrNameLst>
                                      </p:cBhvr>
                                      <p:tavLst>
                                        <p:tav tm="0">
                                          <p:val>
                                            <p:fltVal val="90"/>
                                          </p:val>
                                        </p:tav>
                                        <p:tav tm="100000">
                                          <p:val>
                                            <p:fltVal val="0"/>
                                          </p:val>
                                        </p:tav>
                                      </p:tavLst>
                                    </p:anim>
                                    <p:animEffect transition="in" filter="fade">
                                      <p:cBhvr>
                                        <p:cTn id="106" dur="1000"/>
                                        <p:tgtEl>
                                          <p:spTgt spid="8">
                                            <p:txEl>
                                              <p:pRg st="3" end="3"/>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8">
                                            <p:txEl>
                                              <p:pRg st="4" end="4"/>
                                            </p:txEl>
                                          </p:spTgt>
                                        </p:tgtEl>
                                        <p:attrNameLst>
                                          <p:attrName>style.visibility</p:attrName>
                                        </p:attrNameLst>
                                      </p:cBhvr>
                                      <p:to>
                                        <p:strVal val="visible"/>
                                      </p:to>
                                    </p:set>
                                    <p:anim calcmode="lin" valueType="num">
                                      <p:cBhvr>
                                        <p:cTn id="111" dur="1000" fill="hold"/>
                                        <p:tgtEl>
                                          <p:spTgt spid="8">
                                            <p:txEl>
                                              <p:pRg st="4" end="4"/>
                                            </p:txEl>
                                          </p:spTgt>
                                        </p:tgtEl>
                                        <p:attrNameLst>
                                          <p:attrName>ppt_w</p:attrName>
                                        </p:attrNameLst>
                                      </p:cBhvr>
                                      <p:tavLst>
                                        <p:tav tm="0">
                                          <p:val>
                                            <p:fltVal val="0"/>
                                          </p:val>
                                        </p:tav>
                                        <p:tav tm="100000">
                                          <p:val>
                                            <p:strVal val="#ppt_w"/>
                                          </p:val>
                                        </p:tav>
                                      </p:tavLst>
                                    </p:anim>
                                    <p:anim calcmode="lin" valueType="num">
                                      <p:cBhvr>
                                        <p:cTn id="112" dur="1000" fill="hold"/>
                                        <p:tgtEl>
                                          <p:spTgt spid="8">
                                            <p:txEl>
                                              <p:pRg st="4" end="4"/>
                                            </p:txEl>
                                          </p:spTgt>
                                        </p:tgtEl>
                                        <p:attrNameLst>
                                          <p:attrName>ppt_h</p:attrName>
                                        </p:attrNameLst>
                                      </p:cBhvr>
                                      <p:tavLst>
                                        <p:tav tm="0">
                                          <p:val>
                                            <p:fltVal val="0"/>
                                          </p:val>
                                        </p:tav>
                                        <p:tav tm="100000">
                                          <p:val>
                                            <p:strVal val="#ppt_h"/>
                                          </p:val>
                                        </p:tav>
                                      </p:tavLst>
                                    </p:anim>
                                    <p:anim calcmode="lin" valueType="num">
                                      <p:cBhvr>
                                        <p:cTn id="113" dur="1000" fill="hold"/>
                                        <p:tgtEl>
                                          <p:spTgt spid="8">
                                            <p:txEl>
                                              <p:pRg st="4" end="4"/>
                                            </p:txEl>
                                          </p:spTgt>
                                        </p:tgtEl>
                                        <p:attrNameLst>
                                          <p:attrName>style.rotation</p:attrName>
                                        </p:attrNameLst>
                                      </p:cBhvr>
                                      <p:tavLst>
                                        <p:tav tm="0">
                                          <p:val>
                                            <p:fltVal val="90"/>
                                          </p:val>
                                        </p:tav>
                                        <p:tav tm="100000">
                                          <p:val>
                                            <p:fltVal val="0"/>
                                          </p:val>
                                        </p:tav>
                                      </p:tavLst>
                                    </p:anim>
                                    <p:animEffect transition="in" filter="fade">
                                      <p:cBhvr>
                                        <p:cTn id="114" dur="1000"/>
                                        <p:tgtEl>
                                          <p:spTgt spid="8">
                                            <p:txEl>
                                              <p:pRg st="4" end="4"/>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nodeType="clickEffect">
                                  <p:stCondLst>
                                    <p:cond delay="0"/>
                                  </p:stCondLst>
                                  <p:childTnLst>
                                    <p:set>
                                      <p:cBhvr>
                                        <p:cTn id="118" dur="1" fill="hold">
                                          <p:stCondLst>
                                            <p:cond delay="0"/>
                                          </p:stCondLst>
                                        </p:cTn>
                                        <p:tgtEl>
                                          <p:spTgt spid="8">
                                            <p:txEl>
                                              <p:pRg st="5" end="5"/>
                                            </p:txEl>
                                          </p:spTgt>
                                        </p:tgtEl>
                                        <p:attrNameLst>
                                          <p:attrName>style.visibility</p:attrName>
                                        </p:attrNameLst>
                                      </p:cBhvr>
                                      <p:to>
                                        <p:strVal val="visible"/>
                                      </p:to>
                                    </p:set>
                                    <p:anim calcmode="lin" valueType="num">
                                      <p:cBhvr>
                                        <p:cTn id="119" dur="1000" fill="hold"/>
                                        <p:tgtEl>
                                          <p:spTgt spid="8">
                                            <p:txEl>
                                              <p:pRg st="5" end="5"/>
                                            </p:txEl>
                                          </p:spTgt>
                                        </p:tgtEl>
                                        <p:attrNameLst>
                                          <p:attrName>ppt_w</p:attrName>
                                        </p:attrNameLst>
                                      </p:cBhvr>
                                      <p:tavLst>
                                        <p:tav tm="0">
                                          <p:val>
                                            <p:fltVal val="0"/>
                                          </p:val>
                                        </p:tav>
                                        <p:tav tm="100000">
                                          <p:val>
                                            <p:strVal val="#ppt_w"/>
                                          </p:val>
                                        </p:tav>
                                      </p:tavLst>
                                    </p:anim>
                                    <p:anim calcmode="lin" valueType="num">
                                      <p:cBhvr>
                                        <p:cTn id="120" dur="1000" fill="hold"/>
                                        <p:tgtEl>
                                          <p:spTgt spid="8">
                                            <p:txEl>
                                              <p:pRg st="5" end="5"/>
                                            </p:txEl>
                                          </p:spTgt>
                                        </p:tgtEl>
                                        <p:attrNameLst>
                                          <p:attrName>ppt_h</p:attrName>
                                        </p:attrNameLst>
                                      </p:cBhvr>
                                      <p:tavLst>
                                        <p:tav tm="0">
                                          <p:val>
                                            <p:fltVal val="0"/>
                                          </p:val>
                                        </p:tav>
                                        <p:tav tm="100000">
                                          <p:val>
                                            <p:strVal val="#ppt_h"/>
                                          </p:val>
                                        </p:tav>
                                      </p:tavLst>
                                    </p:anim>
                                    <p:anim calcmode="lin" valueType="num">
                                      <p:cBhvr>
                                        <p:cTn id="121" dur="1000" fill="hold"/>
                                        <p:tgtEl>
                                          <p:spTgt spid="8">
                                            <p:txEl>
                                              <p:pRg st="5" end="5"/>
                                            </p:txEl>
                                          </p:spTgt>
                                        </p:tgtEl>
                                        <p:attrNameLst>
                                          <p:attrName>style.rotation</p:attrName>
                                        </p:attrNameLst>
                                      </p:cBhvr>
                                      <p:tavLst>
                                        <p:tav tm="0">
                                          <p:val>
                                            <p:fltVal val="90"/>
                                          </p:val>
                                        </p:tav>
                                        <p:tav tm="100000">
                                          <p:val>
                                            <p:fltVal val="0"/>
                                          </p:val>
                                        </p:tav>
                                      </p:tavLst>
                                    </p:anim>
                                    <p:animEffect transition="in" filter="fade">
                                      <p:cBhvr>
                                        <p:cTn id="122" dur="1000"/>
                                        <p:tgtEl>
                                          <p:spTgt spid="8">
                                            <p:txEl>
                                              <p:pRg st="5" end="5"/>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ntr" presetSubtype="0" fill="hold" nodeType="clickEffect">
                                  <p:stCondLst>
                                    <p:cond delay="0"/>
                                  </p:stCondLst>
                                  <p:childTnLst>
                                    <p:set>
                                      <p:cBhvr>
                                        <p:cTn id="126" dur="1" fill="hold">
                                          <p:stCondLst>
                                            <p:cond delay="0"/>
                                          </p:stCondLst>
                                        </p:cTn>
                                        <p:tgtEl>
                                          <p:spTgt spid="8">
                                            <p:txEl>
                                              <p:pRg st="6" end="6"/>
                                            </p:txEl>
                                          </p:spTgt>
                                        </p:tgtEl>
                                        <p:attrNameLst>
                                          <p:attrName>style.visibility</p:attrName>
                                        </p:attrNameLst>
                                      </p:cBhvr>
                                      <p:to>
                                        <p:strVal val="visible"/>
                                      </p:to>
                                    </p:set>
                                    <p:anim calcmode="lin" valueType="num">
                                      <p:cBhvr>
                                        <p:cTn id="127" dur="1000" fill="hold"/>
                                        <p:tgtEl>
                                          <p:spTgt spid="8">
                                            <p:txEl>
                                              <p:pRg st="6" end="6"/>
                                            </p:txEl>
                                          </p:spTgt>
                                        </p:tgtEl>
                                        <p:attrNameLst>
                                          <p:attrName>ppt_w</p:attrName>
                                        </p:attrNameLst>
                                      </p:cBhvr>
                                      <p:tavLst>
                                        <p:tav tm="0">
                                          <p:val>
                                            <p:fltVal val="0"/>
                                          </p:val>
                                        </p:tav>
                                        <p:tav tm="100000">
                                          <p:val>
                                            <p:strVal val="#ppt_w"/>
                                          </p:val>
                                        </p:tav>
                                      </p:tavLst>
                                    </p:anim>
                                    <p:anim calcmode="lin" valueType="num">
                                      <p:cBhvr>
                                        <p:cTn id="128" dur="1000" fill="hold"/>
                                        <p:tgtEl>
                                          <p:spTgt spid="8">
                                            <p:txEl>
                                              <p:pRg st="6" end="6"/>
                                            </p:txEl>
                                          </p:spTgt>
                                        </p:tgtEl>
                                        <p:attrNameLst>
                                          <p:attrName>ppt_h</p:attrName>
                                        </p:attrNameLst>
                                      </p:cBhvr>
                                      <p:tavLst>
                                        <p:tav tm="0">
                                          <p:val>
                                            <p:fltVal val="0"/>
                                          </p:val>
                                        </p:tav>
                                        <p:tav tm="100000">
                                          <p:val>
                                            <p:strVal val="#ppt_h"/>
                                          </p:val>
                                        </p:tav>
                                      </p:tavLst>
                                    </p:anim>
                                    <p:anim calcmode="lin" valueType="num">
                                      <p:cBhvr>
                                        <p:cTn id="129" dur="1000" fill="hold"/>
                                        <p:tgtEl>
                                          <p:spTgt spid="8">
                                            <p:txEl>
                                              <p:pRg st="6" end="6"/>
                                            </p:txEl>
                                          </p:spTgt>
                                        </p:tgtEl>
                                        <p:attrNameLst>
                                          <p:attrName>style.rotation</p:attrName>
                                        </p:attrNameLst>
                                      </p:cBhvr>
                                      <p:tavLst>
                                        <p:tav tm="0">
                                          <p:val>
                                            <p:fltVal val="90"/>
                                          </p:val>
                                        </p:tav>
                                        <p:tav tm="100000">
                                          <p:val>
                                            <p:fltVal val="0"/>
                                          </p:val>
                                        </p:tav>
                                      </p:tavLst>
                                    </p:anim>
                                    <p:animEffect transition="in" filter="fade">
                                      <p:cBhvr>
                                        <p:cTn id="130" dur="1000"/>
                                        <p:tgtEl>
                                          <p:spTgt spid="8">
                                            <p:txEl>
                                              <p:pRg st="6" end="6"/>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31" presetClass="entr" presetSubtype="0" fill="hold" nodeType="clickEffect">
                                  <p:stCondLst>
                                    <p:cond delay="0"/>
                                  </p:stCondLst>
                                  <p:childTnLst>
                                    <p:set>
                                      <p:cBhvr>
                                        <p:cTn id="134" dur="1" fill="hold">
                                          <p:stCondLst>
                                            <p:cond delay="0"/>
                                          </p:stCondLst>
                                        </p:cTn>
                                        <p:tgtEl>
                                          <p:spTgt spid="8">
                                            <p:txEl>
                                              <p:pRg st="7" end="7"/>
                                            </p:txEl>
                                          </p:spTgt>
                                        </p:tgtEl>
                                        <p:attrNameLst>
                                          <p:attrName>style.visibility</p:attrName>
                                        </p:attrNameLst>
                                      </p:cBhvr>
                                      <p:to>
                                        <p:strVal val="visible"/>
                                      </p:to>
                                    </p:set>
                                    <p:anim calcmode="lin" valueType="num">
                                      <p:cBhvr>
                                        <p:cTn id="135" dur="1000" fill="hold"/>
                                        <p:tgtEl>
                                          <p:spTgt spid="8">
                                            <p:txEl>
                                              <p:pRg st="7" end="7"/>
                                            </p:txEl>
                                          </p:spTgt>
                                        </p:tgtEl>
                                        <p:attrNameLst>
                                          <p:attrName>ppt_w</p:attrName>
                                        </p:attrNameLst>
                                      </p:cBhvr>
                                      <p:tavLst>
                                        <p:tav tm="0">
                                          <p:val>
                                            <p:fltVal val="0"/>
                                          </p:val>
                                        </p:tav>
                                        <p:tav tm="100000">
                                          <p:val>
                                            <p:strVal val="#ppt_w"/>
                                          </p:val>
                                        </p:tav>
                                      </p:tavLst>
                                    </p:anim>
                                    <p:anim calcmode="lin" valueType="num">
                                      <p:cBhvr>
                                        <p:cTn id="136" dur="1000" fill="hold"/>
                                        <p:tgtEl>
                                          <p:spTgt spid="8">
                                            <p:txEl>
                                              <p:pRg st="7" end="7"/>
                                            </p:txEl>
                                          </p:spTgt>
                                        </p:tgtEl>
                                        <p:attrNameLst>
                                          <p:attrName>ppt_h</p:attrName>
                                        </p:attrNameLst>
                                      </p:cBhvr>
                                      <p:tavLst>
                                        <p:tav tm="0">
                                          <p:val>
                                            <p:fltVal val="0"/>
                                          </p:val>
                                        </p:tav>
                                        <p:tav tm="100000">
                                          <p:val>
                                            <p:strVal val="#ppt_h"/>
                                          </p:val>
                                        </p:tav>
                                      </p:tavLst>
                                    </p:anim>
                                    <p:anim calcmode="lin" valueType="num">
                                      <p:cBhvr>
                                        <p:cTn id="137" dur="1000" fill="hold"/>
                                        <p:tgtEl>
                                          <p:spTgt spid="8">
                                            <p:txEl>
                                              <p:pRg st="7" end="7"/>
                                            </p:txEl>
                                          </p:spTgt>
                                        </p:tgtEl>
                                        <p:attrNameLst>
                                          <p:attrName>style.rotation</p:attrName>
                                        </p:attrNameLst>
                                      </p:cBhvr>
                                      <p:tavLst>
                                        <p:tav tm="0">
                                          <p:val>
                                            <p:fltVal val="90"/>
                                          </p:val>
                                        </p:tav>
                                        <p:tav tm="100000">
                                          <p:val>
                                            <p:fltVal val="0"/>
                                          </p:val>
                                        </p:tav>
                                      </p:tavLst>
                                    </p:anim>
                                    <p:animEffect transition="in" filter="fade">
                                      <p:cBhvr>
                                        <p:cTn id="138" dur="10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DC78981-5327-4C1A-BE9A-42800A1AD3B8}"/>
              </a:ext>
            </a:extLst>
          </p:cNvPr>
          <p:cNvSpPr/>
          <p:nvPr/>
        </p:nvSpPr>
        <p:spPr>
          <a:xfrm>
            <a:off x="722615" y="550952"/>
            <a:ext cx="11137187" cy="575609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just" rtl="1"/>
            <a:r>
              <a:rPr lang="ar-BH" sz="3200" dirty="0">
                <a:solidFill>
                  <a:schemeClr val="tx1"/>
                </a:solidFill>
                <a:latin typeface="Sakkal Majalla" panose="02000000000000000000" pitchFamily="2" charset="-78"/>
                <a:cs typeface="Sakkal Majalla" panose="02000000000000000000" pitchFamily="2" charset="-78"/>
              </a:rPr>
              <a:t>     ذات ليلةٍ وبينما كنت متسمِّرًا أمام شاشة التّلفاز شدّني صراخٌ مختلِطٌ بأصوات استغاثةٍ، أسرعت إلى النّافذة، فإذا ألسنة اللّهب تتصاعد من إحدى منازل الحيّ. </a:t>
            </a:r>
          </a:p>
          <a:p>
            <a:pPr algn="just" rtl="1"/>
            <a:r>
              <a:rPr lang="ar-BH" sz="3200" dirty="0">
                <a:solidFill>
                  <a:schemeClr val="tx1"/>
                </a:solidFill>
                <a:latin typeface="Sakkal Majalla" panose="02000000000000000000" pitchFamily="2" charset="-78"/>
                <a:cs typeface="Sakkal Majalla" panose="02000000000000000000" pitchFamily="2" charset="-78"/>
              </a:rPr>
              <a:t>      </a:t>
            </a:r>
          </a:p>
          <a:p>
            <a:pPr algn="just" rtl="1"/>
            <a:r>
              <a:rPr lang="ar-BH" sz="3200" dirty="0">
                <a:solidFill>
                  <a:schemeClr val="tx1"/>
                </a:solidFill>
                <a:latin typeface="Sakkal Majalla" panose="02000000000000000000" pitchFamily="2" charset="-78"/>
                <a:cs typeface="Sakkal Majalla" panose="02000000000000000000" pitchFamily="2" charset="-78"/>
              </a:rPr>
              <a:t>    كان هذا المنزل مُصمّمًا وفق الطراز الإسلامي، رُسمت على السّور الخارجي نقوش إسلامية، وله نوافد خشبية، وعلى جوانبه عند المدخل أعمدة من رخام.  واليوم ! يا لهول ما أرى! النّار تتصاعدُ وغدا المبنى وكأنَّه كُتلةٌ ناريَّةٌ ملتهبةٌ. وصلَ رجالُ الإطفاءِ وكافحوا النّار بسرعة ولم تمضِ دقائقُ قليلةٌ حتّى تمكَّنوا من إخماد النّار، وتمكّنَ الفريقُ الآخرُ من إنقاذِ المحتجزين في  المبنى وتقديمِ الإسعافاتِ اللّازمةِ لهم. </a:t>
            </a:r>
          </a:p>
          <a:p>
            <a:pPr algn="just" rtl="1"/>
            <a:endParaRPr lang="ar-BH" sz="3200" dirty="0">
              <a:solidFill>
                <a:schemeClr val="tx1"/>
              </a:solidFill>
              <a:latin typeface="Sakkal Majalla" panose="02000000000000000000" pitchFamily="2" charset="-78"/>
              <a:cs typeface="Sakkal Majalla" panose="02000000000000000000" pitchFamily="2" charset="-78"/>
            </a:endParaRPr>
          </a:p>
          <a:p>
            <a:pPr algn="just" rtl="1"/>
            <a:r>
              <a:rPr lang="ar-BH" sz="3200" dirty="0">
                <a:solidFill>
                  <a:schemeClr val="tx1"/>
                </a:solidFill>
                <a:latin typeface="Sakkal Majalla" panose="02000000000000000000" pitchFamily="2" charset="-78"/>
                <a:cs typeface="Sakkal Majalla" panose="02000000000000000000" pitchFamily="2" charset="-78"/>
              </a:rPr>
              <a:t>    إنَّ المنزلَ الّذي طالما كانَ حديثَ الجيران ومحطَّ إعجابهم اخْتَفَتْ معالمهُ، فتحوّلتْ نوافذُهُ إلى كومةٍ من الرّمادِ، واحتاجَ ترميمه إلى عّدة شهور، لكن الحمدُ لله جميع أهله بخير.</a:t>
            </a:r>
            <a:endParaRPr lang="ar-SA" sz="3200" dirty="0">
              <a:solidFill>
                <a:schemeClr val="tx1"/>
              </a:solidFill>
              <a:latin typeface="Sakkal Majalla" panose="02000000000000000000" pitchFamily="2" charset="-78"/>
              <a:cs typeface="Sakkal Majalla" panose="02000000000000000000" pitchFamily="2" charset="-78"/>
            </a:endParaRPr>
          </a:p>
        </p:txBody>
      </p:sp>
      <p:sp>
        <p:nvSpPr>
          <p:cNvPr id="2" name="مستطيل 1">
            <a:extLst>
              <a:ext uri="{FF2B5EF4-FFF2-40B4-BE49-F238E27FC236}">
                <a16:creationId xmlns:a16="http://schemas.microsoft.com/office/drawing/2014/main" id="{307E1510-029E-44C1-84B1-17C54FEC8D31}"/>
              </a:ext>
            </a:extLst>
          </p:cNvPr>
          <p:cNvSpPr/>
          <p:nvPr/>
        </p:nvSpPr>
        <p:spPr>
          <a:xfrm>
            <a:off x="95693" y="0"/>
            <a:ext cx="2498651" cy="4997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000" b="1" dirty="0">
                <a:solidFill>
                  <a:schemeClr val="tx1"/>
                </a:solidFill>
                <a:latin typeface="Sakkal Majalla" panose="02000000000000000000" pitchFamily="2" charset="-78"/>
                <a:cs typeface="Sakkal Majalla" panose="02000000000000000000" pitchFamily="2" charset="-78"/>
              </a:rPr>
              <a:t>اللُّغة العربيّة: الإنتاج الكتابيّ</a:t>
            </a:r>
          </a:p>
        </p:txBody>
      </p:sp>
    </p:spTree>
    <p:extLst>
      <p:ext uri="{BB962C8B-B14F-4D97-AF65-F5344CB8AC3E}">
        <p14:creationId xmlns:p14="http://schemas.microsoft.com/office/powerpoint/2010/main" val="330003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a:extLst>
              <a:ext uri="{FF2B5EF4-FFF2-40B4-BE49-F238E27FC236}">
                <a16:creationId xmlns:a16="http://schemas.microsoft.com/office/drawing/2014/main" id="{5CD32C3D-DCA3-4062-8797-DA56E50C9ED3}"/>
              </a:ext>
            </a:extLst>
          </p:cNvPr>
          <p:cNvSpPr txBox="1">
            <a:spLocks noGrp="1"/>
          </p:cNvSpPr>
          <p:nvPr>
            <p:ph idx="1"/>
          </p:nvPr>
        </p:nvSpPr>
        <p:spPr>
          <a:xfrm>
            <a:off x="782782" y="2688014"/>
            <a:ext cx="10515600" cy="94641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buNone/>
            </a:pPr>
            <a:r>
              <a:rPr lang="ar-BH" sz="6000" b="1" dirty="0">
                <a:solidFill>
                  <a:srgbClr val="FF0000"/>
                </a:solidFill>
                <a:latin typeface="Sakkal Majalla" panose="02000000000000000000" pitchFamily="2" charset="-78"/>
                <a:cs typeface="Sakkal Majalla" panose="02000000000000000000" pitchFamily="2" charset="-78"/>
              </a:rPr>
              <a:t>انتَهَى الدَّرسُ</a:t>
            </a:r>
            <a:endParaRPr lang="en-US" sz="6000" b="1" dirty="0">
              <a:solidFill>
                <a:srgbClr val="FF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104712505"/>
      </p:ext>
    </p:extLst>
  </p:cSld>
  <p:clrMapOvr>
    <a:masterClrMapping/>
  </p:clrMapOvr>
</p:sld>
</file>

<file path=ppt/theme/theme1.xml><?xml version="1.0" encoding="utf-8"?>
<a:theme xmlns:a="http://schemas.openxmlformats.org/drawingml/2006/main" name="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قالب الدروس</Template>
  <TotalTime>0</TotalTime>
  <Words>1413</Words>
  <Application>Microsoft Office PowerPoint</Application>
  <PresentationFormat>شاشة عريضة</PresentationFormat>
  <Paragraphs>179</Paragraphs>
  <Slides>16</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16</vt:i4>
      </vt:variant>
    </vt:vector>
  </HeadingPairs>
  <TitlesOfParts>
    <vt:vector size="22" baseType="lpstr">
      <vt:lpstr>Arial</vt:lpstr>
      <vt:lpstr>Calibri</vt:lpstr>
      <vt:lpstr>Calibri Light</vt:lpstr>
      <vt:lpstr>Sakkal Majalla</vt:lpstr>
      <vt:lpstr>Traditional Arabic</vt:lpstr>
      <vt:lpstr>قالب الدروس</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Othman Ben Alsadiq Chriha</dc:creator>
  <cp:lastModifiedBy>Khawla Mohamed Ahmed Bujaffal</cp:lastModifiedBy>
  <cp:revision>687</cp:revision>
  <dcterms:created xsi:type="dcterms:W3CDTF">2020-03-04T09:57:32Z</dcterms:created>
  <dcterms:modified xsi:type="dcterms:W3CDTF">2020-11-30T06:09:16Z</dcterms:modified>
</cp:coreProperties>
</file>