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46" r:id="rId3"/>
    <p:sldId id="315" r:id="rId4"/>
    <p:sldId id="345" r:id="rId5"/>
    <p:sldId id="347" r:id="rId6"/>
    <p:sldId id="341" r:id="rId7"/>
    <p:sldId id="348" r:id="rId8"/>
    <p:sldId id="349" r:id="rId9"/>
    <p:sldId id="350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1ABAB"/>
    <a:srgbClr val="996633"/>
    <a:srgbClr val="0000CC"/>
    <a:srgbClr val="00FF00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4249" autoAdjust="0"/>
  </p:normalViewPr>
  <p:slideViewPr>
    <p:cSldViewPr snapToGrid="0">
      <p:cViewPr varScale="1">
        <p:scale>
          <a:sx n="62" d="100"/>
          <a:sy n="62" d="100"/>
        </p:scale>
        <p:origin x="8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51175934-B68F-4137-80DC-0008D5FE72A2}" type="datetimeFigureOut">
              <a:rPr lang="en-GB" smtClean="0"/>
              <a:t>10/11/2024</a:t>
            </a:fld>
            <a:endParaRPr lang="en-GB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GB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9EF3DAA8-3D8E-4FBC-882F-4E6130E8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691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00A6B-DEB9-4C19-AFA6-68B0D7EF8D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7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1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3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418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36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2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7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4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3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6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8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41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 /><Relationship Id="rId1" Type="http://schemas.openxmlformats.org/officeDocument/2006/relationships/tags" Target="../tags/tag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 /><Relationship Id="rId1" Type="http://schemas.openxmlformats.org/officeDocument/2006/relationships/tags" Target="../tags/tag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4" Type="http://schemas.openxmlformats.org/officeDocument/2006/relationships/image" Target="../media/image4.png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422564"/>
            <a:ext cx="7162800" cy="1182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9362" y="2297718"/>
            <a:ext cx="92202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6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دَرْسٌ في مَادّةِ اللُّغَةِ العَرَبيّةِ</a:t>
            </a:r>
            <a:endParaRPr lang="en-US" sz="60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القَواعِد الإملائيّة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1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5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5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رَسْمُ الهَمْزَةِ المُتَوَسِّطَةِ عَلَى أَلِفٍ</a:t>
            </a:r>
            <a:endParaRPr lang="en-US" sz="5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16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الصَّفّ الأوّل الإِعْداديّ</a:t>
            </a:r>
          </a:p>
          <a:p>
            <a:pPr algn="ct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الفصل الدّراسيّ الأوّل</a:t>
            </a: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2</a:t>
            </a:fld>
            <a:endParaRPr lang="en-US"/>
          </a:p>
        </p:txBody>
      </p:sp>
      <p:sp>
        <p:nvSpPr>
          <p:cNvPr id="10" name="مربع نص 13">
            <a:extLst>
              <a:ext uri="{FF2B5EF4-FFF2-40B4-BE49-F238E27FC236}">
                <a16:creationId xmlns:a16="http://schemas.microsoft.com/office/drawing/2014/main" id="{E9B0923A-6E54-4679-B5C8-5E2F354C077E}"/>
              </a:ext>
            </a:extLst>
          </p:cNvPr>
          <p:cNvSpPr txBox="1"/>
          <p:nvPr/>
        </p:nvSpPr>
        <p:spPr>
          <a:xfrm>
            <a:off x="8401543" y="1660176"/>
            <a:ext cx="2857188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BH" sz="4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أهدافُ الدَّرسِ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007DE0D-208F-4207-B927-1AF11C92B3FF}"/>
              </a:ext>
            </a:extLst>
          </p:cNvPr>
          <p:cNvSpPr/>
          <p:nvPr/>
        </p:nvSpPr>
        <p:spPr>
          <a:xfrm>
            <a:off x="1253446" y="3771357"/>
            <a:ext cx="1010035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2) استنتاجُ قاعدةِ كتابةِ الهمزة المتوسّطة على ألفٍ من خلال الكلمات.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C175B671-C4F9-4BEA-8826-E50E537364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" r="13122" b="11357"/>
          <a:stretch/>
        </p:blipFill>
        <p:spPr>
          <a:xfrm>
            <a:off x="10610659" y="209205"/>
            <a:ext cx="1296144" cy="1124052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FE2D1612-8937-471D-8399-779BE2F6842B}"/>
              </a:ext>
            </a:extLst>
          </p:cNvPr>
          <p:cNvSpPr/>
          <p:nvPr/>
        </p:nvSpPr>
        <p:spPr>
          <a:xfrm>
            <a:off x="1253447" y="2895299"/>
            <a:ext cx="1010035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1) تعرُّف الكلماتِ الّتي بها همزة متوسّطة على ألفٍ في النّصّ.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166DA17-610B-4731-8032-AA0F622AA497}"/>
              </a:ext>
            </a:extLst>
          </p:cNvPr>
          <p:cNvSpPr/>
          <p:nvPr/>
        </p:nvSpPr>
        <p:spPr>
          <a:xfrm>
            <a:off x="1253446" y="4691055"/>
            <a:ext cx="1010035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3) رسْمُ الهمزةِ المتوسّطة على ألفٍ رسْمًا صحيحًا.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4FFBE3-D0EB-4248-8F16-631CE36EE96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60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36DE4254-8562-44AA-8C0B-AF9D7D693A6B}"/>
              </a:ext>
            </a:extLst>
          </p:cNvPr>
          <p:cNvSpPr txBox="1"/>
          <p:nvPr/>
        </p:nvSpPr>
        <p:spPr>
          <a:xfrm>
            <a:off x="10666494" y="141518"/>
            <a:ext cx="139192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أَتَذَكَّــــــــــــرُ</a:t>
            </a:r>
            <a:endParaRPr lang="en-GB" sz="4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7E9D5ED3-8F33-4F07-87CD-79F1BAAE30A8}"/>
              </a:ext>
            </a:extLst>
          </p:cNvPr>
          <p:cNvSpPr/>
          <p:nvPr/>
        </p:nvSpPr>
        <p:spPr>
          <a:xfrm>
            <a:off x="9100669" y="4193800"/>
            <a:ext cx="1314968" cy="6138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رائِد</a:t>
            </a:r>
            <a:endParaRPr lang="en-GB" sz="3200" b="1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173DCF6A-BADD-465E-8E35-752F6D9BEDA6}"/>
              </a:ext>
            </a:extLst>
          </p:cNvPr>
          <p:cNvSpPr/>
          <p:nvPr/>
        </p:nvSpPr>
        <p:spPr>
          <a:xfrm>
            <a:off x="5168378" y="4205628"/>
            <a:ext cx="1459266" cy="6138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مِئْزَر</a:t>
            </a:r>
            <a:endParaRPr lang="en-GB" sz="3200" b="1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A27F5C53-1B79-4E2B-9C14-848279FBC11F}"/>
              </a:ext>
            </a:extLst>
          </p:cNvPr>
          <p:cNvSpPr/>
          <p:nvPr/>
        </p:nvSpPr>
        <p:spPr>
          <a:xfrm>
            <a:off x="783631" y="4205628"/>
            <a:ext cx="1459266" cy="6138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سَئِم</a:t>
            </a:r>
            <a:endParaRPr lang="en-GB" sz="3200" b="1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76D5793-4CEE-4DAC-A80D-8B8000DF33B5}"/>
              </a:ext>
            </a:extLst>
          </p:cNvPr>
          <p:cNvSpPr txBox="1"/>
          <p:nvPr/>
        </p:nvSpPr>
        <p:spPr>
          <a:xfrm>
            <a:off x="7266512" y="1384477"/>
            <a:ext cx="3851118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تعلّمتُ فيما سبق ما يلي:</a:t>
            </a:r>
            <a:endParaRPr lang="en-GB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5297525-F417-4ECD-B365-FC5DAB11E8BC}"/>
              </a:ext>
            </a:extLst>
          </p:cNvPr>
          <p:cNvSpPr txBox="1">
            <a:spLocks/>
          </p:cNvSpPr>
          <p:nvPr/>
        </p:nvSpPr>
        <p:spPr>
          <a:xfrm>
            <a:off x="0" y="13031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BCA71B1-AA2D-404D-B9BF-0522B9489F1E}"/>
              </a:ext>
            </a:extLst>
          </p:cNvPr>
          <p:cNvSpPr txBox="1"/>
          <p:nvPr/>
        </p:nvSpPr>
        <p:spPr>
          <a:xfrm>
            <a:off x="783631" y="2719041"/>
            <a:ext cx="9818922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أنّ الهَمْزَةَ المُتَوَسّطَةَ تُرْسَمُ عَلَى النّبرَة إذا كانت مَكْسُورَةً أو ما قَبْلَهَا حَرْفٌ مَكْسُورٌ. </a:t>
            </a:r>
            <a:endParaRPr lang="en-GB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F9377745-66CA-4DF8-AF2A-D599D8508335}"/>
              </a:ext>
            </a:extLst>
          </p:cNvPr>
          <p:cNvSpPr txBox="1"/>
          <p:nvPr/>
        </p:nvSpPr>
        <p:spPr>
          <a:xfrm>
            <a:off x="3215811" y="5546761"/>
            <a:ext cx="5548332" cy="6577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متى تُرْسَمُ الهمزةُ المتوسّطَةُ على الألف؟</a:t>
            </a:r>
          </a:p>
        </p:txBody>
      </p:sp>
    </p:spTree>
    <p:extLst>
      <p:ext uri="{BB962C8B-B14F-4D97-AF65-F5344CB8AC3E}">
        <p14:creationId xmlns:p14="http://schemas.microsoft.com/office/powerpoint/2010/main" val="209922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16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26766CF-3928-45DB-83F7-6DBA807A0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901" y="1516331"/>
            <a:ext cx="6147072" cy="693113"/>
          </a:xfrm>
        </p:spPr>
        <p:txBody>
          <a:bodyPr>
            <a:normAutofit fontScale="90000"/>
          </a:bodyPr>
          <a:lstStyle/>
          <a:p>
            <a:pPr algn="r"/>
            <a:r>
              <a:rPr lang="ar-BH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أَقْرَأُ النّصّ ثمّ أُجيبُ عن الأسئلة الآتية:</a:t>
            </a:r>
            <a:endParaRPr lang="en-GB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5F429E3-90B3-4BF6-A594-5776807B5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045" y="2435225"/>
            <a:ext cx="10513590" cy="306442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سَأَلَنَي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صديقي عَنْ وَطَنِي، فَقُلْتُ: إنّها مَمْلَكَةُ البَحْرَيْن، وَهِيَ مَمْلَكَـــــــــــــــــةٌ عَظِيمَةُ </a:t>
            </a:r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الشّأْنِ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مَاضيًا وَحَاضِرًا، وَلَوْ أنّكَ زُرْتَها لَشَاهَدْتَ </a:t>
            </a:r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أَبْنَاءَهَا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يَدْأَبُونَ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عَلى رَفْعِ مَكاَنَتِهَا بَيْنَ الدّولِ وَلا </a:t>
            </a:r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يَتَأَخّرون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عَنْ خِدْمَتِهَا، وَتَحْقِيقِ </a:t>
            </a:r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مَــــــآرِبِ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شَعْبِهَا.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9FECDE-4A02-46CA-923C-E396E482CF61}"/>
              </a:ext>
            </a:extLst>
          </p:cNvPr>
          <p:cNvSpPr txBox="1">
            <a:spLocks/>
          </p:cNvSpPr>
          <p:nvPr/>
        </p:nvSpPr>
        <p:spPr>
          <a:xfrm>
            <a:off x="0" y="20548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03712655-25FA-45F5-A246-17E8AD1BC5E5}"/>
              </a:ext>
            </a:extLst>
          </p:cNvPr>
          <p:cNvSpPr txBox="1"/>
          <p:nvPr/>
        </p:nvSpPr>
        <p:spPr>
          <a:xfrm>
            <a:off x="1387011" y="5887091"/>
            <a:ext cx="4132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*  كتاب اللّغة العربية للصف الأول الإعدادي ، ص 68</a:t>
            </a:r>
            <a:endParaRPr lang="en-GB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34E7362-CDCD-465B-A54C-DD8AE7EEF2BF}"/>
              </a:ext>
            </a:extLst>
          </p:cNvPr>
          <p:cNvSpPr txBox="1"/>
          <p:nvPr/>
        </p:nvSpPr>
        <p:spPr>
          <a:xfrm>
            <a:off x="10601837" y="148360"/>
            <a:ext cx="142627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أتَعــــــــرّفُ</a:t>
            </a:r>
            <a:r>
              <a:rPr lang="ar-BH" sz="44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GB" sz="4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618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61701A4-66C0-47F6-A5CB-F803450ADD32}"/>
              </a:ext>
            </a:extLst>
          </p:cNvPr>
          <p:cNvSpPr txBox="1"/>
          <p:nvPr/>
        </p:nvSpPr>
        <p:spPr>
          <a:xfrm>
            <a:off x="10785987" y="113996"/>
            <a:ext cx="1311029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أتَعـــــرّفُ</a:t>
            </a:r>
            <a:r>
              <a:rPr lang="ar-BH" sz="44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GB" sz="4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C387BC4-B76C-4E33-9CA6-56FFC1EB95C9}"/>
              </a:ext>
            </a:extLst>
          </p:cNvPr>
          <p:cNvSpPr txBox="1"/>
          <p:nvPr/>
        </p:nvSpPr>
        <p:spPr>
          <a:xfrm>
            <a:off x="6103446" y="1150167"/>
            <a:ext cx="484537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أُكْمِلُ الجــــــــــــــــــــدولَ الآتي كما في المثال: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8" name="جدول 8">
            <a:extLst>
              <a:ext uri="{FF2B5EF4-FFF2-40B4-BE49-F238E27FC236}">
                <a16:creationId xmlns:a16="http://schemas.microsoft.com/office/drawing/2014/main" id="{DE49064B-B972-40AF-9DB1-C3867EC60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297291"/>
              </p:ext>
            </p:extLst>
          </p:nvPr>
        </p:nvGraphicFramePr>
        <p:xfrm>
          <a:off x="1243178" y="1891815"/>
          <a:ext cx="9705644" cy="34012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97521">
                  <a:extLst>
                    <a:ext uri="{9D8B030D-6E8A-4147-A177-3AD203B41FA5}">
                      <a16:colId xmlns:a16="http://schemas.microsoft.com/office/drawing/2014/main" val="3703529356"/>
                    </a:ext>
                  </a:extLst>
                </a:gridCol>
                <a:gridCol w="2230734">
                  <a:extLst>
                    <a:ext uri="{9D8B030D-6E8A-4147-A177-3AD203B41FA5}">
                      <a16:colId xmlns:a16="http://schemas.microsoft.com/office/drawing/2014/main" val="738231289"/>
                    </a:ext>
                  </a:extLst>
                </a:gridCol>
                <a:gridCol w="3377389">
                  <a:extLst>
                    <a:ext uri="{9D8B030D-6E8A-4147-A177-3AD203B41FA5}">
                      <a16:colId xmlns:a16="http://schemas.microsoft.com/office/drawing/2014/main" val="3684891977"/>
                    </a:ext>
                  </a:extLst>
                </a:gridCol>
              </a:tblGrid>
              <a:tr h="680427">
                <a:tc>
                  <a:txBody>
                    <a:bodyPr/>
                    <a:lstStyle/>
                    <a:p>
                      <a:pPr algn="ctr"/>
                      <a:r>
                        <a:rPr lang="ar-BH" sz="3200" b="1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السّبب</a:t>
                      </a:r>
                      <a:endParaRPr lang="en-GB" sz="32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شكل الهمزة</a:t>
                      </a:r>
                      <a:endParaRPr lang="en-GB" sz="32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كلمات بها همزة متوسّطة </a:t>
                      </a:r>
                      <a:endParaRPr lang="en-GB" sz="32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837967"/>
                  </a:ext>
                </a:extLst>
              </a:tr>
              <a:tr h="573502">
                <a:tc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T="252000"/>
                </a:tc>
                <a:extLst>
                  <a:ext uri="{0D108BD9-81ED-4DB2-BD59-A6C34878D82A}">
                    <a16:rowId xmlns:a16="http://schemas.microsoft.com/office/drawing/2014/main" val="2318662587"/>
                  </a:ext>
                </a:extLst>
              </a:tr>
              <a:tr h="565079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T="108000"/>
                </a:tc>
                <a:extLst>
                  <a:ext uri="{0D108BD9-81ED-4DB2-BD59-A6C34878D82A}">
                    <a16:rowId xmlns:a16="http://schemas.microsoft.com/office/drawing/2014/main" val="3224646611"/>
                  </a:ext>
                </a:extLst>
              </a:tr>
              <a:tr h="49316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92101"/>
                  </a:ext>
                </a:extLst>
              </a:tr>
              <a:tr h="54453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577464"/>
                  </a:ext>
                </a:extLst>
              </a:tr>
              <a:tr h="544530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b="1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92109"/>
                  </a:ext>
                </a:extLst>
              </a:tr>
            </a:tbl>
          </a:graphicData>
        </a:graphic>
      </p:graphicFrame>
      <p:sp>
        <p:nvSpPr>
          <p:cNvPr id="6" name="مربع نص 5">
            <a:extLst>
              <a:ext uri="{FF2B5EF4-FFF2-40B4-BE49-F238E27FC236}">
                <a16:creationId xmlns:a16="http://schemas.microsoft.com/office/drawing/2014/main" id="{F8798ED2-C16C-4E16-BDE2-E9EC8C854530}"/>
              </a:ext>
            </a:extLst>
          </p:cNvPr>
          <p:cNvSpPr txBox="1"/>
          <p:nvPr/>
        </p:nvSpPr>
        <p:spPr>
          <a:xfrm>
            <a:off x="5279744" y="2651572"/>
            <a:ext cx="2370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كُتبت على ألف</a:t>
            </a:r>
            <a:endParaRPr lang="en-GB" sz="32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39D4993-E309-4A2B-BB8E-583F62A0C39D}"/>
              </a:ext>
            </a:extLst>
          </p:cNvPr>
          <p:cNvSpPr txBox="1"/>
          <p:nvPr/>
        </p:nvSpPr>
        <p:spPr>
          <a:xfrm>
            <a:off x="1420281" y="2654099"/>
            <a:ext cx="3828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لأنّها مفتوحة وما قبلها حرف مفتوح.</a:t>
            </a:r>
            <a:endParaRPr lang="en-GB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DBA3B7F-0EFF-4FC8-BB5B-AE46D5B750BF}"/>
              </a:ext>
            </a:extLst>
          </p:cNvPr>
          <p:cNvSpPr txBox="1"/>
          <p:nvPr/>
        </p:nvSpPr>
        <p:spPr>
          <a:xfrm>
            <a:off x="8178805" y="2599440"/>
            <a:ext cx="165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سَأَلَنِي</a:t>
            </a:r>
            <a:endParaRPr lang="en-GB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1E83381-8777-4C12-88C7-F2664441594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E613BD3-D582-4B0E-A84C-B8093B7C4F2E}"/>
              </a:ext>
            </a:extLst>
          </p:cNvPr>
          <p:cNvSpPr txBox="1"/>
          <p:nvPr/>
        </p:nvSpPr>
        <p:spPr>
          <a:xfrm>
            <a:off x="5310785" y="3224764"/>
            <a:ext cx="2370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كُتبت على ألف</a:t>
            </a:r>
            <a:endParaRPr lang="en-GB" sz="32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B5F4AAE-DE3A-4233-A2E9-F113BD3D74B9}"/>
              </a:ext>
            </a:extLst>
          </p:cNvPr>
          <p:cNvSpPr txBox="1"/>
          <p:nvPr/>
        </p:nvSpPr>
        <p:spPr>
          <a:xfrm>
            <a:off x="1266047" y="3217316"/>
            <a:ext cx="403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لأنّها ساكنة وما قبلها حرف مفتوح.</a:t>
            </a:r>
            <a:endParaRPr lang="en-GB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B4D183D1-B1D1-4553-8A80-F54E022E201D}"/>
              </a:ext>
            </a:extLst>
          </p:cNvPr>
          <p:cNvSpPr txBox="1"/>
          <p:nvPr/>
        </p:nvSpPr>
        <p:spPr>
          <a:xfrm>
            <a:off x="8178806" y="3202097"/>
            <a:ext cx="165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الشَّأْنِ</a:t>
            </a:r>
            <a:endParaRPr lang="en-GB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89DEAA87-05B4-4DDA-B290-2165BEDA6704}"/>
              </a:ext>
            </a:extLst>
          </p:cNvPr>
          <p:cNvSpPr txBox="1"/>
          <p:nvPr/>
        </p:nvSpPr>
        <p:spPr>
          <a:xfrm>
            <a:off x="5279744" y="3691765"/>
            <a:ext cx="2370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كُتبت على ألف</a:t>
            </a:r>
            <a:endParaRPr lang="en-GB" sz="32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2866B69-96E9-4B04-9756-A5FBD54FCB28}"/>
              </a:ext>
            </a:extLst>
          </p:cNvPr>
          <p:cNvSpPr txBox="1"/>
          <p:nvPr/>
        </p:nvSpPr>
        <p:spPr>
          <a:xfrm>
            <a:off x="1430347" y="3786310"/>
            <a:ext cx="3828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لأنّها مفتوحة وما قبلها حرف ساكن.</a:t>
            </a:r>
            <a:endParaRPr lang="en-GB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1A6D8D80-DBA7-46CC-9107-A4B1F5A8B468}"/>
              </a:ext>
            </a:extLst>
          </p:cNvPr>
          <p:cNvSpPr txBox="1"/>
          <p:nvPr/>
        </p:nvSpPr>
        <p:spPr>
          <a:xfrm>
            <a:off x="8195151" y="3685524"/>
            <a:ext cx="165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يَدْأَبُونَ</a:t>
            </a:r>
            <a:endParaRPr lang="en-GB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80ED2DDC-A2BA-4FD0-AB9E-EBA7454A2AE8}"/>
              </a:ext>
            </a:extLst>
          </p:cNvPr>
          <p:cNvSpPr txBox="1"/>
          <p:nvPr/>
        </p:nvSpPr>
        <p:spPr>
          <a:xfrm>
            <a:off x="5258771" y="4189262"/>
            <a:ext cx="2370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كُتبت على ألف</a:t>
            </a:r>
            <a:endParaRPr lang="en-GB" sz="32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4D25EB3C-7432-42BD-8C83-9D945BFAF54F}"/>
              </a:ext>
            </a:extLst>
          </p:cNvPr>
          <p:cNvSpPr txBox="1"/>
          <p:nvPr/>
        </p:nvSpPr>
        <p:spPr>
          <a:xfrm>
            <a:off x="1430348" y="4299052"/>
            <a:ext cx="3828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لأنّها مفتوحة وما قبلها حرف مفتوح.</a:t>
            </a:r>
            <a:endParaRPr lang="en-GB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012DCDE2-CCFA-4DFB-8F1E-7C8985A4C668}"/>
              </a:ext>
            </a:extLst>
          </p:cNvPr>
          <p:cNvSpPr txBox="1"/>
          <p:nvPr/>
        </p:nvSpPr>
        <p:spPr>
          <a:xfrm>
            <a:off x="8257235" y="4158485"/>
            <a:ext cx="165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يَتَأَخّرون</a:t>
            </a:r>
            <a:endParaRPr lang="en-GB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8CA5C780-F3B1-4CBD-B6AC-35FEB67B916D}"/>
              </a:ext>
            </a:extLst>
          </p:cNvPr>
          <p:cNvSpPr txBox="1"/>
          <p:nvPr/>
        </p:nvSpPr>
        <p:spPr>
          <a:xfrm>
            <a:off x="5227729" y="4764848"/>
            <a:ext cx="2370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كُتبت على ألف</a:t>
            </a:r>
            <a:endParaRPr lang="en-GB" sz="32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B77D074F-8D76-447E-9387-A8B8FBE4C378}"/>
              </a:ext>
            </a:extLst>
          </p:cNvPr>
          <p:cNvSpPr txBox="1"/>
          <p:nvPr/>
        </p:nvSpPr>
        <p:spPr>
          <a:xfrm>
            <a:off x="1399307" y="4804816"/>
            <a:ext cx="3828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لأنّها مفتوحة وما قبلها حرف مفتوح.</a:t>
            </a:r>
            <a:endParaRPr lang="en-GB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4C6452E-4B35-42AD-B1A2-76F8EE675B0F}"/>
              </a:ext>
            </a:extLst>
          </p:cNvPr>
          <p:cNvSpPr txBox="1"/>
          <p:nvPr/>
        </p:nvSpPr>
        <p:spPr>
          <a:xfrm>
            <a:off x="8257235" y="4705239"/>
            <a:ext cx="165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مَــــــآرِبِ</a:t>
            </a:r>
            <a:endParaRPr lang="en-GB" sz="32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948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6" grpId="0"/>
      <p:bldP spid="17" grpId="0"/>
      <p:bldP spid="1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8EB9D81-CD21-40F5-8C32-0BD144105600}"/>
              </a:ext>
            </a:extLst>
          </p:cNvPr>
          <p:cNvSpPr txBox="1"/>
          <p:nvPr/>
        </p:nvSpPr>
        <p:spPr>
          <a:xfrm>
            <a:off x="644445" y="1568562"/>
            <a:ext cx="10762247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الهمزةَ </a:t>
            </a:r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المتوسّطةَ 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تُرْسَمُ على الأَلِفِ إذا كانت مَفْتُوحَةً وَمَا قَبْلَهَا حَرْفٌ مَفْتُوحٌ أَوْ سَاكِنٌ، أو كانت ساكنةً وما قبلها حَرْفٌ مَفْتُوحٌ.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6AA4720-EFF9-4EE0-B07D-9797F5BC05CD}"/>
              </a:ext>
            </a:extLst>
          </p:cNvPr>
          <p:cNvSpPr txBox="1"/>
          <p:nvPr/>
        </p:nvSpPr>
        <p:spPr>
          <a:xfrm>
            <a:off x="9339551" y="737566"/>
            <a:ext cx="2069969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نستنتجُ أنّ:</a:t>
            </a:r>
            <a:endParaRPr lang="en-GB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F973672-DE7A-4654-9A84-DE53D86BA061}"/>
              </a:ext>
            </a:extLst>
          </p:cNvPr>
          <p:cNvSpPr txBox="1">
            <a:spLocks/>
          </p:cNvSpPr>
          <p:nvPr/>
        </p:nvSpPr>
        <p:spPr>
          <a:xfrm>
            <a:off x="38262" y="-72574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4F16DC9-987C-4A4D-BC15-90090494A94D}"/>
              </a:ext>
            </a:extLst>
          </p:cNvPr>
          <p:cNvSpPr/>
          <p:nvPr/>
        </p:nvSpPr>
        <p:spPr>
          <a:xfrm>
            <a:off x="9857849" y="3014722"/>
            <a:ext cx="78648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دَأَبَ</a:t>
            </a:r>
            <a:endParaRPr lang="en-GB" sz="3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4D883D50-F627-49C4-9AC3-9C70D3DAB71C}"/>
              </a:ext>
            </a:extLst>
          </p:cNvPr>
          <p:cNvSpPr/>
          <p:nvPr/>
        </p:nvSpPr>
        <p:spPr>
          <a:xfrm>
            <a:off x="7358575" y="2942806"/>
            <a:ext cx="88357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يَسْأَل</a:t>
            </a:r>
            <a:endParaRPr lang="en-GB" sz="3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C4F16DC9-987C-4A4D-BC15-90090494A94D}"/>
              </a:ext>
            </a:extLst>
          </p:cNvPr>
          <p:cNvSpPr/>
          <p:nvPr/>
        </p:nvSpPr>
        <p:spPr>
          <a:xfrm>
            <a:off x="4247929" y="2956533"/>
            <a:ext cx="112242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مُنْشَآت</a:t>
            </a:r>
            <a:endParaRPr lang="en-GB" sz="3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id="{03BB21DE-5BC3-453F-A238-D94F324A2423}"/>
              </a:ext>
            </a:extLst>
          </p:cNvPr>
          <p:cNvCxnSpPr>
            <a:cxnSpLocks/>
          </p:cNvCxnSpPr>
          <p:nvPr/>
        </p:nvCxnSpPr>
        <p:spPr>
          <a:xfrm flipH="1">
            <a:off x="10251091" y="3783774"/>
            <a:ext cx="2" cy="7848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E67A60E5-577A-43B1-869A-A0CB6CB29918}"/>
              </a:ext>
            </a:extLst>
          </p:cNvPr>
          <p:cNvSpPr/>
          <p:nvPr/>
        </p:nvSpPr>
        <p:spPr>
          <a:xfrm>
            <a:off x="9246748" y="4750829"/>
            <a:ext cx="215994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الهَمْزَةُ المُتَوَسّطةُ مَفْتُوحَةٌ وَمَا قَبْلَهَا حَرْفٌ مَفْتُوحٌ.</a:t>
            </a:r>
            <a:endParaRPr lang="en-GB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6" name="رابط كسهم مستقيم 15">
            <a:extLst>
              <a:ext uri="{FF2B5EF4-FFF2-40B4-BE49-F238E27FC236}">
                <a16:creationId xmlns:a16="http://schemas.microsoft.com/office/drawing/2014/main" id="{3B08E73E-EA6B-4312-A122-7A6B97732472}"/>
              </a:ext>
            </a:extLst>
          </p:cNvPr>
          <p:cNvCxnSpPr>
            <a:cxnSpLocks/>
          </p:cNvCxnSpPr>
          <p:nvPr/>
        </p:nvCxnSpPr>
        <p:spPr>
          <a:xfrm flipH="1">
            <a:off x="7809567" y="3695022"/>
            <a:ext cx="2" cy="7848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0A57C4B5-D6D9-4A87-B9B7-8BFA305A0D40}"/>
              </a:ext>
            </a:extLst>
          </p:cNvPr>
          <p:cNvSpPr/>
          <p:nvPr/>
        </p:nvSpPr>
        <p:spPr>
          <a:xfrm>
            <a:off x="6923594" y="4750829"/>
            <a:ext cx="215994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الهَمْزَةُ المُتَوَسّطةُ مَفْتُوحَةٌ وَمَا قَبْلَهَا حَرْفٌ سَاكِنٌ.</a:t>
            </a:r>
            <a:endParaRPr lang="en-GB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9" name="رابط كسهم مستقيم 18">
            <a:extLst>
              <a:ext uri="{FF2B5EF4-FFF2-40B4-BE49-F238E27FC236}">
                <a16:creationId xmlns:a16="http://schemas.microsoft.com/office/drawing/2014/main" id="{41E8BC8A-1264-47A1-9B85-23AEE1DAF3E8}"/>
              </a:ext>
            </a:extLst>
          </p:cNvPr>
          <p:cNvCxnSpPr>
            <a:cxnSpLocks/>
          </p:cNvCxnSpPr>
          <p:nvPr/>
        </p:nvCxnSpPr>
        <p:spPr>
          <a:xfrm>
            <a:off x="4836658" y="3722698"/>
            <a:ext cx="0" cy="6615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B5DABB22-70F4-4196-88B9-F6D44EC0C883}"/>
              </a:ext>
            </a:extLst>
          </p:cNvPr>
          <p:cNvSpPr/>
          <p:nvPr/>
        </p:nvSpPr>
        <p:spPr>
          <a:xfrm>
            <a:off x="3137940" y="4744723"/>
            <a:ext cx="3452103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الهَمْزَةُ المُتَوَسّطةُ مَفْتُوحَةٌ وَمَا قَبْلَهَا حَرْفٌ مفتوحٌ وما بعدها ألفٌ ليست من أصل الكلمة.</a:t>
            </a:r>
            <a:endParaRPr lang="en-GB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C8022E2F-859B-487A-9CE8-18E68B94CA0C}"/>
              </a:ext>
            </a:extLst>
          </p:cNvPr>
          <p:cNvSpPr/>
          <p:nvPr/>
        </p:nvSpPr>
        <p:spPr>
          <a:xfrm>
            <a:off x="1473222" y="2942806"/>
            <a:ext cx="78648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6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رَأْس</a:t>
            </a:r>
            <a:endParaRPr lang="en-GB" sz="36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E97865DE-3339-4B7C-B5DD-3278275929A9}"/>
              </a:ext>
            </a:extLst>
          </p:cNvPr>
          <p:cNvCxnSpPr>
            <a:cxnSpLocks/>
          </p:cNvCxnSpPr>
          <p:nvPr/>
        </p:nvCxnSpPr>
        <p:spPr>
          <a:xfrm flipH="1">
            <a:off x="1855114" y="3661053"/>
            <a:ext cx="2" cy="7848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8792AD99-1D4D-4C7A-89AD-73757380FAE6}"/>
              </a:ext>
            </a:extLst>
          </p:cNvPr>
          <p:cNvSpPr/>
          <p:nvPr/>
        </p:nvSpPr>
        <p:spPr>
          <a:xfrm>
            <a:off x="644445" y="4744723"/>
            <a:ext cx="215994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الهَمْزَةُ المُتَوَسّطةُ ساكِنَةٌ وَمَا قَبْلَهَا حَرْفٌ مَفْتُوحٌ.</a:t>
            </a:r>
            <a:endParaRPr lang="en-GB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386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338"/>
    </mc:Choice>
    <mc:Fallback xmlns="">
      <p:transition spd="slow" advTm="84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4" grpId="0" animBg="1"/>
      <p:bldP spid="18" grpId="0" animBg="1"/>
      <p:bldP spid="20" grpId="0" animBg="1"/>
      <p:bldP spid="15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AD1B1A5B-0C72-4449-9AD1-5B05686B916E}"/>
              </a:ext>
            </a:extLst>
          </p:cNvPr>
          <p:cNvSpPr/>
          <p:nvPr/>
        </p:nvSpPr>
        <p:spPr>
          <a:xfrm>
            <a:off x="2085654" y="1009220"/>
            <a:ext cx="8640566" cy="7498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tIns="0" rIns="144000" bIns="7200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- أُرَكّبُ الكلمات التّالية مراعيًا رسمَ الهمزةِ المتوسّطةِ بصورتها الصّحيحة:</a:t>
            </a:r>
            <a:endParaRPr lang="ar-SA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31ADFA2F-2BB4-4140-918A-3C59236531FA}"/>
              </a:ext>
            </a:extLst>
          </p:cNvPr>
          <p:cNvSpPr/>
          <p:nvPr/>
        </p:nvSpPr>
        <p:spPr>
          <a:xfrm>
            <a:off x="8407729" y="2405850"/>
            <a:ext cx="143981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يَ رْ  ءَ  س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 6">
            <a:extLst>
              <a:ext uri="{FF2B5EF4-FFF2-40B4-BE49-F238E27FC236}">
                <a16:creationId xmlns:a16="http://schemas.microsoft.com/office/drawing/2014/main" id="{33D0AC0F-7272-47A0-92F1-88D2B1093FCF}"/>
              </a:ext>
            </a:extLst>
          </p:cNvPr>
          <p:cNvSpPr/>
          <p:nvPr/>
        </p:nvSpPr>
        <p:spPr>
          <a:xfrm>
            <a:off x="2869357" y="2405850"/>
            <a:ext cx="215956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01466A34-7FB6-4C3F-AFCB-16B3006A846C}"/>
              </a:ext>
            </a:extLst>
          </p:cNvPr>
          <p:cNvSpPr/>
          <p:nvPr/>
        </p:nvSpPr>
        <p:spPr>
          <a:xfrm>
            <a:off x="3114522" y="2405850"/>
            <a:ext cx="165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93D109C8-922B-4762-AF62-F3F83D3D98F2}"/>
              </a:ext>
            </a:extLst>
          </p:cNvPr>
          <p:cNvSpPr/>
          <p:nvPr/>
        </p:nvSpPr>
        <p:spPr>
          <a:xfrm>
            <a:off x="3249426" y="2344295"/>
            <a:ext cx="1274245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44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يَرْأَس</a:t>
            </a:r>
          </a:p>
        </p:txBody>
      </p:sp>
      <p:cxnSp>
        <p:nvCxnSpPr>
          <p:cNvPr id="3" name="رابط كسهم مستقيم 2">
            <a:extLst>
              <a:ext uri="{FF2B5EF4-FFF2-40B4-BE49-F238E27FC236}">
                <a16:creationId xmlns:a16="http://schemas.microsoft.com/office/drawing/2014/main" id="{5B0580FA-85B1-48CF-B82B-B22ACB653D28}"/>
              </a:ext>
            </a:extLst>
          </p:cNvPr>
          <p:cNvCxnSpPr>
            <a:cxnSpLocks/>
          </p:cNvCxnSpPr>
          <p:nvPr/>
        </p:nvCxnSpPr>
        <p:spPr>
          <a:xfrm flipH="1" flipV="1">
            <a:off x="5321674" y="2729015"/>
            <a:ext cx="237949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D8273684-5A41-4C77-85F0-33A88C0E4410}"/>
              </a:ext>
            </a:extLst>
          </p:cNvPr>
          <p:cNvSpPr/>
          <p:nvPr/>
        </p:nvSpPr>
        <p:spPr>
          <a:xfrm>
            <a:off x="7896371" y="3347951"/>
            <a:ext cx="195117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   ءَ  خّ    رَ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مستطيل 6">
            <a:extLst>
              <a:ext uri="{FF2B5EF4-FFF2-40B4-BE49-F238E27FC236}">
                <a16:creationId xmlns:a16="http://schemas.microsoft.com/office/drawing/2014/main" id="{9769A405-82DC-429D-B17D-591E03953762}"/>
              </a:ext>
            </a:extLst>
          </p:cNvPr>
          <p:cNvSpPr/>
          <p:nvPr/>
        </p:nvSpPr>
        <p:spPr>
          <a:xfrm>
            <a:off x="2869357" y="3347951"/>
            <a:ext cx="215956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F0896676-884D-434D-9AC2-174BE3110643}"/>
              </a:ext>
            </a:extLst>
          </p:cNvPr>
          <p:cNvSpPr/>
          <p:nvPr/>
        </p:nvSpPr>
        <p:spPr>
          <a:xfrm>
            <a:off x="3114522" y="3347951"/>
            <a:ext cx="165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59C4A000-1654-4A9B-AD45-CB315336E339}"/>
              </a:ext>
            </a:extLst>
          </p:cNvPr>
          <p:cNvSpPr/>
          <p:nvPr/>
        </p:nvSpPr>
        <p:spPr>
          <a:xfrm>
            <a:off x="3249426" y="3286396"/>
            <a:ext cx="1274245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44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تَأَخَّرَ</a:t>
            </a:r>
          </a:p>
        </p:txBody>
      </p:sp>
      <p:cxnSp>
        <p:nvCxnSpPr>
          <p:cNvPr id="31" name="رابط كسهم مستقيم 30">
            <a:extLst>
              <a:ext uri="{FF2B5EF4-FFF2-40B4-BE49-F238E27FC236}">
                <a16:creationId xmlns:a16="http://schemas.microsoft.com/office/drawing/2014/main" id="{4D3D6414-6169-4CA1-8643-6AE7F8F14188}"/>
              </a:ext>
            </a:extLst>
          </p:cNvPr>
          <p:cNvCxnSpPr>
            <a:cxnSpLocks/>
          </p:cNvCxnSpPr>
          <p:nvPr/>
        </p:nvCxnSpPr>
        <p:spPr>
          <a:xfrm flipH="1" flipV="1">
            <a:off x="5321674" y="3671116"/>
            <a:ext cx="237949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90F70BD5-364E-43EB-9578-560FBFA18E64}"/>
              </a:ext>
            </a:extLst>
          </p:cNvPr>
          <p:cNvSpPr/>
          <p:nvPr/>
        </p:nvSpPr>
        <p:spPr>
          <a:xfrm>
            <a:off x="8425362" y="4263762"/>
            <a:ext cx="142218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   ءْ  مَ  ن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مستطيل 6">
            <a:extLst>
              <a:ext uri="{FF2B5EF4-FFF2-40B4-BE49-F238E27FC236}">
                <a16:creationId xmlns:a16="http://schemas.microsoft.com/office/drawing/2014/main" id="{4C6DD93D-2DD2-4AA3-BA43-9BE342D8E22F}"/>
              </a:ext>
            </a:extLst>
          </p:cNvPr>
          <p:cNvSpPr/>
          <p:nvPr/>
        </p:nvSpPr>
        <p:spPr>
          <a:xfrm>
            <a:off x="2869357" y="4263762"/>
            <a:ext cx="215956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4" name="Rectangle 4">
            <a:extLst>
              <a:ext uri="{FF2B5EF4-FFF2-40B4-BE49-F238E27FC236}">
                <a16:creationId xmlns:a16="http://schemas.microsoft.com/office/drawing/2014/main" id="{4AE44D4E-3875-4044-8B66-53AF219E93C9}"/>
              </a:ext>
            </a:extLst>
          </p:cNvPr>
          <p:cNvSpPr/>
          <p:nvPr/>
        </p:nvSpPr>
        <p:spPr>
          <a:xfrm>
            <a:off x="3114522" y="4263762"/>
            <a:ext cx="165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B97A0087-B4CD-45D7-B9FE-17CCD516B3F7}"/>
              </a:ext>
            </a:extLst>
          </p:cNvPr>
          <p:cNvSpPr/>
          <p:nvPr/>
        </p:nvSpPr>
        <p:spPr>
          <a:xfrm>
            <a:off x="3249426" y="4202207"/>
            <a:ext cx="1274245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44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مَأْمَن</a:t>
            </a:r>
          </a:p>
        </p:txBody>
      </p:sp>
      <p:cxnSp>
        <p:nvCxnSpPr>
          <p:cNvPr id="36" name="رابط كسهم مستقيم 35">
            <a:extLst>
              <a:ext uri="{FF2B5EF4-FFF2-40B4-BE49-F238E27FC236}">
                <a16:creationId xmlns:a16="http://schemas.microsoft.com/office/drawing/2014/main" id="{ED13D8A0-9D60-436C-8A01-FDD0E77E434E}"/>
              </a:ext>
            </a:extLst>
          </p:cNvPr>
          <p:cNvCxnSpPr>
            <a:cxnSpLocks/>
          </p:cNvCxnSpPr>
          <p:nvPr/>
        </p:nvCxnSpPr>
        <p:spPr>
          <a:xfrm flipH="1" flipV="1">
            <a:off x="5095646" y="4586927"/>
            <a:ext cx="237949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مستطيل 36">
            <a:extLst>
              <a:ext uri="{FF2B5EF4-FFF2-40B4-BE49-F238E27FC236}">
                <a16:creationId xmlns:a16="http://schemas.microsoft.com/office/drawing/2014/main" id="{0A1A78FF-E554-490E-99A1-4ABADF6782CF}"/>
              </a:ext>
            </a:extLst>
          </p:cNvPr>
          <p:cNvSpPr/>
          <p:nvPr/>
        </p:nvSpPr>
        <p:spPr>
          <a:xfrm>
            <a:off x="8760390" y="5304978"/>
            <a:ext cx="108715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رَ  ءَ  فَ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مستطيل 6">
            <a:extLst>
              <a:ext uri="{FF2B5EF4-FFF2-40B4-BE49-F238E27FC236}">
                <a16:creationId xmlns:a16="http://schemas.microsoft.com/office/drawing/2014/main" id="{FAAC3088-03BB-4313-892C-78616CE5A60E}"/>
              </a:ext>
            </a:extLst>
          </p:cNvPr>
          <p:cNvSpPr/>
          <p:nvPr/>
        </p:nvSpPr>
        <p:spPr>
          <a:xfrm>
            <a:off x="2869357" y="5304978"/>
            <a:ext cx="215956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             </a:t>
            </a:r>
            <a:endParaRPr lang="en-GB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E3D0EA5E-10A9-43A0-BC42-B2EBCE0034C0}"/>
              </a:ext>
            </a:extLst>
          </p:cNvPr>
          <p:cNvSpPr/>
          <p:nvPr/>
        </p:nvSpPr>
        <p:spPr>
          <a:xfrm>
            <a:off x="3114522" y="5304978"/>
            <a:ext cx="165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0" name="Rectangle 2">
            <a:extLst>
              <a:ext uri="{FF2B5EF4-FFF2-40B4-BE49-F238E27FC236}">
                <a16:creationId xmlns:a16="http://schemas.microsoft.com/office/drawing/2014/main" id="{C1831CB5-FC37-4FBC-91C6-E1950E23D967}"/>
              </a:ext>
            </a:extLst>
          </p:cNvPr>
          <p:cNvSpPr/>
          <p:nvPr/>
        </p:nvSpPr>
        <p:spPr>
          <a:xfrm>
            <a:off x="3249426" y="5243423"/>
            <a:ext cx="1274245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44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رَأَفَ</a:t>
            </a:r>
          </a:p>
        </p:txBody>
      </p:sp>
      <p:cxnSp>
        <p:nvCxnSpPr>
          <p:cNvPr id="41" name="رابط كسهم مستقيم 40">
            <a:extLst>
              <a:ext uri="{FF2B5EF4-FFF2-40B4-BE49-F238E27FC236}">
                <a16:creationId xmlns:a16="http://schemas.microsoft.com/office/drawing/2014/main" id="{EBF39D2B-3AC0-4EF5-BC2E-5763D0786100}"/>
              </a:ext>
            </a:extLst>
          </p:cNvPr>
          <p:cNvCxnSpPr>
            <a:cxnSpLocks/>
          </p:cNvCxnSpPr>
          <p:nvPr/>
        </p:nvCxnSpPr>
        <p:spPr>
          <a:xfrm flipH="1" flipV="1">
            <a:off x="5321674" y="5628143"/>
            <a:ext cx="237949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9EB3A27E-4F95-4F71-BA16-AECDF4C48B52}"/>
              </a:ext>
            </a:extLst>
          </p:cNvPr>
          <p:cNvSpPr txBox="1"/>
          <p:nvPr/>
        </p:nvSpPr>
        <p:spPr>
          <a:xfrm>
            <a:off x="951538" y="1122516"/>
            <a:ext cx="1028483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4دقائق</a:t>
            </a:r>
            <a:endParaRPr lang="en-GB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25BAE092-1A3F-462D-A6D3-DE6C63DDD8EC}"/>
              </a:ext>
            </a:extLst>
          </p:cNvPr>
          <p:cNvSpPr txBox="1">
            <a:spLocks/>
          </p:cNvSpPr>
          <p:nvPr/>
        </p:nvSpPr>
        <p:spPr>
          <a:xfrm>
            <a:off x="0" y="-58501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BB0673EF-6E74-4039-8B52-18CDEF996C5C}"/>
              </a:ext>
            </a:extLst>
          </p:cNvPr>
          <p:cNvSpPr txBox="1"/>
          <p:nvPr/>
        </p:nvSpPr>
        <p:spPr>
          <a:xfrm>
            <a:off x="10500189" y="214287"/>
            <a:ext cx="1521373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1</a:t>
            </a:r>
            <a:endParaRPr lang="en-GB" sz="4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877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9" grpId="0"/>
      <p:bldP spid="30" grpId="0"/>
      <p:bldP spid="34" grpId="0"/>
      <p:bldP spid="35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9E56B3A7-80F8-4825-A854-1CD4B6B9F27E}"/>
              </a:ext>
            </a:extLst>
          </p:cNvPr>
          <p:cNvSpPr txBox="1"/>
          <p:nvPr/>
        </p:nvSpPr>
        <p:spPr>
          <a:xfrm>
            <a:off x="9457066" y="201090"/>
            <a:ext cx="239862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النّشاط الختاميّ</a:t>
            </a:r>
            <a:endParaRPr lang="en-GB" sz="3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2331740-22A4-4B1D-84DB-6C03D1EA6D17}"/>
              </a:ext>
            </a:extLst>
          </p:cNvPr>
          <p:cNvSpPr txBox="1">
            <a:spLocks/>
          </p:cNvSpPr>
          <p:nvPr/>
        </p:nvSpPr>
        <p:spPr>
          <a:xfrm>
            <a:off x="0" y="8995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2B45DE0-3950-4D16-937D-C02493E6266D}"/>
              </a:ext>
            </a:extLst>
          </p:cNvPr>
          <p:cNvSpPr txBox="1"/>
          <p:nvPr/>
        </p:nvSpPr>
        <p:spPr>
          <a:xfrm>
            <a:off x="567710" y="1157309"/>
            <a:ext cx="1229033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28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12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دقيقة</a:t>
            </a:r>
            <a:endParaRPr lang="en-GB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449B35F1-64D7-4D7C-B1B0-7DB47D59A2C6}"/>
              </a:ext>
            </a:extLst>
          </p:cNvPr>
          <p:cNvSpPr/>
          <p:nvPr/>
        </p:nvSpPr>
        <p:spPr>
          <a:xfrm>
            <a:off x="1868128" y="1062189"/>
            <a:ext cx="9602989" cy="7134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tIns="0" bIns="3600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أَسْتَمِعُ إِلَى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المقطع الصّوتي، وأكَتُبُ ما يُمْلَى عَلَيّ مراعيًا التّشكيل وعلامــــــــات التّرقيم:</a:t>
            </a:r>
            <a:endParaRPr lang="ar-SA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9AD7C129-239A-4DC5-A8A2-E63A3D7B1295}"/>
              </a:ext>
            </a:extLst>
          </p:cNvPr>
          <p:cNvSpPr/>
          <p:nvPr/>
        </p:nvSpPr>
        <p:spPr>
          <a:xfrm>
            <a:off x="1550814" y="3089350"/>
            <a:ext cx="93560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  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سهم: لليسار 3">
            <a:extLst>
              <a:ext uri="{FF2B5EF4-FFF2-40B4-BE49-F238E27FC236}">
                <a16:creationId xmlns:a16="http://schemas.microsoft.com/office/drawing/2014/main" id="{2A8BA59B-1B17-4BF5-9D7F-78EBC6ACB568}"/>
              </a:ext>
            </a:extLst>
          </p:cNvPr>
          <p:cNvSpPr/>
          <p:nvPr/>
        </p:nvSpPr>
        <p:spPr>
          <a:xfrm>
            <a:off x="4518512" y="2045410"/>
            <a:ext cx="4938554" cy="725059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أضغطُ على الزّر لإعادة الاستماع للنّصّ الإملائي.</a:t>
            </a:r>
          </a:p>
        </p:txBody>
      </p:sp>
      <p:pic>
        <p:nvPicPr>
          <p:cNvPr id="5" name="تسجيل جديد ٢٦">
            <a:hlinkClick r:id="" action="ppaction://media"/>
            <a:extLst>
              <a:ext uri="{FF2B5EF4-FFF2-40B4-BE49-F238E27FC236}">
                <a16:creationId xmlns:a16="http://schemas.microsoft.com/office/drawing/2014/main" id="{E14B1F2C-900C-4E55-ACDF-F37A65F8B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34934" y="1924630"/>
            <a:ext cx="1259840" cy="12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9E56B3A7-80F8-4825-A854-1CD4B6B9F27E}"/>
              </a:ext>
            </a:extLst>
          </p:cNvPr>
          <p:cNvSpPr txBox="1"/>
          <p:nvPr/>
        </p:nvSpPr>
        <p:spPr>
          <a:xfrm>
            <a:off x="9684774" y="398737"/>
            <a:ext cx="203311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أُقيّمُ إجابتي</a:t>
            </a:r>
            <a:endParaRPr lang="en-GB" sz="4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2331740-22A4-4B1D-84DB-6C03D1EA6D17}"/>
              </a:ext>
            </a:extLst>
          </p:cNvPr>
          <p:cNvSpPr txBox="1">
            <a:spLocks/>
          </p:cNvSpPr>
          <p:nvPr/>
        </p:nvSpPr>
        <p:spPr>
          <a:xfrm>
            <a:off x="0" y="8995"/>
            <a:ext cx="3656406" cy="4209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رسم الهمزة المتوسّطة على ألف</a:t>
            </a:r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C20E00C-0872-4FFD-BB95-14BA7B7E4DA8}"/>
              </a:ext>
            </a:extLst>
          </p:cNvPr>
          <p:cNvSpPr/>
          <p:nvPr/>
        </p:nvSpPr>
        <p:spPr>
          <a:xfrm>
            <a:off x="831571" y="2007916"/>
            <a:ext cx="10528857" cy="3471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rtl="1"/>
            <a:r>
              <a:rPr lang="ar-BH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يُحْكَى أنَّ رَجُلًا </a:t>
            </a:r>
            <a:r>
              <a:rPr lang="ar-BH" sz="4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رَأَى</a:t>
            </a:r>
            <a:r>
              <a:rPr lang="ar-BH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كلبًا يَلْهَثُ من العَطَشِ في طريق سَفَرِهِ، </a:t>
            </a:r>
            <a:r>
              <a:rPr lang="ar-BH" sz="4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فَرَأَف</a:t>
            </a:r>
            <a:r>
              <a:rPr lang="ar-BH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 به، وَبَدَأَ يَبْحَثُ عَنْ بِئْرٍ بِها مَاء، وبَعْدَ بَحْثٍ شَاقّ، وَجَدَ الرّجُلُ البِئْرَ من دون دَلْوٍ، </a:t>
            </a:r>
            <a:r>
              <a:rPr lang="ar-BH" sz="4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فَسَأَلَ</a:t>
            </a:r>
            <a:r>
              <a:rPr lang="ar-BH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نَفْسَهُ، مَاذا </a:t>
            </a:r>
            <a:r>
              <a:rPr lang="ar-BH" sz="4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سَأَفْعَلُ</a:t>
            </a:r>
            <a:r>
              <a:rPr lang="ar-BH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؟ فَقَرّرَ أَنْ يَخْلَعَ خُفّيهِ </a:t>
            </a:r>
            <a:r>
              <a:rPr lang="ar-BH" sz="4400" dirty="0" err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لِيَمْلأَهُمَا</a:t>
            </a:r>
            <a:r>
              <a:rPr lang="ar-BH" sz="440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بِالمَاءِ، فَسَقَى الكَلْبَ حَتّى ارْتَوَى، فَشَكَرَ اللهُ لهذا الرّجُلِ صَنِيعَهُ، وغَفَرَ لَهُ ذُنُوبَهُ.</a:t>
            </a:r>
          </a:p>
        </p:txBody>
      </p:sp>
    </p:spTree>
    <p:extLst>
      <p:ext uri="{BB962C8B-B14F-4D97-AF65-F5344CB8AC3E}">
        <p14:creationId xmlns:p14="http://schemas.microsoft.com/office/powerpoint/2010/main" val="356863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CD32C3D-DCA3-4062-8797-DA56E50C9E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688014"/>
            <a:ext cx="10515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ar-BH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انْتهى الدَّرسُ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471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6|9.2|17.1|3.2|0.6|4.4|1|7.7|3.1|0.7|10.9|3.9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18.4|23.5|22.7"/>
</p:tagLst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0</TotalTime>
  <Words>486</Words>
  <Application>Microsoft Office PowerPoint</Application>
  <PresentationFormat>شاشة عريضة</PresentationFormat>
  <Paragraphs>90</Paragraphs>
  <Slides>10</Slides>
  <Notes>1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قالب الدروس</vt:lpstr>
      <vt:lpstr>عرض تقديمي في PowerPoint</vt:lpstr>
      <vt:lpstr>عرض تقديمي في PowerPoint</vt:lpstr>
      <vt:lpstr>عرض تقديمي في PowerPoint</vt:lpstr>
      <vt:lpstr>أَقْرَأُ النّصّ ثمّ أُجيبُ عن الأسئلة الآتية: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Othman Ben Alsadiq Chriha</dc:creator>
  <cp:lastModifiedBy>Khulood Falah</cp:lastModifiedBy>
  <cp:revision>409</cp:revision>
  <dcterms:created xsi:type="dcterms:W3CDTF">2020-03-04T09:57:32Z</dcterms:created>
  <dcterms:modified xsi:type="dcterms:W3CDTF">2024-11-10T05:58:26Z</dcterms:modified>
</cp:coreProperties>
</file>