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1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6858000" cx="12192000"/>
  <p:notesSz cx="6858000" cy="9144000"/>
  <p:defaultTextStyle>
    <a:defPPr lvl="0">
      <a:defRPr lang="ar-OM"/>
    </a:defPPr>
    <a:lvl1pPr defTabSz="914400" eaLnBrk="1" hangingPunct="1" latinLnBrk="0" lvl="0" marL="0" rtl="1" algn="r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1" algn="r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1" algn="r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1" algn="r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1" algn="r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1" algn="r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1" algn="r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1" algn="r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1" algn="r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1.xml><?xml version="1.0" encoding="utf-8"?>
<a:tblStyleLst xmlns:a="http://schemas.openxmlformats.org/drawingml/2006/main" xmlns:r="http://schemas.openxmlformats.org/officeDocument/2006/relationships" def="{90651C3A-4460-11DB-9652-00E08161165F}">
  <a:tblStyle styleId="{5940675A-B579-460E-94D1-54222C63F5DA}" styleName="بلا نمط، شبكة جدول">
    <a:wholeTbl>
      <a:tcTxStyle>
        <a:fontRef idx="minor">
          <a:scrgbClr b="0" g="0" r="0"/>
        </a:fontRef>
        <a:schemeClr val="tx1"/>
      </a:tcTxStyle>
      <a:tcStyle>
        <a:tcBdr>
          <a:left>
            <a:ln cmpd="sng" w="12700">
              <a:solidFill>
                <a:schemeClr val="tx1"/>
              </a:solidFill>
            </a:ln>
          </a:left>
          <a:right>
            <a:ln cmpd="sng" w="12700">
              <a:solidFill>
                <a:schemeClr val="tx1"/>
              </a:solidFill>
            </a:ln>
          </a:right>
          <a:top>
            <a:ln cmpd="sng" w="12700">
              <a:solidFill>
                <a:schemeClr val="tx1"/>
              </a:solidFill>
            </a:ln>
          </a:top>
          <a:bottom>
            <a:ln cmpd="sng" w="12700">
              <a:solidFill>
                <a:schemeClr val="tx1"/>
              </a:solidFill>
            </a:ln>
          </a:bottom>
          <a:insideH>
            <a:ln cmpd="sng" w="12700">
              <a:solidFill>
                <a:schemeClr val="tx1"/>
              </a:solidFill>
            </a:ln>
          </a:insideH>
          <a:insideV>
            <a:ln cmpd="sng" w="12700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tableStyles" Target="tableStyles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OM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F19AC46-ACF8-4401-9B7C-A6E4253BA174}" type="datetimeFigureOut">
              <a:rPr lang="ar-OM" smtClean="0"/>
              <a:t>04/04/1443</a:t>
            </a:fld>
            <a:endParaRPr lang="ar-OM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OM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OM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E375945-120B-4610-9D46-C47B28E25C99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408149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OM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B82220-CD56-4BA9-87C2-D4036D3224DF}" type="slidenum">
              <a:rPr lang="ar-OM" smtClean="0"/>
              <a:t>6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555563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F287-6D23-4B80-B6DE-6D4B0C6EF9C8}" type="datetimeFigureOut">
              <a:rPr lang="ar-OM" smtClean="0"/>
              <a:t>04/04/1443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8BE20-8C9D-48CB-8DED-FBAD89F7F781}" type="slidenum">
              <a:rPr lang="ar-OM" smtClean="0"/>
              <a:t>‹#›</a:t>
            </a:fld>
            <a:endParaRPr lang="ar-OM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5270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F287-6D23-4B80-B6DE-6D4B0C6EF9C8}" type="datetimeFigureOut">
              <a:rPr lang="ar-OM" smtClean="0"/>
              <a:t>04/04/1443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8BE20-8C9D-48CB-8DED-FBAD89F7F781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85512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F287-6D23-4B80-B6DE-6D4B0C6EF9C8}" type="datetimeFigureOut">
              <a:rPr lang="ar-OM" smtClean="0"/>
              <a:t>04/04/1443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8BE20-8C9D-48CB-8DED-FBAD89F7F781}" type="slidenum">
              <a:rPr lang="ar-OM" smtClean="0"/>
              <a:t>‹#›</a:t>
            </a:fld>
            <a:endParaRPr lang="ar-OM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2145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F287-6D23-4B80-B6DE-6D4B0C6EF9C8}" type="datetimeFigureOut">
              <a:rPr lang="ar-OM" smtClean="0"/>
              <a:t>04/04/1443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8BE20-8C9D-48CB-8DED-FBAD89F7F781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668639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F287-6D23-4B80-B6DE-6D4B0C6EF9C8}" type="datetimeFigureOut">
              <a:rPr lang="ar-OM" smtClean="0"/>
              <a:t>04/04/1443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8BE20-8C9D-48CB-8DED-FBAD89F7F781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249621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F287-6D23-4B80-B6DE-6D4B0C6EF9C8}" type="datetimeFigureOut">
              <a:rPr lang="ar-OM" smtClean="0"/>
              <a:t>04/04/1443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8BE20-8C9D-48CB-8DED-FBAD89F7F781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911830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F287-6D23-4B80-B6DE-6D4B0C6EF9C8}" type="datetimeFigureOut">
              <a:rPr lang="ar-OM" smtClean="0"/>
              <a:t>04/04/1443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8BE20-8C9D-48CB-8DED-FBAD89F7F781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04252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A80F287-6D23-4B80-B6DE-6D4B0C6EF9C8}" type="datetimeFigureOut">
              <a:rPr lang="ar-OM" smtClean="0"/>
              <a:t>04/04/1443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478BE20-8C9D-48CB-8DED-FBAD89F7F781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342416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F287-6D23-4B80-B6DE-6D4B0C6EF9C8}" type="datetimeFigureOut">
              <a:rPr lang="ar-OM" smtClean="0"/>
              <a:t>04/04/1443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8BE20-8C9D-48CB-8DED-FBAD89F7F781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28381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F287-6D23-4B80-B6DE-6D4B0C6EF9C8}" type="datetimeFigureOut">
              <a:rPr lang="ar-OM" smtClean="0"/>
              <a:t>04/04/1443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8BE20-8C9D-48CB-8DED-FBAD89F7F781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159851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F287-6D23-4B80-B6DE-6D4B0C6EF9C8}" type="datetimeFigureOut">
              <a:rPr lang="ar-OM" smtClean="0"/>
              <a:t>04/04/1443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8BE20-8C9D-48CB-8DED-FBAD89F7F781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604349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A80F287-6D23-4B80-B6DE-6D4B0C6EF9C8}" type="datetimeFigureOut">
              <a:rPr lang="ar-OM" smtClean="0"/>
              <a:t>04/04/1443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478BE20-8C9D-48CB-8DED-FBAD89F7F781}" type="slidenum">
              <a:rPr lang="ar-OM" smtClean="0"/>
              <a:t>‹#›</a:t>
            </a:fld>
            <a:endParaRPr lang="ar-OM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4368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1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r" defTabSz="914400" rtl="1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ctrTitle"/>
          </p:nvPr>
        </p:nvSpPr>
        <p:spPr>
          <a:xfrm>
            <a:off x="1097280" y="1988662"/>
            <a:ext cx="10058400" cy="2344012"/>
          </a:xfrm>
        </p:spPr>
        <p:txBody>
          <a:bodyPr>
            <a:normAutofit fontScale="90000"/>
          </a:bodyPr>
          <a:lstStyle/>
          <a:p>
            <a:pPr algn="ctr"/>
            <a:r>
              <a:rPr lang="ar-OM" dirty="0" smtClean="0">
                <a:solidFill>
                  <a:schemeClr val="accent2">
                    <a:lumMod val="75000"/>
                  </a:schemeClr>
                </a:solidFill>
              </a:rPr>
              <a:t>استخدام الجداول لعرض البيانات</a:t>
            </a:r>
            <a:r>
              <a:rPr lang="ar-OM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ar-OM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ar-OM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933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 rotWithShape="1">
          <a:blip r:embed="rId2"/>
          <a:srcRect b="6250"/>
          <a:stretch/>
        </p:blipFill>
        <p:spPr>
          <a:xfrm>
            <a:off x="1994995" y="268014"/>
            <a:ext cx="8552136" cy="595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908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 rotWithShape="1">
          <a:blip r:embed="rId2"/>
          <a:srcRect b="52564"/>
          <a:stretch/>
        </p:blipFill>
        <p:spPr>
          <a:xfrm>
            <a:off x="5764596" y="-1"/>
            <a:ext cx="6427404" cy="5833241"/>
          </a:xfrm>
          <a:prstGeom prst="rect">
            <a:avLst/>
          </a:prstGeom>
        </p:spPr>
      </p:pic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/>
          <a:srcRect l="2367" t="47330" b="3907"/>
          <a:stretch/>
        </p:blipFill>
        <p:spPr>
          <a:xfrm>
            <a:off x="0" y="804042"/>
            <a:ext cx="5202949" cy="5312979"/>
          </a:xfrm>
          <a:prstGeom prst="rect">
            <a:avLst/>
          </a:prstGeom>
        </p:spPr>
      </p:pic>
      <p:sp>
        <p:nvSpPr>
          <p:cNvPr id="5" name="سهم إلى اليمين 4"/>
          <p:cNvSpPr/>
          <p:nvPr/>
        </p:nvSpPr>
        <p:spPr>
          <a:xfrm flipH="1">
            <a:off x="5202949" y="2538248"/>
            <a:ext cx="1954924" cy="9222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800" dirty="0" smtClean="0">
                <a:solidFill>
                  <a:schemeClr val="tx1"/>
                </a:solidFill>
              </a:rPr>
              <a:t>الحل</a:t>
            </a:r>
            <a:endParaRPr lang="ar-OM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86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9269" y="31531"/>
            <a:ext cx="5759669" cy="6858000"/>
          </a:xfrm>
          <a:prstGeom prst="rect">
            <a:avLst/>
          </a:prstGeom>
        </p:spPr>
      </p:pic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3"/>
          <a:srcRect t="10304"/>
          <a:stretch/>
        </p:blipFill>
        <p:spPr>
          <a:xfrm>
            <a:off x="-1" y="472966"/>
            <a:ext cx="5644055" cy="6385033"/>
          </a:xfrm>
          <a:prstGeom prst="rect">
            <a:avLst/>
          </a:prstGeom>
        </p:spPr>
      </p:pic>
      <p:sp>
        <p:nvSpPr>
          <p:cNvPr id="23" name="سهم إلى اليمين 22"/>
          <p:cNvSpPr/>
          <p:nvPr/>
        </p:nvSpPr>
        <p:spPr>
          <a:xfrm flipH="1">
            <a:off x="5644054" y="3239814"/>
            <a:ext cx="1261242" cy="10799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800" dirty="0" smtClean="0">
                <a:solidFill>
                  <a:schemeClr val="tx1"/>
                </a:solidFill>
              </a:rPr>
              <a:t>الحل</a:t>
            </a:r>
            <a:endParaRPr lang="ar-OM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315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0"/>
            <a:ext cx="6500649" cy="605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238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7572" y="0"/>
            <a:ext cx="6495392" cy="5517931"/>
          </a:xfrm>
          <a:prstGeom prst="rect">
            <a:avLst/>
          </a:prstGeom>
        </p:spPr>
      </p:pic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0525596"/>
              </p:ext>
            </p:extLst>
          </p:nvPr>
        </p:nvGraphicFramePr>
        <p:xfrm>
          <a:off x="604344" y="220715"/>
          <a:ext cx="4400332" cy="5990898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552028">
                  <a:extLst>
                    <a:ext uri="{9D8B030D-6E8A-4147-A177-3AD203B41FA5}">
                      <a16:colId xmlns:a16="http://schemas.microsoft.com/office/drawing/2014/main" val="3718479143"/>
                    </a:ext>
                  </a:extLst>
                </a:gridCol>
                <a:gridCol w="2848304">
                  <a:extLst>
                    <a:ext uri="{9D8B030D-6E8A-4147-A177-3AD203B41FA5}">
                      <a16:colId xmlns:a16="http://schemas.microsoft.com/office/drawing/2014/main" val="3322309796"/>
                    </a:ext>
                  </a:extLst>
                </a:gridCol>
              </a:tblGrid>
              <a:tr h="998483">
                <a:tc>
                  <a:txBody>
                    <a:bodyPr/>
                    <a:lstStyle/>
                    <a:p>
                      <a:pPr algn="ctr"/>
                      <a:r>
                        <a:rPr lang="ar-OM" dirty="0" smtClean="0"/>
                        <a:t>الدولة</a:t>
                      </a:r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OM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606888"/>
                  </a:ext>
                </a:extLst>
              </a:tr>
              <a:tr h="998483">
                <a:tc>
                  <a:txBody>
                    <a:bodyPr/>
                    <a:lstStyle/>
                    <a:p>
                      <a:pPr algn="ctr" rtl="1"/>
                      <a:endParaRPr lang="ar-OM" dirty="0" smtClean="0"/>
                    </a:p>
                    <a:p>
                      <a:pPr algn="ctr" rtl="1"/>
                      <a:r>
                        <a:rPr lang="ar-OM" dirty="0" smtClean="0"/>
                        <a:t>فرنسا</a:t>
                      </a:r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OM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302714"/>
                  </a:ext>
                </a:extLst>
              </a:tr>
              <a:tr h="998483">
                <a:tc>
                  <a:txBody>
                    <a:bodyPr/>
                    <a:lstStyle/>
                    <a:p>
                      <a:pPr algn="ctr" rtl="1"/>
                      <a:endParaRPr lang="ar-OM" dirty="0" smtClean="0"/>
                    </a:p>
                    <a:p>
                      <a:pPr algn="ctr" rtl="1"/>
                      <a:r>
                        <a:rPr lang="ar-OM" dirty="0" smtClean="0"/>
                        <a:t>الولايات </a:t>
                      </a:r>
                      <a:r>
                        <a:rPr lang="ar-OM" dirty="0" smtClean="0"/>
                        <a:t>المتحدة الامريكية</a:t>
                      </a:r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OM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719297"/>
                  </a:ext>
                </a:extLst>
              </a:tr>
              <a:tr h="998483">
                <a:tc>
                  <a:txBody>
                    <a:bodyPr/>
                    <a:lstStyle/>
                    <a:p>
                      <a:pPr algn="ctr" rtl="1"/>
                      <a:endParaRPr lang="ar-OM" dirty="0" smtClean="0"/>
                    </a:p>
                    <a:p>
                      <a:pPr algn="ctr" rtl="1"/>
                      <a:r>
                        <a:rPr lang="ar-OM" dirty="0" smtClean="0"/>
                        <a:t>إسبانيا</a:t>
                      </a:r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OM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054308"/>
                  </a:ext>
                </a:extLst>
              </a:tr>
              <a:tr h="998483">
                <a:tc>
                  <a:txBody>
                    <a:bodyPr/>
                    <a:lstStyle/>
                    <a:p>
                      <a:pPr algn="ctr" rtl="1"/>
                      <a:endParaRPr lang="ar-OM" dirty="0" smtClean="0"/>
                    </a:p>
                    <a:p>
                      <a:pPr algn="ctr" rtl="1"/>
                      <a:r>
                        <a:rPr lang="ar-OM" dirty="0" smtClean="0"/>
                        <a:t>الصين</a:t>
                      </a:r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OM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230125"/>
                  </a:ext>
                </a:extLst>
              </a:tr>
              <a:tr h="998483">
                <a:tc>
                  <a:txBody>
                    <a:bodyPr/>
                    <a:lstStyle/>
                    <a:p>
                      <a:pPr algn="ctr" rtl="1"/>
                      <a:endParaRPr lang="ar-OM" dirty="0" smtClean="0"/>
                    </a:p>
                    <a:p>
                      <a:pPr algn="ctr" rtl="1"/>
                      <a:r>
                        <a:rPr lang="ar-OM" dirty="0" smtClean="0"/>
                        <a:t>إيطاليا</a:t>
                      </a:r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OM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6600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257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5807" y="0"/>
            <a:ext cx="9086193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2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0"/>
            <a:ext cx="5791199" cy="6227379"/>
          </a:xfrm>
          <a:prstGeom prst="rect">
            <a:avLst/>
          </a:prstGeom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5833240" cy="4556233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4556234"/>
            <a:ext cx="6826469" cy="2301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517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7739" y="0"/>
            <a:ext cx="5854262" cy="6337738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82351"/>
            <a:ext cx="6117021" cy="5655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4259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2"/>
          <a:srcRect b="25678"/>
          <a:stretch/>
        </p:blipFill>
        <p:spPr>
          <a:xfrm>
            <a:off x="5791200" y="0"/>
            <a:ext cx="6400800" cy="6321972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 rotWithShape="1">
          <a:blip r:embed="rId2"/>
          <a:srcRect t="73139"/>
          <a:stretch/>
        </p:blipFill>
        <p:spPr>
          <a:xfrm>
            <a:off x="-1" y="2191407"/>
            <a:ext cx="5596759" cy="2782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2584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7476" y="173584"/>
            <a:ext cx="6224095" cy="4083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5656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7834" y="112492"/>
            <a:ext cx="6264166" cy="545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68292"/>
      </p:ext>
    </p:extLst>
  </p:cSld>
  <p:clrMapOvr>
    <a:masterClrMapping/>
  </p:clrMapOvr>
</p:sld>
</file>

<file path=ppt/theme/theme1.xml><?xml version="1.0" encoding="utf-8"?>
<a:theme xmlns:a="http://schemas.openxmlformats.org/drawingml/2006/main" name="أثر رجعي">
  <a:themeElements>
    <a:clrScheme name="أثر رجعي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أثر رجعي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أثر رجعي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