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Default ContentType="image/x-emf" Extension="emf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9144000"/>
  <p:notesSz cx="6858000" cy="9144000"/>
  <p:defaultTextStyle>
    <a:defPPr lvl="0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29/12/1428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611560" y="692696"/>
            <a:ext cx="7848872" cy="470898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بسم الله الرحمن الرحيم</a:t>
            </a:r>
          </a:p>
          <a:p>
            <a:pPr algn="ctr"/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قرآن كريم</a:t>
            </a:r>
          </a:p>
          <a:p>
            <a:pPr algn="ctr"/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الدرس التاسع عشر: </a:t>
            </a:r>
          </a:p>
          <a:p>
            <a:pPr algn="ctr"/>
            <a:r>
              <a:rPr lang="ar-SA" sz="60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أحكام الراء وحالاتها في باب التفخيم والترقيق</a:t>
            </a:r>
          </a:p>
          <a:p>
            <a:pPr algn="ctr"/>
            <a:r>
              <a:rPr lang="ar-SA" sz="6000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أ- حالات ترقيق الراء</a:t>
            </a:r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. ص179</a:t>
            </a: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530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حكم الراء في باب التفخيم والترقيق: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r>
              <a:rPr lang="ar-SA" sz="4800" dirty="0" smtClean="0">
                <a:latin typeface="Traditional Arabic" pitchFamily="18" charset="-78"/>
                <a:cs typeface="Traditional Arabic" pitchFamily="18" charset="-78"/>
              </a:rPr>
              <a:t>للراء من حيث التفخيم والترقيق ثلاث حالات:</a:t>
            </a:r>
          </a:p>
          <a:p>
            <a:pPr marL="914400" indent="-914400">
              <a:buFont typeface="+mj-lt"/>
              <a:buAutoNum type="arabicPeriod"/>
            </a:pPr>
            <a:r>
              <a:rPr lang="ar-SA" sz="4800" dirty="0" smtClean="0">
                <a:latin typeface="Traditional Arabic" pitchFamily="18" charset="-78"/>
                <a:cs typeface="Traditional Arabic" pitchFamily="18" charset="-78"/>
              </a:rPr>
              <a:t>الترقيق وهو الأصل.</a:t>
            </a:r>
          </a:p>
          <a:p>
            <a:pPr marL="914400" indent="-914400">
              <a:buFont typeface="+mj-lt"/>
              <a:buAutoNum type="arabicPeriod"/>
            </a:pPr>
            <a:r>
              <a:rPr lang="ar-SA" sz="4800" dirty="0" smtClean="0">
                <a:latin typeface="Traditional Arabic" pitchFamily="18" charset="-78"/>
                <a:cs typeface="Traditional Arabic" pitchFamily="18" charset="-78"/>
              </a:rPr>
              <a:t>التفخيم.</a:t>
            </a:r>
          </a:p>
          <a:p>
            <a:pPr marL="914400" indent="-914400">
              <a:buFont typeface="+mj-lt"/>
              <a:buAutoNum type="arabicPeriod"/>
            </a:pPr>
            <a:r>
              <a:rPr lang="ar-SA" sz="4800" dirty="0" smtClean="0">
                <a:latin typeface="Traditional Arabic" pitchFamily="18" charset="-78"/>
                <a:cs typeface="Traditional Arabic" pitchFamily="18" charset="-78"/>
              </a:rPr>
              <a:t>جواز التفخيم والترقيق.</a:t>
            </a:r>
          </a:p>
        </p:txBody>
      </p:sp>
    </p:spTree>
    <p:extLst>
      <p:ext uri="{BB962C8B-B14F-4D97-AF65-F5344CB8AC3E}">
        <p14:creationId xmlns:p14="http://schemas.microsoft.com/office/powerpoint/2010/main" val="77937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ترقق الراء في ستة أحوال:</a:t>
            </a:r>
          </a:p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الأولى: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الراء مكسورة, سواء أكان الكسر أصلياً أم عارضاً.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للكسر الأصلي: ((ولو ك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ه المشركون)).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للكسر العارض: ((وأنذ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الناس)).</a:t>
            </a:r>
          </a:p>
        </p:txBody>
      </p:sp>
    </p:spTree>
    <p:extLst>
      <p:ext uri="{BB962C8B-B14F-4D97-AF65-F5344CB8AC3E}">
        <p14:creationId xmlns:p14="http://schemas.microsoft.com/office/powerpoint/2010/main" val="426971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الثانية: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جاءت الراء ساكنة بعد كسر أصلي متصل بها في كلمة واحدة, وليس بعدها حرف استعلاء.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((اذهب إلى فِ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عون إنه طغى)).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((الذين يرثون الفِ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دوس هم فيها خالدون)).</a:t>
            </a:r>
          </a:p>
        </p:txBody>
      </p:sp>
    </p:spTree>
    <p:extLst>
      <p:ext uri="{BB962C8B-B14F-4D97-AF65-F5344CB8AC3E}">
        <p14:creationId xmlns:p14="http://schemas.microsoft.com/office/powerpoint/2010/main" val="96438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الثالثة: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الراء متطرفة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ساكنة سكوناً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عارضاً بعد كسر متصل بها, أو منفصل عنها بساكن مستفل غير الياء.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((أم يقولون نحن جميع منتصِ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رٌ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((قال موسى ما جئتم به السِّحْ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رُ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</p:txBody>
      </p:sp>
    </p:spTree>
    <p:extLst>
      <p:ext uri="{BB962C8B-B14F-4D97-AF65-F5344CB8AC3E}">
        <p14:creationId xmlns:p14="http://schemas.microsoft.com/office/powerpoint/2010/main" val="365920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الرابعة: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الراء متطرفة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ساكنة سكوناً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أصلياً مسبوقة بكسر أصلي.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((فدعا ربه أني مغلوب فانتصِ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((فاصبِـ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صبراً جميلاً)).</a:t>
            </a:r>
          </a:p>
        </p:txBody>
      </p:sp>
    </p:spTree>
    <p:extLst>
      <p:ext uri="{BB962C8B-B14F-4D97-AF65-F5344CB8AC3E}">
        <p14:creationId xmlns:p14="http://schemas.microsoft.com/office/powerpoint/2010/main" val="24778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الخامسة: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الراء متطرفة </a:t>
            </a:r>
            <a:r>
              <a:rPr lang="ar-SA" sz="4400" dirty="0">
                <a:latin typeface="Traditional Arabic" pitchFamily="18" charset="-78"/>
                <a:cs typeface="Traditional Arabic" pitchFamily="18" charset="-78"/>
              </a:rPr>
              <a:t>ساكنة سكوناً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عارضاً بعد ياء مدِّية أو لينة.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((وهو على كل شيء قدِي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رٌ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((ولباس التقوى ذلك خَيْ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رٌ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</p:txBody>
      </p:sp>
    </p:spTree>
    <p:extLst>
      <p:ext uri="{BB962C8B-B14F-4D97-AF65-F5344CB8AC3E}">
        <p14:creationId xmlns:p14="http://schemas.microsoft.com/office/powerpoint/2010/main" val="134222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حالات ترقيق الراء: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ar-SA" sz="4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الحالة السادسة: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 إذا قرئت عند الوقف بالرَّوم.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مثاله:</a:t>
            </a:r>
          </a:p>
          <a:p>
            <a:pPr algn="just"/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((كلا والقمَ</a:t>
            </a:r>
            <a:r>
              <a:rPr lang="ar-SA" sz="4400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)).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1291"/>
            <a:ext cx="5328593" cy="3649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0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الحقائق والمفاهيم: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pPr marL="216000" indent="-288000" algn="just">
              <a:buFont typeface="+mj-lt"/>
              <a:buAutoNum type="arabicPeriod"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حرف الراء يَرقق أحياناً ويفخم أحياناً ويجوز فيه التفخيم والترقيق في أحيانٍ أُخَر.</a:t>
            </a:r>
          </a:p>
          <a:p>
            <a:pPr marL="216000" indent="-288000" algn="just">
              <a:buFont typeface="+mj-lt"/>
              <a:buAutoNum type="arabicPeriod"/>
            </a:pP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ترقق </a:t>
            </a:r>
            <a:r>
              <a:rPr lang="ar-SA" sz="2800" dirty="0">
                <a:latin typeface="Traditional Arabic" pitchFamily="18" charset="-78"/>
                <a:cs typeface="Traditional Arabic" pitchFamily="18" charset="-78"/>
              </a:rPr>
              <a:t>الراء</a:t>
            </a:r>
            <a:r>
              <a:rPr lang="ar-SA" sz="2800" dirty="0" smtClean="0">
                <a:latin typeface="Traditional Arabic" pitchFamily="18" charset="-78"/>
                <a:cs typeface="Traditional Arabic" pitchFamily="18" charset="-78"/>
              </a:rPr>
              <a:t> في ستة أحوال, وهي: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جاءت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مكسورة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, سواء أكان الكسر أصلياً أم عارضاً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ساكنة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بعد كسر أصلي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متصل بها,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وليس بعدها حرف استعلاء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متطرفة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ساكنة سكوناً عارضاً بعد كسر متصل بها, أو منفصل عنها بساكن مستفل غير الياء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متطرفة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ساكنة سكوناً أصلياً مسبوقة بكسر أصلي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جاءت 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متطرفة </a:t>
            </a: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ساكنة سكوناً عارضاً بعد ياء مدِّية أو لينة</a:t>
            </a:r>
            <a:r>
              <a:rPr lang="ar-SA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540000" lvl="1" indent="-288000" algn="just">
              <a:buFont typeface="+mj-lt"/>
              <a:buAutoNum type="arabicPeriod"/>
            </a:pPr>
            <a:r>
              <a:rPr lang="ar-SA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إذا قرئت عند الوقف بالرَّوم.</a:t>
            </a:r>
            <a:endParaRPr lang="ar-SA" b="1" dirty="0" smtClean="0">
              <a:solidFill>
                <a:schemeClr val="tx2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15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62393" y="1556792"/>
            <a:ext cx="420980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39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التقويم</a:t>
            </a:r>
            <a:endParaRPr lang="ar-SA" sz="239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033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أكمل الفراغ فيما يأتي: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marL="742950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للراء من حيث التفخيم والترقيق ......... أحوال.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ترقق الراء في </a:t>
            </a:r>
            <a:r>
              <a:rPr lang="ar-SA" sz="440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......... </a:t>
            </a: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أحوال.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ar-SA" sz="4400" dirty="0" smtClean="0">
                <a:latin typeface="Traditional Arabic" pitchFamily="18" charset="-78"/>
                <a:cs typeface="Traditional Arabic" pitchFamily="18" charset="-78"/>
              </a:rPr>
              <a:t>من حالات ترقيق الراء ترقيقها عند الوقف بـ .......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051720" y="1723455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ثلاثة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860032" y="2875583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ستة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83568" y="3955703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الرَّوم</a:t>
            </a:r>
            <a:endParaRPr lang="en-US" sz="4400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94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ar-SA" sz="72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بين سبب ترقيق الراء في الأمثلة الآتية:</a:t>
            </a:r>
            <a:endParaRPr lang="en-US" sz="72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0431"/>
          </a:xfrm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ar-SA" sz="40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((وهو على كل شيء قدِي</a:t>
            </a:r>
            <a:r>
              <a:rPr lang="ar-SA" sz="40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رٌ</a:t>
            </a:r>
            <a:r>
              <a:rPr lang="ar-SA" sz="4000" b="1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)):</a:t>
            </a:r>
          </a:p>
          <a:p>
            <a:pPr marL="742950" indent="-742950" algn="just">
              <a:buFont typeface="+mj-lt"/>
              <a:buAutoNum type="arabicPeriod"/>
            </a:pPr>
            <a:endParaRPr lang="ar-SA" sz="4000" b="1" dirty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ar-SA" sz="40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((ولو ك</a:t>
            </a:r>
            <a:r>
              <a:rPr lang="ar-SA" sz="40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رِ</a:t>
            </a:r>
            <a:r>
              <a:rPr lang="ar-SA" sz="40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ه المشركون</a:t>
            </a:r>
            <a:r>
              <a:rPr lang="ar-SA" sz="4000" b="1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)):</a:t>
            </a:r>
          </a:p>
          <a:p>
            <a:pPr marL="742950" indent="-742950" algn="just">
              <a:buFont typeface="+mj-lt"/>
              <a:buAutoNum type="arabicPeriod"/>
            </a:pPr>
            <a:endParaRPr lang="ar-SA" sz="4000" b="1" dirty="0">
              <a:solidFill>
                <a:prstClr val="black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ar-SA" sz="40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((اذهب إلى فِ</a:t>
            </a:r>
            <a:r>
              <a:rPr lang="ar-SA" sz="40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رْ</a:t>
            </a:r>
            <a:r>
              <a:rPr lang="ar-SA" sz="4000" b="1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عون إنه طغى</a:t>
            </a:r>
            <a:r>
              <a:rPr lang="ar-SA" sz="4000" b="1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)):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83568" y="2289066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الراء </a:t>
            </a:r>
            <a:r>
              <a:rPr lang="ar-SA" sz="40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متطرفة ساكنة سكوناً عارضاً بعد ياء مدِّية أو لينة.</a:t>
            </a:r>
            <a:endParaRPr lang="en-US" sz="40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83568" y="3729226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الراء مكسورة كسراً أصلياً.</a:t>
            </a:r>
            <a:endParaRPr lang="en-US" sz="40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683568" y="515719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الراء </a:t>
            </a:r>
            <a:r>
              <a:rPr lang="ar-SA" sz="40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ساكنة بعد كسر أصلي متصل بها في كلمة واحدة, وليس بعدها حرف استعلاء.</a:t>
            </a:r>
            <a:endParaRPr lang="en-US" sz="40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78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348071" y="1556792"/>
            <a:ext cx="5838458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15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تم بحمد الله</a:t>
            </a:r>
          </a:p>
          <a:p>
            <a:pPr algn="ctr"/>
            <a:r>
              <a:rPr lang="ar-SA" sz="11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أ/</a:t>
            </a:r>
            <a:r>
              <a:rPr lang="ar-OM" sz="11500" b="1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حسين الناصري</a:t>
            </a:r>
            <a:endParaRPr lang="ar-SA" sz="115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174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