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fif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y="6858000" cx="12192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7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5" Type="http://schemas.openxmlformats.org/officeDocument/2006/relationships/slide" Target="slides/slide22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9" Type="http://schemas.openxmlformats.org/officeDocument/2006/relationships/slide" Target="slides/slide16.xml"/><Relationship Id="rId18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E3294D4-6C12-88FE-C586-E7B0648651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C0CDF5D4-9F56-67CF-AFCD-636EFC003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E471B21-2986-50EF-E78D-31A3B6EA1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7002-5FDA-43B6-BB1D-C31DE400DA7B}" type="datetimeFigureOut">
              <a:rPr lang="ar-OM" smtClean="0"/>
              <a:t>14/08/1444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3FCBF2C-BCF2-3BCE-25E7-A5C31350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145EB5C-CF8C-456C-2C90-62B024BE4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A452-1414-49C9-ACF1-4085E515A7C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81337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7CDBC45-245B-D69D-4447-628770EAE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94BD9BA-5E3E-2EB2-A093-92B6CD1D8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9807313-5D8E-DB1F-B7D8-FC295D6F3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7002-5FDA-43B6-BB1D-C31DE400DA7B}" type="datetimeFigureOut">
              <a:rPr lang="ar-OM" smtClean="0"/>
              <a:t>14/08/1444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CF192B1-DCAF-A784-7DF6-B0BB636D9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A171AA2-25A0-BD6F-EACF-D81F431E3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A452-1414-49C9-ACF1-4085E515A7C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81830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920DC71-920B-F162-26E1-1B676F500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1FD492D-FDF8-8A83-CC3E-AB8804C98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9DEBF5E-AAAE-E218-542F-CBE2D3568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7002-5FDA-43B6-BB1D-C31DE400DA7B}" type="datetimeFigureOut">
              <a:rPr lang="ar-OM" smtClean="0"/>
              <a:t>14/08/1444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F050EDE-2343-261E-4C25-701AEFC55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EDF8C4C-8F01-F6E2-4A02-5FD02FC5A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A452-1414-49C9-ACF1-4085E515A7C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17865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016A5E4-306E-0B2A-7422-C78BB5653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D8C838A-4F57-E2D6-D219-0298A732B8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DA714B0-E303-4578-4520-DEC8D8651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02113AD-0A89-0DCD-D76D-C272E5E5B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7002-5FDA-43B6-BB1D-C31DE400DA7B}" type="datetimeFigureOut">
              <a:rPr lang="ar-OM" smtClean="0"/>
              <a:t>14/08/1444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3FA4946-460B-966B-6C2F-E61DF2DD5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D4C1EB4-13D2-C040-E27F-9E74F1B75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A452-1414-49C9-ACF1-4085E515A7C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78981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50611A5-5AB7-7D14-EF82-F5B9161C9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33A8F92-A327-E6B3-318A-8022C81E8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3F3BAEA-D5A9-ADFB-0B0D-D08AC93F0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5CD1138A-87F7-48F3-4CC8-A0DA93D7EB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D95B4BA1-0547-A5BA-6D64-D592241EC8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B51F88-05B0-1DF9-2EA9-7348301AD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7002-5FDA-43B6-BB1D-C31DE400DA7B}" type="datetimeFigureOut">
              <a:rPr lang="ar-OM" smtClean="0"/>
              <a:t>14/08/1444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719B1688-78DE-AD78-E80D-4F1788F48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D20C0E1-D06C-A934-7AE9-5285502C2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A452-1414-49C9-ACF1-4085E515A7C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13206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E773803-363D-8C11-0A92-5A8206D1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F2EB32A6-F149-92F6-93DF-0065D40F3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7002-5FDA-43B6-BB1D-C31DE400DA7B}" type="datetimeFigureOut">
              <a:rPr lang="ar-OM" smtClean="0"/>
              <a:t>14/08/1444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84E33C2E-C865-73C4-7F5B-BB576B33C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69876091-CAE6-FD58-59A4-1FB21ED7B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A452-1414-49C9-ACF1-4085E515A7C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28231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56BFD957-DF03-FE74-2AA4-64DDF05EB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7002-5FDA-43B6-BB1D-C31DE400DA7B}" type="datetimeFigureOut">
              <a:rPr lang="ar-OM" smtClean="0"/>
              <a:t>14/08/1444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34E0A1D1-ADEF-4C88-6724-4D048BF04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3384994-9317-1256-1403-8BFA1C18A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A452-1414-49C9-ACF1-4085E515A7C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51036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E761501-E904-2D01-BDD7-DA715ECB5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B94CFBD-F142-19B2-159A-4D2F0A917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070869E-24DF-F660-38D1-3049CE7580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26E4A98-AF6A-4B4F-FED2-800EEFCF4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7002-5FDA-43B6-BB1D-C31DE400DA7B}" type="datetimeFigureOut">
              <a:rPr lang="ar-OM" smtClean="0"/>
              <a:t>14/08/1444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BB282FA-C4A0-72F7-C537-0500D3354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1151F88-15B8-1729-3FB9-1612F3203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A452-1414-49C9-ACF1-4085E515A7C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72407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BA7B798-D154-0132-A524-995FAC11B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226AFF6B-3B0B-91D2-06EC-CF742DD48D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88CD408-B6C6-A4E1-5826-3DD53806D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B28A0E7-FACD-393F-DAEE-0F309C761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7002-5FDA-43B6-BB1D-C31DE400DA7B}" type="datetimeFigureOut">
              <a:rPr lang="ar-OM" smtClean="0"/>
              <a:t>14/08/1444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1BAFD0C-6790-1465-23B7-222B782D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D4D4C16-6CCB-90F2-7528-E60A6A516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A452-1414-49C9-ACF1-4085E515A7C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11797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F537122-ECDD-07DC-D669-7A8226C93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176776C-2870-5987-9D31-D47FCF695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A2FC8E6-A41F-BD73-88B6-CA0297140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7002-5FDA-43B6-BB1D-C31DE400DA7B}" type="datetimeFigureOut">
              <a:rPr lang="ar-OM" smtClean="0"/>
              <a:t>14/08/1444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CF0EB17-F101-E33D-614B-AEC907F76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568CBBC-20CF-0379-727F-8C516E711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A452-1414-49C9-ACF1-4085E515A7C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9874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AFDBBDC0-123E-5E46-31F8-9E1428EAA5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D9A256C-FD04-A264-A131-1CFA40703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99A1666-DD4D-FB5E-B14E-D344BBE73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7002-5FDA-43B6-BB1D-C31DE400DA7B}" type="datetimeFigureOut">
              <a:rPr lang="ar-OM" smtClean="0"/>
              <a:t>14/08/1444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2A307DB-52C1-8EA3-ACE5-2BD4F0E8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37BE12A-6764-1214-D4D1-78F2753C8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A452-1414-49C9-ACF1-4085E515A7C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743566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D895750E-DD59-1F27-26C0-BE06C60B7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33CEB2D-1136-273D-5497-5A32843A5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D9B635D-58E8-05CC-BE94-9DE58BDB6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17002-5FDA-43B6-BB1D-C31DE400DA7B}" type="datetimeFigureOut">
              <a:rPr lang="ar-OM" smtClean="0"/>
              <a:t>14/08/1444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DA5AC19-B132-B008-5473-084DA77AC9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4CEA46B-F425-E780-E34E-71A7212E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4A452-1414-49C9-ACF1-4085E515A7C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79677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file:///C:\Users\hp\Desktop\WhatsApp%20Video%202023-03-05%20at%2011.01.14%20PM.mp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72F198B1-DFB3-98CF-E805-44C43D1A4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746" y="180110"/>
            <a:ext cx="9545782" cy="627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897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E85BB1A7-2805-5949-ADB9-E8BC7B763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2853" y="1558636"/>
            <a:ext cx="1924050" cy="237172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F5FF260-BC28-B845-E71A-9AD9F4749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061" y="820449"/>
            <a:ext cx="3105150" cy="1476375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535D7BB-2F78-0005-4965-60D6B9F8B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097" y="1558636"/>
            <a:ext cx="3105150" cy="1476375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6751501A-2061-C756-A08E-ED474B9A4E32}"/>
              </a:ext>
            </a:extLst>
          </p:cNvPr>
          <p:cNvSpPr txBox="1"/>
          <p:nvPr/>
        </p:nvSpPr>
        <p:spPr>
          <a:xfrm>
            <a:off x="3477490" y="4680650"/>
            <a:ext cx="606829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5400" dirty="0"/>
              <a:t>ما الرابط بين هذه الصور ؟</a:t>
            </a:r>
          </a:p>
        </p:txBody>
      </p:sp>
    </p:spTree>
    <p:extLst>
      <p:ext uri="{BB962C8B-B14F-4D97-AF65-F5344CB8AC3E}">
        <p14:creationId xmlns:p14="http://schemas.microsoft.com/office/powerpoint/2010/main" val="32765959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93E04A2C-94A2-5383-6BE3-618F810755B2}"/>
              </a:ext>
            </a:extLst>
          </p:cNvPr>
          <p:cNvSpPr txBox="1"/>
          <p:nvPr/>
        </p:nvSpPr>
        <p:spPr>
          <a:xfrm>
            <a:off x="5486400" y="387927"/>
            <a:ext cx="332509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4800" dirty="0"/>
              <a:t>نشاط فردي :</a:t>
            </a:r>
          </a:p>
        </p:txBody>
      </p:sp>
      <p:pic>
        <p:nvPicPr>
          <p:cNvPr id="3" name="صورة 2">
            <a:hlinkClick r:id="rId2" action="ppaction://hlinkfile"/>
            <a:extLst>
              <a:ext uri="{FF2B5EF4-FFF2-40B4-BE49-F238E27FC236}">
                <a16:creationId xmlns:a16="http://schemas.microsoft.com/office/drawing/2014/main" id="{446EED46-1260-4230-EAD8-C76115360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18" y="0"/>
            <a:ext cx="2133600" cy="2143125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1E3F1015-7EA6-72D1-3F1D-0DF1798B5D4C}"/>
              </a:ext>
            </a:extLst>
          </p:cNvPr>
          <p:cNvSpPr txBox="1"/>
          <p:nvPr/>
        </p:nvSpPr>
        <p:spPr>
          <a:xfrm>
            <a:off x="484909" y="2143125"/>
            <a:ext cx="216130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b="1" dirty="0"/>
              <a:t>استراتيجية الدقيقة الواحدة</a:t>
            </a: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96066360-CAF5-16EB-3855-4D77DFD41835}"/>
              </a:ext>
            </a:extLst>
          </p:cNvPr>
          <p:cNvSpPr/>
          <p:nvPr/>
        </p:nvSpPr>
        <p:spPr>
          <a:xfrm>
            <a:off x="5292435" y="1939636"/>
            <a:ext cx="6414655" cy="29094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8800" dirty="0"/>
              <a:t>عرف المعجزة لغة واصطلاحا</a:t>
            </a:r>
          </a:p>
        </p:txBody>
      </p:sp>
    </p:spTree>
    <p:extLst>
      <p:ext uri="{BB962C8B-B14F-4D97-AF65-F5344CB8AC3E}">
        <p14:creationId xmlns:p14="http://schemas.microsoft.com/office/powerpoint/2010/main" val="120942440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B8E5CBDB-18F2-DD6A-3775-D6300FC6D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891" y="2622111"/>
            <a:ext cx="8950036" cy="3501598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0ABD59F7-79C5-A131-10A3-6B7592B4ED99}"/>
              </a:ext>
            </a:extLst>
          </p:cNvPr>
          <p:cNvSpPr/>
          <p:nvPr/>
        </p:nvSpPr>
        <p:spPr>
          <a:xfrm>
            <a:off x="3588327" y="734291"/>
            <a:ext cx="598516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OM" sz="8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الإعجاز البياني</a:t>
            </a:r>
            <a:endParaRPr lang="ar-SA" sz="8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539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05EABDC-F8CC-53E3-619D-F77A9E75D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8364" y="365125"/>
            <a:ext cx="2625436" cy="1325563"/>
          </a:xfrm>
        </p:spPr>
        <p:txBody>
          <a:bodyPr/>
          <a:lstStyle/>
          <a:p>
            <a:r>
              <a:rPr lang="ar-OM" dirty="0"/>
              <a:t>نشاط جماعي 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F2758196-538B-358B-527C-6B16E7765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66" y="659389"/>
            <a:ext cx="2619375" cy="1743075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DF0353E3-18E0-8BB2-1786-658A6429B8BC}"/>
              </a:ext>
            </a:extLst>
          </p:cNvPr>
          <p:cNvSpPr txBox="1"/>
          <p:nvPr/>
        </p:nvSpPr>
        <p:spPr>
          <a:xfrm>
            <a:off x="505256" y="2351782"/>
            <a:ext cx="29860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OM" sz="3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استراتيجية </a:t>
            </a:r>
            <a:r>
              <a:rPr lang="ar-OM" sz="32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الاونو</a:t>
            </a:r>
            <a:endParaRPr lang="ar-OM" sz="3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C12BB390-F94D-ECDC-C71B-AFD19A8A6092}"/>
              </a:ext>
            </a:extLst>
          </p:cNvPr>
          <p:cNvSpPr/>
          <p:nvPr/>
        </p:nvSpPr>
        <p:spPr>
          <a:xfrm>
            <a:off x="3491345" y="2715491"/>
            <a:ext cx="7744691" cy="315883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من خلال تعرفك لمفهومي الاعجاز والبيان قم باستنتاج تعريف الاعجاز البياني بالتعاون مع أفراد مجموعتك </a:t>
            </a:r>
          </a:p>
        </p:txBody>
      </p:sp>
    </p:spTree>
    <p:extLst>
      <p:ext uri="{BB962C8B-B14F-4D97-AF65-F5344CB8AC3E}">
        <p14:creationId xmlns:p14="http://schemas.microsoft.com/office/powerpoint/2010/main" val="4009372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thruBlk="1"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2B78143-DB03-B3BE-334D-AD69E2E66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9" y="378979"/>
            <a:ext cx="6144491" cy="1325563"/>
          </a:xfrm>
        </p:spPr>
        <p:txBody>
          <a:bodyPr/>
          <a:lstStyle/>
          <a:p>
            <a:pPr algn="ctr"/>
            <a:r>
              <a:rPr lang="ar-OM" dirty="0"/>
              <a:t>القران الكريم يتحدى أرباب البيان </a:t>
            </a:r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10A3484E-C18C-6C9B-2BE4-B77FF412B6A8}"/>
              </a:ext>
            </a:extLst>
          </p:cNvPr>
          <p:cNvSpPr/>
          <p:nvPr/>
        </p:nvSpPr>
        <p:spPr>
          <a:xfrm>
            <a:off x="8104909" y="2202873"/>
            <a:ext cx="3477491" cy="1828800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/>
              <a:t>ماذا نفهم من قول النبي صلى الله عليه وسلم : (إن من البيان لسحرا)</a:t>
            </a: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E90D6D12-A236-63F4-888C-458065F0B40B}"/>
              </a:ext>
            </a:extLst>
          </p:cNvPr>
          <p:cNvSpPr/>
          <p:nvPr/>
        </p:nvSpPr>
        <p:spPr>
          <a:xfrm>
            <a:off x="2466109" y="2147455"/>
            <a:ext cx="3477491" cy="2175163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/>
              <a:t>تحدث عن موقف العرب أمام بلاغة القرآن</a:t>
            </a:r>
          </a:p>
        </p:txBody>
      </p:sp>
    </p:spTree>
    <p:extLst>
      <p:ext uri="{BB962C8B-B14F-4D97-AF65-F5344CB8AC3E}">
        <p14:creationId xmlns:p14="http://schemas.microsoft.com/office/powerpoint/2010/main" val="3589536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4B3E10E-6E3F-570F-FA38-2263F4855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OM" dirty="0"/>
              <a:t>أيها الطالب النجيب من خلال </a:t>
            </a:r>
            <a:r>
              <a:rPr lang="ar-OM" dirty="0" err="1"/>
              <a:t>الايات</a:t>
            </a:r>
            <a:r>
              <a:rPr lang="ar-OM" dirty="0"/>
              <a:t> التالية استنتج مراحل تحدي القران للمشركين :</a:t>
            </a:r>
            <a:br>
              <a:rPr lang="ar-OM" dirty="0"/>
            </a:br>
            <a:endParaRPr lang="ar-OM" dirty="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97CD3A5-631A-655A-A630-F47E0764E556}"/>
              </a:ext>
            </a:extLst>
          </p:cNvPr>
          <p:cNvSpPr txBox="1"/>
          <p:nvPr/>
        </p:nvSpPr>
        <p:spPr>
          <a:xfrm>
            <a:off x="4114800" y="2396836"/>
            <a:ext cx="6899564" cy="9144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OM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40AEE6D1-95C5-5C1F-F49C-99F6F82A5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164" y="1977735"/>
            <a:ext cx="4491470" cy="231717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AA98765-31FB-AE58-A1F4-650CCEDCB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709" y="1977735"/>
            <a:ext cx="4656859" cy="224573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CB741BBC-BF6D-DAFF-8F1E-9148AB481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775" y="4510515"/>
            <a:ext cx="4656858" cy="191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195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0907F77-A3BC-CDA5-7193-DB9BB7E64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26433"/>
            <a:ext cx="9240982" cy="1325563"/>
          </a:xfrm>
        </p:spPr>
        <p:txBody>
          <a:bodyPr>
            <a:normAutofit fontScale="90000"/>
          </a:bodyPr>
          <a:lstStyle/>
          <a:p>
            <a:r>
              <a:rPr lang="ar-OM" sz="5300" b="1" dirty="0"/>
              <a:t>بم تفسر عجز العرب أمام بلاغة القران الكريم </a:t>
            </a:r>
            <a:r>
              <a:rPr lang="ar-OM" dirty="0"/>
              <a:t>؟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30904E95-3C19-8277-3502-0340D4484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1443" y="1565996"/>
            <a:ext cx="200025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22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FB60694-8E2C-DC25-AA66-42FFAD39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b="1" dirty="0">
                <a:solidFill>
                  <a:schemeClr val="accent6">
                    <a:lumMod val="75000"/>
                  </a:schemeClr>
                </a:solidFill>
              </a:rPr>
              <a:t>انقسام العرب من </a:t>
            </a:r>
            <a:r>
              <a:rPr lang="ar-OM" b="1" dirty="0" err="1">
                <a:solidFill>
                  <a:schemeClr val="accent6">
                    <a:lumMod val="75000"/>
                  </a:schemeClr>
                </a:solidFill>
              </a:rPr>
              <a:t>الايات</a:t>
            </a:r>
            <a:r>
              <a:rPr lang="ar-OM" b="1" dirty="0">
                <a:solidFill>
                  <a:schemeClr val="accent6">
                    <a:lumMod val="75000"/>
                  </a:schemeClr>
                </a:solidFill>
              </a:rPr>
              <a:t> الأولى من نزول القران 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225D50D-7A60-433A-0B32-DD9397B63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ar-OM" sz="3200" dirty="0"/>
              <a:t>الوليد بن المغيرة</a:t>
            </a:r>
          </a:p>
        </p:txBody>
      </p:sp>
      <p:pic>
        <p:nvPicPr>
          <p:cNvPr id="10" name="عنصر نائب للمحتوى 9">
            <a:extLst>
              <a:ext uri="{FF2B5EF4-FFF2-40B4-BE49-F238E27FC236}">
                <a16:creationId xmlns:a16="http://schemas.microsoft.com/office/drawing/2014/main" id="{71227712-A129-EFA6-1611-77FE2D49995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306" y="3571081"/>
            <a:ext cx="2952750" cy="1552575"/>
          </a:xfrm>
        </p:spPr>
      </p:pic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47182D8A-39A5-5514-EC4D-70A7BA7D65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ar-OM" sz="5400" dirty="0">
                <a:solidFill>
                  <a:srgbClr val="FF0000"/>
                </a:solidFill>
              </a:rPr>
              <a:t>عمر بن الخطاب</a:t>
            </a:r>
          </a:p>
        </p:txBody>
      </p:sp>
      <p:pic>
        <p:nvPicPr>
          <p:cNvPr id="8" name="عنصر نائب للمحتوى 7">
            <a:extLst>
              <a:ext uri="{FF2B5EF4-FFF2-40B4-BE49-F238E27FC236}">
                <a16:creationId xmlns:a16="http://schemas.microsoft.com/office/drawing/2014/main" id="{B8B898E7-C5B6-6BB9-024D-AF64A11D974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31" y="3006726"/>
            <a:ext cx="3142024" cy="2412205"/>
          </a:xfrm>
        </p:spPr>
      </p:pic>
    </p:spTree>
    <p:extLst>
      <p:ext uri="{BB962C8B-B14F-4D97-AF65-F5344CB8AC3E}">
        <p14:creationId xmlns:p14="http://schemas.microsoft.com/office/powerpoint/2010/main" val="2510224234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1352B49-E0F9-2AFF-1FFA-7FB50B4A0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339003"/>
            <a:ext cx="11830050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74064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2CF5562-A679-A5A8-0582-59B10F655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/>
              <a:t>من صور الاعجاز البياني</a:t>
            </a: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0FA901A3-97E3-1E50-0B57-42AC41AF3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698" y="1825625"/>
            <a:ext cx="7585066" cy="4351338"/>
          </a:xfrm>
        </p:spPr>
      </p:pic>
    </p:spTree>
    <p:extLst>
      <p:ext uri="{BB962C8B-B14F-4D97-AF65-F5344CB8AC3E}">
        <p14:creationId xmlns:p14="http://schemas.microsoft.com/office/powerpoint/2010/main" val="2766639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B12C8AC-6597-94F7-46A0-9FC114DD8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/>
              <a:t>1- إعجاز الكلمة القرآنية 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A1113E67-7780-143E-79F2-A7D2719A3144}"/>
              </a:ext>
            </a:extLst>
          </p:cNvPr>
          <p:cNvSpPr/>
          <p:nvPr/>
        </p:nvSpPr>
        <p:spPr>
          <a:xfrm>
            <a:off x="4503296" y="1825599"/>
            <a:ext cx="6850504" cy="13255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OM" sz="4000" b="1" dirty="0"/>
              <a:t>" وَاللَّيْلِ إِذَا عَسْعَسَ وَالصُّبْحِ إِذَا تَنَفَّسَ "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480619D9-CB3C-E3CD-3EB0-DF96B7EF6809}"/>
              </a:ext>
            </a:extLst>
          </p:cNvPr>
          <p:cNvSpPr/>
          <p:nvPr/>
        </p:nvSpPr>
        <p:spPr>
          <a:xfrm>
            <a:off x="3963649" y="3359930"/>
            <a:ext cx="7390151" cy="31329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" أَفَرَأَيْتُمُ النَّارَ الَّتِي تُورُونَ</a:t>
            </a:r>
          </a:p>
          <a:p>
            <a:pPr algn="ctr"/>
            <a:endParaRPr lang="ar-OM" sz="4000" b="1" dirty="0"/>
          </a:p>
          <a:p>
            <a:pPr algn="ctr"/>
            <a:r>
              <a:rPr lang="ar-OM" sz="4000" b="1" dirty="0"/>
              <a:t>أَأَنتُمْ أَنشَأْتُمْ شَجَرَتَهَا أَمْ نَحْنُ الْمُنشِؤُونَ</a:t>
            </a:r>
          </a:p>
          <a:p>
            <a:pPr algn="ctr"/>
            <a:endParaRPr lang="ar-OM" sz="4000" b="1" dirty="0"/>
          </a:p>
          <a:p>
            <a:pPr algn="ctr"/>
            <a:r>
              <a:rPr lang="ar-OM" sz="4000" b="1" dirty="0"/>
              <a:t>نَحْنُ جَعَلْنَاهَا تَذْكِرَةً وَمَتَاعًا لِّلْمُقْوِينَ "</a:t>
            </a:r>
          </a:p>
        </p:txBody>
      </p:sp>
    </p:spTree>
    <p:extLst>
      <p:ext uri="{BB962C8B-B14F-4D97-AF65-F5344CB8AC3E}">
        <p14:creationId xmlns:p14="http://schemas.microsoft.com/office/powerpoint/2010/main" val="586523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F5B365A-E24E-9855-AAE3-1E894F922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/>
              <a:t>2- صياغة الجملة القرآنية </a:t>
            </a: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7F9EB212-D544-8357-972A-31E5BFEAB0B7}"/>
              </a:ext>
            </a:extLst>
          </p:cNvPr>
          <p:cNvSpPr/>
          <p:nvPr/>
        </p:nvSpPr>
        <p:spPr>
          <a:xfrm>
            <a:off x="306048" y="1922488"/>
            <a:ext cx="11047752" cy="301302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chemeClr val="accent3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"إِنَّا جَعَلْنَا فِي أَعْنَاقِهِمْ أَغْلالاً فَهِيَ إِلَى الأَذْقَانِ فَهُم مُّقْمَحُونَ</a:t>
            </a:r>
          </a:p>
          <a:p>
            <a:pPr algn="ctr"/>
            <a:endParaRPr lang="ar-OM" sz="4000" b="1" dirty="0"/>
          </a:p>
          <a:p>
            <a:pPr algn="ctr"/>
            <a:r>
              <a:rPr lang="ar-OM" sz="4000" b="1" dirty="0"/>
              <a:t>وَجَعَلْنَا مِن بَيْنِ أَيْدِيهِمْ سَدًّا وَمِنْ خَلْفِهِمْ سَدًّا فَأَغْشَيْنَاهُمْ فَهُمْ لاَ يُبْصِرُونَ "</a:t>
            </a:r>
          </a:p>
          <a:p>
            <a:pPr algn="ctr"/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13847646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4F96CC5-08B2-1705-E341-76C52B4E8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542" y="365125"/>
            <a:ext cx="3034258" cy="1325563"/>
          </a:xfrm>
        </p:spPr>
        <p:txBody>
          <a:bodyPr/>
          <a:lstStyle/>
          <a:p>
            <a:r>
              <a:rPr lang="ar-OM" b="1" dirty="0"/>
              <a:t>نشاط جماعي : 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31F53DA-1267-A59A-9C3F-503D65422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276" y="365125"/>
            <a:ext cx="2143125" cy="2143125"/>
          </a:xfrm>
          <a:prstGeom prst="rect">
            <a:avLst/>
          </a:prstGeom>
        </p:spPr>
      </p:pic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F913575F-5D8F-F1B8-CA92-FED3D83CA75C}"/>
              </a:ext>
            </a:extLst>
          </p:cNvPr>
          <p:cNvSpPr/>
          <p:nvPr/>
        </p:nvSpPr>
        <p:spPr>
          <a:xfrm>
            <a:off x="2884357" y="3060597"/>
            <a:ext cx="8469443" cy="2578308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>
                <a:solidFill>
                  <a:srgbClr val="FF0000"/>
                </a:solidFill>
              </a:rPr>
              <a:t>ارجع للكتاب المدرسي ص 40 وقم بحل النشاط الثاني بالتعاون مع أفراد المجموعة</a:t>
            </a:r>
          </a:p>
        </p:txBody>
      </p:sp>
    </p:spTree>
    <p:extLst>
      <p:ext uri="{BB962C8B-B14F-4D97-AF65-F5344CB8AC3E}">
        <p14:creationId xmlns:p14="http://schemas.microsoft.com/office/powerpoint/2010/main" val="8275839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3734E7F-59EF-F1FD-6CD1-C04279BAD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/>
              <a:t>3- الايجاز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42501424-B235-9D2B-131B-E30109F3BC16}"/>
              </a:ext>
            </a:extLst>
          </p:cNvPr>
          <p:cNvSpPr/>
          <p:nvPr/>
        </p:nvSpPr>
        <p:spPr>
          <a:xfrm>
            <a:off x="1175479" y="2529590"/>
            <a:ext cx="10178321" cy="17988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" حَتَّى إِذَا أَتَوْا عَلَى وَادِي النَّمْلِ قَالَتْ نَمْلَةٌ يَا أَيُّهَا النَّمْلُ ادْخُلُوا مَسَاكِنَكُمْ لا يَحْطِمَنَّكُمْ سُلَيْمَانُ وَجُنُودُهُ وَهُمْ لا يَشْعُرُونَ "</a:t>
            </a:r>
          </a:p>
        </p:txBody>
      </p:sp>
    </p:spTree>
    <p:extLst>
      <p:ext uri="{BB962C8B-B14F-4D97-AF65-F5344CB8AC3E}">
        <p14:creationId xmlns:p14="http://schemas.microsoft.com/office/powerpoint/2010/main" val="19371504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E03E745-DC91-D24A-1C91-0ADCDC751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/>
              <a:t>4- التشبيه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DE5B49CF-E7F5-A8AF-F833-24189911B44B}"/>
              </a:ext>
            </a:extLst>
          </p:cNvPr>
          <p:cNvSpPr/>
          <p:nvPr/>
        </p:nvSpPr>
        <p:spPr>
          <a:xfrm>
            <a:off x="1978702" y="2068643"/>
            <a:ext cx="9818557" cy="26232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/>
              <a:t> " وَمَثَلُ </a:t>
            </a:r>
            <a:r>
              <a:rPr lang="ar-OM" sz="4000" b="1" dirty="0" err="1"/>
              <a:t>ٱلَّذِينَ</a:t>
            </a:r>
            <a:r>
              <a:rPr lang="ar-OM" sz="4000" b="1" dirty="0"/>
              <a:t> يُنفِقُونَ </a:t>
            </a:r>
            <a:r>
              <a:rPr lang="ar-OM" sz="4000" b="1" dirty="0" err="1"/>
              <a:t>أَمۡوَٰلَهُمُ</a:t>
            </a:r>
            <a:r>
              <a:rPr lang="ar-OM" sz="4000" b="1" dirty="0"/>
              <a:t> </a:t>
            </a:r>
            <a:r>
              <a:rPr lang="ar-OM" sz="4000" b="1" dirty="0" err="1"/>
              <a:t>ٱبۡتِغَآءَ</a:t>
            </a:r>
            <a:r>
              <a:rPr lang="ar-OM" sz="4000" b="1" dirty="0"/>
              <a:t> </a:t>
            </a:r>
            <a:r>
              <a:rPr lang="ar-OM" sz="4000" b="1" dirty="0" err="1"/>
              <a:t>مَرۡضَاتِ</a:t>
            </a:r>
            <a:r>
              <a:rPr lang="ar-OM" sz="4000" b="1" dirty="0"/>
              <a:t> </a:t>
            </a:r>
            <a:r>
              <a:rPr lang="ar-OM" sz="4000" b="1" dirty="0" err="1"/>
              <a:t>ٱللَّهِ</a:t>
            </a:r>
            <a:r>
              <a:rPr lang="ar-OM" sz="4000" b="1" dirty="0"/>
              <a:t> </a:t>
            </a:r>
            <a:r>
              <a:rPr lang="ar-OM" sz="4000" b="1" dirty="0" err="1"/>
              <a:t>وَتَثۡبِيتٗا</a:t>
            </a:r>
            <a:r>
              <a:rPr lang="ar-OM" sz="4000" b="1" dirty="0"/>
              <a:t> </a:t>
            </a:r>
            <a:r>
              <a:rPr lang="ar-OM" sz="4000" b="1" dirty="0" err="1"/>
              <a:t>مِّنۡ</a:t>
            </a:r>
            <a:r>
              <a:rPr lang="ar-OM" sz="4000" b="1" dirty="0"/>
              <a:t> </a:t>
            </a:r>
            <a:r>
              <a:rPr lang="ar-OM" sz="4000" b="1" dirty="0" err="1"/>
              <a:t>أَنفُسِهِمۡ</a:t>
            </a:r>
            <a:r>
              <a:rPr lang="ar-OM" sz="4000" b="1" dirty="0"/>
              <a:t> كَمَثَلِ </a:t>
            </a:r>
            <a:r>
              <a:rPr lang="ar-OM" sz="4000" b="1" dirty="0" err="1"/>
              <a:t>جَنَّةِۭ</a:t>
            </a:r>
            <a:r>
              <a:rPr lang="ar-OM" sz="4000" b="1" dirty="0"/>
              <a:t> </a:t>
            </a:r>
            <a:r>
              <a:rPr lang="ar-OM" sz="4000" b="1" dirty="0" err="1"/>
              <a:t>بِرَبۡوَةٍ</a:t>
            </a:r>
            <a:r>
              <a:rPr lang="ar-OM" sz="4000" b="1" dirty="0"/>
              <a:t> أَصَابَهَا وَابِلٞ </a:t>
            </a:r>
            <a:r>
              <a:rPr lang="ar-OM" sz="4000" b="1" dirty="0" err="1"/>
              <a:t>فَـَٔاتَتۡ</a:t>
            </a:r>
            <a:r>
              <a:rPr lang="ar-OM" sz="4000" b="1" dirty="0"/>
              <a:t> أُكُلَهَا </a:t>
            </a:r>
            <a:r>
              <a:rPr lang="ar-OM" sz="4000" b="1" dirty="0" err="1"/>
              <a:t>ضِعۡفَيۡنِ</a:t>
            </a:r>
            <a:r>
              <a:rPr lang="ar-OM" sz="4000" b="1" dirty="0"/>
              <a:t> فَإِن </a:t>
            </a:r>
            <a:r>
              <a:rPr lang="ar-OM" sz="4000" b="1" dirty="0" err="1"/>
              <a:t>لَّمۡ</a:t>
            </a:r>
            <a:r>
              <a:rPr lang="ar-OM" sz="4000" b="1" dirty="0"/>
              <a:t> </a:t>
            </a:r>
            <a:r>
              <a:rPr lang="ar-OM" sz="4000" b="1" dirty="0" err="1"/>
              <a:t>يُصِبۡهَا</a:t>
            </a:r>
            <a:r>
              <a:rPr lang="ar-OM" sz="4000" b="1" dirty="0"/>
              <a:t> وَابِلٞ </a:t>
            </a:r>
            <a:r>
              <a:rPr lang="ar-OM" sz="4000" b="1" dirty="0" err="1"/>
              <a:t>فَطَلّٞۗ</a:t>
            </a:r>
            <a:r>
              <a:rPr lang="ar-OM" sz="4000" b="1" dirty="0"/>
              <a:t> </a:t>
            </a:r>
            <a:r>
              <a:rPr lang="ar-OM" sz="4000" b="1" dirty="0" err="1"/>
              <a:t>وَٱللَّهُ</a:t>
            </a:r>
            <a:r>
              <a:rPr lang="ar-OM" sz="4000" b="1" dirty="0"/>
              <a:t> بِمَا </a:t>
            </a:r>
            <a:r>
              <a:rPr lang="ar-OM" sz="4000" b="1" dirty="0" err="1"/>
              <a:t>تَعۡمَلُونَ</a:t>
            </a:r>
            <a:r>
              <a:rPr lang="ar-OM" sz="4000" b="1" dirty="0"/>
              <a:t> بَصِيرٌ "</a:t>
            </a:r>
          </a:p>
        </p:txBody>
      </p:sp>
    </p:spTree>
    <p:extLst>
      <p:ext uri="{BB962C8B-B14F-4D97-AF65-F5344CB8AC3E}">
        <p14:creationId xmlns:p14="http://schemas.microsoft.com/office/powerpoint/2010/main" val="2910440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2067BEB-CF63-2E0D-88ED-A5BF48988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4176" y="365125"/>
            <a:ext cx="2479623" cy="1325563"/>
          </a:xfrm>
        </p:spPr>
        <p:txBody>
          <a:bodyPr/>
          <a:lstStyle/>
          <a:p>
            <a:r>
              <a:rPr lang="ar-OM" dirty="0"/>
              <a:t>نشاط فردي</a:t>
            </a:r>
          </a:p>
        </p:txBody>
      </p:sp>
      <p:sp>
        <p:nvSpPr>
          <p:cNvPr id="3" name="وجه ضاحك 2">
            <a:extLst>
              <a:ext uri="{FF2B5EF4-FFF2-40B4-BE49-F238E27FC236}">
                <a16:creationId xmlns:a16="http://schemas.microsoft.com/office/drawing/2014/main" id="{64889082-0B13-2279-1678-CD53A1E61426}"/>
              </a:ext>
            </a:extLst>
          </p:cNvPr>
          <p:cNvSpPr/>
          <p:nvPr/>
        </p:nvSpPr>
        <p:spPr>
          <a:xfrm>
            <a:off x="1633928" y="3282846"/>
            <a:ext cx="1798820" cy="2248524"/>
          </a:xfrm>
          <a:prstGeom prst="smileyFace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" name="فقاعة التفكير: على شكل سحابة 3">
            <a:extLst>
              <a:ext uri="{FF2B5EF4-FFF2-40B4-BE49-F238E27FC236}">
                <a16:creationId xmlns:a16="http://schemas.microsoft.com/office/drawing/2014/main" id="{02B18C2A-3792-4896-4F94-324387F3E900}"/>
              </a:ext>
            </a:extLst>
          </p:cNvPr>
          <p:cNvSpPr/>
          <p:nvPr/>
        </p:nvSpPr>
        <p:spPr>
          <a:xfrm>
            <a:off x="4122295" y="1394085"/>
            <a:ext cx="7090348" cy="2953063"/>
          </a:xfrm>
          <a:prstGeom prst="cloudCallout">
            <a:avLst>
              <a:gd name="adj1" fmla="val -62959"/>
              <a:gd name="adj2" fmla="val 62500"/>
            </a:avLst>
          </a:prstGeom>
          <a:solidFill>
            <a:schemeClr val="bg1">
              <a:lumMod val="75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b="1" dirty="0"/>
              <a:t>ارجع الى الكتاب المدرسي ص 42وقم بحل النشاط خامسا </a:t>
            </a:r>
          </a:p>
        </p:txBody>
      </p:sp>
    </p:spTree>
    <p:extLst>
      <p:ext uri="{BB962C8B-B14F-4D97-AF65-F5344CB8AC3E}">
        <p14:creationId xmlns:p14="http://schemas.microsoft.com/office/powerpoint/2010/main" val="23305410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70CC031-6826-3A16-0C61-7A634BC2F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66687"/>
            <a:ext cx="11830050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703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26F570F-89EF-11C4-BE76-058696CB8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223837"/>
            <a:ext cx="11830050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58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FAF394D6-BDB5-B384-3E9F-15FE37D311D8}"/>
              </a:ext>
            </a:extLst>
          </p:cNvPr>
          <p:cNvSpPr/>
          <p:nvPr/>
        </p:nvSpPr>
        <p:spPr>
          <a:xfrm>
            <a:off x="4542020" y="524656"/>
            <a:ext cx="4092314" cy="130414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OM" sz="4000" dirty="0"/>
              <a:t>نشاط جماعي </a:t>
            </a: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AAAE1DA7-F0B3-21C2-E8D3-51274AE698EC}"/>
              </a:ext>
            </a:extLst>
          </p:cNvPr>
          <p:cNvSpPr/>
          <p:nvPr/>
        </p:nvSpPr>
        <p:spPr>
          <a:xfrm>
            <a:off x="2233534" y="3473969"/>
            <a:ext cx="7525063" cy="1772587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/>
              <a:t>ارجع الى الكتاب المدرسي ص 41 وقم بحل النشاط الثالث بالتعاون مع افراد المجموعة</a:t>
            </a:r>
          </a:p>
        </p:txBody>
      </p:sp>
    </p:spTree>
    <p:extLst>
      <p:ext uri="{BB962C8B-B14F-4D97-AF65-F5344CB8AC3E}">
        <p14:creationId xmlns:p14="http://schemas.microsoft.com/office/powerpoint/2010/main" val="14112882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6A56A88-6373-A9E7-3509-B76080F8F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242887"/>
            <a:ext cx="1183005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42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9195084-C64F-7620-642E-8545DABC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dirty="0"/>
              <a:t>مسك الختام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3397B452-E686-49CC-8E92-8FF2C3751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140" y="1538626"/>
            <a:ext cx="8215859" cy="495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40427"/>
      </p:ext>
    </p:extLst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