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2.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2.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2.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2.xml"/><Relationship Id="rId3" Type="http://schemas.openxmlformats.org/officeDocument/2006/relationships/presProps" Target="presProps2.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عنوان"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14" name="Google Shape;14;p1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 name="Google Shape;1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 name="Google Shape;16;p1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عنوان ومحتوى" type="obj">
  <p:cSld name="OBJECT">
    <p:spTree>
      <p:nvGrpSpPr>
        <p:cNvPr id="17" name="Shape 17"/>
        <p:cNvGrpSpPr/>
        <p:nvPr/>
      </p:nvGrpSpPr>
      <p:grpSpPr>
        <a:xfrm>
          <a:off x="0" y="0"/>
          <a:ext cx="0" cy="0"/>
          <a:chOff x="0" y="0"/>
          <a:chExt cx="0" cy="0"/>
        </a:xfrm>
      </p:grpSpPr>
      <p:sp>
        <p:nvSpPr>
          <p:cNvPr id="18" name="Google Shape;18;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20" name="Google Shape;20;p1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 name="Google Shape;2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 name="Google Shape;22;p1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عنوان المقطع" type="secHead">
  <p:cSld name="SECTION_HEADER">
    <p:spTree>
      <p:nvGrpSpPr>
        <p:cNvPr id="23" name="Shape 23"/>
        <p:cNvGrpSpPr/>
        <p:nvPr/>
      </p:nvGrpSpPr>
      <p:grpSpPr>
        <a:xfrm>
          <a:off x="0" y="0"/>
          <a:ext cx="0" cy="0"/>
          <a:chOff x="0" y="0"/>
          <a:chExt cx="0" cy="0"/>
        </a:xfrm>
      </p:grpSpPr>
      <p:sp>
        <p:nvSpPr>
          <p:cNvPr id="24" name="Google Shape;24;p1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rtl="1" algn="r">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26" name="Google Shape;26;p1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 name="Google Shape;2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 name="Google Shape;28;p1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محتويين" type="twoObj">
  <p:cSld name="TWO_OBJECTS">
    <p:spTree>
      <p:nvGrpSpPr>
        <p:cNvPr id="29" name="Shape 29"/>
        <p:cNvGrpSpPr/>
        <p:nvPr/>
      </p:nvGrpSpPr>
      <p:grpSpPr>
        <a:xfrm>
          <a:off x="0" y="0"/>
          <a:ext cx="0" cy="0"/>
          <a:chOff x="0" y="0"/>
          <a:chExt cx="0" cy="0"/>
        </a:xfrm>
      </p:grpSpPr>
      <p:sp>
        <p:nvSpPr>
          <p:cNvPr id="30" name="Google Shape;3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32" name="Google Shape;32;p1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33" name="Google Shape;33;p1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1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مقارنة" type="twoTxTwoObj">
  <p:cSld name="TWO_OBJECTS_WITH_TEXT">
    <p:spTree>
      <p:nvGrpSpPr>
        <p:cNvPr id="36" name="Shape 36"/>
        <p:cNvGrpSpPr/>
        <p:nvPr/>
      </p:nvGrpSpPr>
      <p:grpSpPr>
        <a:xfrm>
          <a:off x="0" y="0"/>
          <a:ext cx="0" cy="0"/>
          <a:chOff x="0" y="0"/>
          <a:chExt cx="0" cy="0"/>
        </a:xfrm>
      </p:grpSpPr>
      <p:sp>
        <p:nvSpPr>
          <p:cNvPr id="37" name="Google Shape;37;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39" name="Google Shape;39;p1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40" name="Google Shape;40;p1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41" name="Google Shape;41;p1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42" name="Google Shape;42;p1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4" name="Google Shape;44;p1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عنوان فقط" type="titleOnly">
  <p:cSld name="TITLE_ONLY">
    <p:spTree>
      <p:nvGrpSpPr>
        <p:cNvPr id="45" name="Shape 45"/>
        <p:cNvGrpSpPr/>
        <p:nvPr/>
      </p:nvGrpSpPr>
      <p:grpSpPr>
        <a:xfrm>
          <a:off x="0" y="0"/>
          <a:ext cx="0" cy="0"/>
          <a:chOff x="0" y="0"/>
          <a:chExt cx="0" cy="0"/>
        </a:xfrm>
      </p:grpSpPr>
      <p:sp>
        <p:nvSpPr>
          <p:cNvPr id="46" name="Google Shape;46;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1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فارغ" type="blank">
  <p:cSld name="BLANK">
    <p:spTree>
      <p:nvGrpSpPr>
        <p:cNvPr id="50" name="Shape 50"/>
        <p:cNvGrpSpPr/>
        <p:nvPr/>
      </p:nvGrpSpPr>
      <p:grpSpPr>
        <a:xfrm>
          <a:off x="0" y="0"/>
          <a:ext cx="0" cy="0"/>
          <a:chOff x="0" y="0"/>
          <a:chExt cx="0" cy="0"/>
        </a:xfrm>
      </p:grpSpPr>
      <p:sp>
        <p:nvSpPr>
          <p:cNvPr id="51" name="Google Shape;51;p1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1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محتوى ذو تسمية توضيحية"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2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صورة ذو تسمية توضيحية"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2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عنوان ونص عمودي"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3" name="Google Shape;73;p2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عنوان ونص عموديان"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2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ar-OM"/>
              <a:t>‹#›</a:t>
            </a:fld>
            <a:endParaRPr/>
          </a:p>
        </p:txBody>
      </p:sp>
    </p:spTree>
  </p:cSld>
  <p:clrMapOvr>
    <a:masterClrMapping/>
  </p:clrMapOvr>
  <p:transition>
    <p:wipe dir="l"/>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ar-OM"/>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wipe dir="l"/>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idx="1" type="subTitle"/>
          </p:nvPr>
        </p:nvSpPr>
        <p:spPr>
          <a:xfrm rot="-1424059">
            <a:off x="3500850" y="3009183"/>
            <a:ext cx="4107626" cy="757246"/>
          </a:xfrm>
          <a:prstGeom prst="rect">
            <a:avLst/>
          </a:prstGeom>
          <a:noFill/>
          <a:ln>
            <a:noFill/>
          </a:ln>
        </p:spPr>
        <p:txBody>
          <a:bodyPr anchorCtr="0" anchor="t" bIns="45700" lIns="91425" spcFirstLastPara="1" rIns="91425" wrap="square" tIns="45700">
            <a:noAutofit/>
          </a:bodyPr>
          <a:lstStyle/>
          <a:p>
            <a:pPr indent="0" lvl="0" marL="0" rtl="1" algn="ctr">
              <a:spcBef>
                <a:spcPts val="0"/>
              </a:spcBef>
              <a:spcAft>
                <a:spcPts val="0"/>
              </a:spcAft>
              <a:buClr>
                <a:srgbClr val="FF0000"/>
              </a:buClr>
              <a:buSzPts val="6600"/>
              <a:buNone/>
            </a:pPr>
            <a:r>
              <a:rPr b="1" lang="ar-OM" sz="6600">
                <a:solidFill>
                  <a:srgbClr val="FF0000"/>
                </a:solidFill>
              </a:rPr>
              <a:t>للجاحـــظ</a:t>
            </a:r>
            <a:endParaRPr b="1" sz="6600">
              <a:solidFill>
                <a:srgbClr val="FF0000"/>
              </a:solidFill>
            </a:endParaRPr>
          </a:p>
        </p:txBody>
      </p:sp>
      <p:sp>
        <p:nvSpPr>
          <p:cNvPr id="85" name="Google Shape;85;p1"/>
          <p:cNvSpPr txBox="1"/>
          <p:nvPr>
            <p:ph type="ctrTitle"/>
          </p:nvPr>
        </p:nvSpPr>
        <p:spPr>
          <a:xfrm rot="-678124">
            <a:off x="1442560" y="1222695"/>
            <a:ext cx="6062110" cy="1470025"/>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rgbClr val="A04400"/>
              </a:buClr>
              <a:buSzPts val="8000"/>
              <a:buFont typeface="Calibri"/>
              <a:buNone/>
            </a:pPr>
            <a:r>
              <a:rPr b="1" lang="ar-OM" sz="8000">
                <a:solidFill>
                  <a:srgbClr val="A04400"/>
                </a:solidFill>
              </a:rPr>
              <a:t>قاضي البصرة</a:t>
            </a:r>
            <a:endParaRPr b="1" sz="8000">
              <a:solidFill>
                <a:srgbClr val="A04400"/>
              </a:solidFill>
            </a:endParaRPr>
          </a:p>
        </p:txBody>
      </p:sp>
    </p:spTree>
  </p:cSld>
  <p:clrMapOvr>
    <a:masterClrMapping/>
  </p:clrMapOvr>
  <p:transition>
    <p:wipe dir="l"/>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rgbClr val="FF0000"/>
              </a:buClr>
              <a:buSzPts val="6000"/>
              <a:buFont typeface="Calibri"/>
              <a:buNone/>
            </a:pPr>
            <a:r>
              <a:rPr b="1" lang="ar-OM" sz="6000">
                <a:solidFill>
                  <a:srgbClr val="FF0000"/>
                </a:solidFill>
              </a:rPr>
              <a:t>أهداف الدرس</a:t>
            </a:r>
            <a:endParaRPr b="1" sz="6000">
              <a:solidFill>
                <a:srgbClr val="FF0000"/>
              </a:solidFill>
            </a:endParaRPr>
          </a:p>
        </p:txBody>
      </p:sp>
      <p:sp>
        <p:nvSpPr>
          <p:cNvPr id="91" name="Google Shape;9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Clr>
                <a:srgbClr val="A04400"/>
              </a:buClr>
              <a:buSzPts val="4400"/>
              <a:buNone/>
            </a:pPr>
            <a:r>
              <a:rPr b="1" lang="ar-OM" sz="4400">
                <a:solidFill>
                  <a:srgbClr val="A04400"/>
                </a:solidFill>
              </a:rPr>
              <a:t>1- التعرف على الأديب الجاحظ.</a:t>
            </a:r>
            <a:endParaRPr/>
          </a:p>
          <a:p>
            <a:pPr indent="-342900" lvl="0" marL="342900" rtl="1" algn="r">
              <a:spcBef>
                <a:spcPts val="880"/>
              </a:spcBef>
              <a:spcAft>
                <a:spcPts val="0"/>
              </a:spcAft>
              <a:buClr>
                <a:srgbClr val="A04400"/>
              </a:buClr>
              <a:buSzPts val="4400"/>
              <a:buNone/>
            </a:pPr>
            <a:r>
              <a:rPr b="1" lang="ar-OM" sz="4400">
                <a:solidFill>
                  <a:srgbClr val="A04400"/>
                </a:solidFill>
              </a:rPr>
              <a:t>2- تحديد معنى النادرة.</a:t>
            </a:r>
            <a:endParaRPr/>
          </a:p>
          <a:p>
            <a:pPr indent="-342900" lvl="0" marL="342900" rtl="1" algn="r">
              <a:spcBef>
                <a:spcPts val="880"/>
              </a:spcBef>
              <a:spcAft>
                <a:spcPts val="0"/>
              </a:spcAft>
              <a:buClr>
                <a:srgbClr val="A04400"/>
              </a:buClr>
              <a:buSzPts val="4400"/>
              <a:buNone/>
            </a:pPr>
            <a:r>
              <a:rPr b="1" lang="ar-OM" sz="4400">
                <a:solidFill>
                  <a:srgbClr val="A04400"/>
                </a:solidFill>
              </a:rPr>
              <a:t>3- التفريق بين النادرة والحكاية المثلية.</a:t>
            </a:r>
            <a:endParaRPr/>
          </a:p>
          <a:p>
            <a:pPr indent="-342900" lvl="0" marL="342900" rtl="1" algn="r">
              <a:spcBef>
                <a:spcPts val="880"/>
              </a:spcBef>
              <a:spcAft>
                <a:spcPts val="0"/>
              </a:spcAft>
              <a:buClr>
                <a:srgbClr val="A04400"/>
              </a:buClr>
              <a:buSzPts val="4400"/>
              <a:buNone/>
            </a:pPr>
            <a:r>
              <a:rPr b="1" lang="ar-OM" sz="4400">
                <a:solidFill>
                  <a:srgbClr val="A04400"/>
                </a:solidFill>
              </a:rPr>
              <a:t>4- التعرف على الخصائص الفنية للنص الأدبي.</a:t>
            </a:r>
            <a:endParaRPr b="1" sz="4400">
              <a:solidFill>
                <a:srgbClr val="A04400"/>
              </a:solidFill>
            </a:endParaRPr>
          </a:p>
        </p:txBody>
      </p:sp>
    </p:spTree>
  </p:cSld>
  <p:clrMapOvr>
    <a:masterClrMapping/>
  </p:clrMapOvr>
  <p:transition>
    <p:wipe dir="l"/>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6000"/>
              <a:buFont typeface="Calibri"/>
              <a:buNone/>
            </a:pPr>
            <a:r>
              <a:rPr b="1" lang="ar-OM" sz="6000"/>
              <a:t>التعريف بالكاتب</a:t>
            </a:r>
            <a:endParaRPr b="1" sz="6000"/>
          </a:p>
        </p:txBody>
      </p:sp>
      <p:sp>
        <p:nvSpPr>
          <p:cNvPr id="97" name="Google Shape;97;p3"/>
          <p:cNvSpPr txBox="1"/>
          <p:nvPr>
            <p:ph idx="1" type="body"/>
          </p:nvPr>
        </p:nvSpPr>
        <p:spPr>
          <a:xfrm>
            <a:off x="385730" y="1142984"/>
            <a:ext cx="8758270" cy="5429264"/>
          </a:xfrm>
          <a:prstGeom prst="rect">
            <a:avLst/>
          </a:prstGeom>
          <a:noFill/>
          <a:ln>
            <a:noFill/>
          </a:ln>
        </p:spPr>
        <p:txBody>
          <a:bodyPr anchorCtr="0" anchor="t" bIns="45700" lIns="91425" spcFirstLastPara="1" rIns="91425" wrap="square" tIns="45700">
            <a:noAutofit/>
          </a:bodyPr>
          <a:lstStyle/>
          <a:p>
            <a:pPr indent="-342900" lvl="0" marL="342900" rtl="1" algn="just">
              <a:spcBef>
                <a:spcPts val="0"/>
              </a:spcBef>
              <a:spcAft>
                <a:spcPts val="0"/>
              </a:spcAft>
              <a:buClr>
                <a:srgbClr val="7030A0"/>
              </a:buClr>
              <a:buSzPts val="4000"/>
              <a:buNone/>
            </a:pPr>
            <a:r>
              <a:rPr b="1" lang="ar-OM" sz="4000">
                <a:solidFill>
                  <a:srgbClr val="7030A0"/>
                </a:solidFill>
              </a:rPr>
              <a:t>هو أبو عثمان عمرو بن بحر لقب بالجاحظ لجحوظ عينيه وقد ولد بالبصرة وقد توفي بسبب سقوط الكتب عليه أثناء نومه وهو طريح الفراش وكان مثقفا فقد تعلم الفقه والشريعة والنحو واللغة وثقف نفسه بكل ما وقع تحت يديه من العلوم والمعارف مثل الدين والمنطق والاجتماع والتاريخ والسياسة والفلك وعلم الحيوان .</a:t>
            </a:r>
            <a:endParaRPr/>
          </a:p>
          <a:p>
            <a:pPr indent="-342900" lvl="0" marL="342900" rtl="1" algn="just">
              <a:spcBef>
                <a:spcPts val="800"/>
              </a:spcBef>
              <a:spcAft>
                <a:spcPts val="0"/>
              </a:spcAft>
              <a:buClr>
                <a:srgbClr val="7030A0"/>
              </a:buClr>
              <a:buSzPts val="4000"/>
              <a:buNone/>
            </a:pPr>
            <a:r>
              <a:rPr b="1" lang="ar-OM" sz="4000">
                <a:solidFill>
                  <a:srgbClr val="7030A0"/>
                </a:solidFill>
              </a:rPr>
              <a:t>ومن أهم مؤلفاته: البيان والتبيين – الحيوان – البخلاء- مجموعة رسائل شهيرة.</a:t>
            </a:r>
            <a:endParaRPr b="1" sz="4000">
              <a:solidFill>
                <a:srgbClr val="7030A0"/>
              </a:solidFill>
            </a:endParaRPr>
          </a:p>
        </p:txBody>
      </p:sp>
    </p:spTree>
  </p:cSld>
  <p:clrMapOvr>
    <a:masterClrMapping/>
  </p:clrMapOvr>
  <p:transition>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96"/>
                                        </p:tgtEl>
                                      </p:cBhvr>
                                    </p:animEffect>
                                    <p:set>
                                      <p:cBhvr>
                                        <p:cTn dur="1" fill="hold">
                                          <p:stCondLst>
                                            <p:cond delay="500"/>
                                          </p:stCondLst>
                                        </p:cTn>
                                        <p:tgtEl>
                                          <p:spTgt spid="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500"/>
                                        <p:tgtEl>
                                          <p:spTgt spid="97">
                                            <p:txEl>
                                              <p:pRg end="0" st="0"/>
                                            </p:txEl>
                                          </p:spTgt>
                                        </p:tgtEl>
                                        <p:attrNameLst>
                                          <p:attrName>ppt_y</p:attrName>
                                        </p:attrNameLst>
                                      </p:cBhvr>
                                      <p:tavLst>
                                        <p:tav fmla="" tm="0">
                                          <p:val>
                                            <p:strVal val="#ppt_y"/>
                                          </p:val>
                                        </p:tav>
                                        <p:tav fmla="" tm="100000">
                                          <p:val>
                                            <p:strVal val="#ppt_y+1"/>
                                          </p:val>
                                        </p:tav>
                                      </p:tavLst>
                                    </p:anim>
                                    <p:set>
                                      <p:cBhvr>
                                        <p:cTn dur="1" fill="hold">
                                          <p:stCondLst>
                                            <p:cond delay="500"/>
                                          </p:stCondLst>
                                        </p:cTn>
                                        <p:tgtEl>
                                          <p:spTgt spid="97">
                                            <p:txEl>
                                              <p:pRg end="0" st="0"/>
                                            </p:txEl>
                                          </p:spTgt>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500"/>
                                        <p:tgtEl>
                                          <p:spTgt spid="97">
                                            <p:txEl>
                                              <p:pRg end="1" st="1"/>
                                            </p:txEl>
                                          </p:spTgt>
                                        </p:tgtEl>
                                        <p:attrNameLst>
                                          <p:attrName>ppt_y</p:attrName>
                                        </p:attrNameLst>
                                      </p:cBhvr>
                                      <p:tavLst>
                                        <p:tav fmla="" tm="0">
                                          <p:val>
                                            <p:strVal val="#ppt_y"/>
                                          </p:val>
                                        </p:tav>
                                        <p:tav fmla="" tm="100000">
                                          <p:val>
                                            <p:strVal val="#ppt_y+1"/>
                                          </p:val>
                                        </p:tav>
                                      </p:tavLst>
                                    </p:anim>
                                    <p:set>
                                      <p:cBhvr>
                                        <p:cTn dur="1" fill="hold">
                                          <p:stCondLst>
                                            <p:cond delay="500"/>
                                          </p:stCondLst>
                                        </p:cTn>
                                        <p:tgtEl>
                                          <p:spTgt spid="97">
                                            <p:txEl>
                                              <p:pRg end="1" st="1"/>
                                            </p:txEl>
                                          </p:spTgt>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500"/>
                                        <p:tgtEl>
                                          <p:spTgt spid="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800"/>
              <a:buFont typeface="Calibri"/>
              <a:buNone/>
            </a:pPr>
            <a:r>
              <a:rPr b="1" lang="ar-OM" sz="4800"/>
              <a:t>استراتيجية الدقيقة الواحدة</a:t>
            </a:r>
            <a:endParaRPr b="1" sz="4800"/>
          </a:p>
        </p:txBody>
      </p:sp>
      <p:sp>
        <p:nvSpPr>
          <p:cNvPr id="103" name="Google Shape;103;p4"/>
          <p:cNvSpPr txBox="1"/>
          <p:nvPr>
            <p:ph idx="1" type="body"/>
          </p:nvPr>
        </p:nvSpPr>
        <p:spPr>
          <a:xfrm>
            <a:off x="500034" y="1857364"/>
            <a:ext cx="8229600" cy="4525963"/>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Clr>
                <a:srgbClr val="FF0000"/>
              </a:buClr>
              <a:buSzPts val="4000"/>
              <a:buChar char="•"/>
            </a:pPr>
            <a:r>
              <a:rPr b="1" lang="ar-OM" sz="4000">
                <a:solidFill>
                  <a:srgbClr val="FF0000"/>
                </a:solidFill>
              </a:rPr>
              <a:t>في دقيقة واحدة اكتب ما تعرفه عن النادرة</a:t>
            </a:r>
            <a:r>
              <a:rPr lang="ar-OM"/>
              <a:t>.</a:t>
            </a:r>
            <a:endParaRPr/>
          </a:p>
        </p:txBody>
      </p:sp>
    </p:spTree>
  </p:cSld>
  <p:clrMapOvr>
    <a:masterClrMapping/>
  </p:clrMapOvr>
  <p:transition>
    <p:wipe dir="l"/>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descr="قاضي5.jpeg" id="108" name="Google Shape;108;p5"/>
          <p:cNvPicPr preferRelativeResize="0"/>
          <p:nvPr>
            <p:ph idx="1" type="body"/>
          </p:nvPr>
        </p:nvPicPr>
        <p:blipFill rotWithShape="1">
          <a:blip r:embed="rId3">
            <a:alphaModFix/>
          </a:blip>
          <a:srcRect b="0" l="0" r="0" t="0"/>
          <a:stretch/>
        </p:blipFill>
        <p:spPr>
          <a:xfrm>
            <a:off x="214282" y="214290"/>
            <a:ext cx="8715436" cy="6500858"/>
          </a:xfrm>
          <a:prstGeom prst="rect">
            <a:avLst/>
          </a:prstGeom>
          <a:noFill/>
          <a:ln>
            <a:noFill/>
          </a:ln>
        </p:spPr>
      </p:pic>
    </p:spTree>
  </p:cSld>
  <p:clrMapOvr>
    <a:masterClrMapping/>
  </p:clrMapOvr>
  <p:transition>
    <p:wipe dir="l"/>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descr="قاضي6.jpeg" id="113" name="Google Shape;113;p6"/>
          <p:cNvPicPr preferRelativeResize="0"/>
          <p:nvPr>
            <p:ph idx="1" type="body"/>
          </p:nvPr>
        </p:nvPicPr>
        <p:blipFill rotWithShape="1">
          <a:blip r:embed="rId3">
            <a:alphaModFix/>
          </a:blip>
          <a:srcRect b="0" l="0" r="0" t="0"/>
          <a:stretch/>
        </p:blipFill>
        <p:spPr>
          <a:xfrm>
            <a:off x="214282" y="214290"/>
            <a:ext cx="8715436" cy="6429420"/>
          </a:xfrm>
          <a:prstGeom prst="rect">
            <a:avLst/>
          </a:prstGeom>
          <a:noFill/>
          <a:ln>
            <a:noFill/>
          </a:ln>
        </p:spPr>
      </p:pic>
    </p:spTree>
  </p:cSld>
  <p:clrMapOvr>
    <a:masterClrMapping/>
  </p:clrMapOvr>
  <p:transition>
    <p:wipe dir="l"/>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Calibri"/>
              <a:buNone/>
            </a:pPr>
            <a:r>
              <a:t/>
            </a:r>
            <a:endParaRPr/>
          </a:p>
        </p:txBody>
      </p:sp>
      <p:pic>
        <p:nvPicPr>
          <p:cNvPr descr="قاضي7.jpeg" id="119" name="Google Shape;119;p7"/>
          <p:cNvPicPr preferRelativeResize="0"/>
          <p:nvPr>
            <p:ph idx="1" type="body"/>
          </p:nvPr>
        </p:nvPicPr>
        <p:blipFill rotWithShape="1">
          <a:blip r:embed="rId3">
            <a:alphaModFix/>
          </a:blip>
          <a:srcRect b="0" l="0" r="0" t="0"/>
          <a:stretch/>
        </p:blipFill>
        <p:spPr>
          <a:xfrm>
            <a:off x="285720" y="214290"/>
            <a:ext cx="8643998" cy="6643710"/>
          </a:xfrm>
          <a:prstGeom prst="rect">
            <a:avLst/>
          </a:prstGeom>
          <a:noFill/>
          <a:ln>
            <a:noFill/>
          </a:ln>
        </p:spPr>
      </p:pic>
    </p:spTree>
  </p:cSld>
  <p:clrMapOvr>
    <a:masterClrMapping/>
  </p:clrMapOvr>
  <p:transition>
    <p:wipe dir="l"/>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Calibri"/>
              <a:buNone/>
            </a:pPr>
            <a:r>
              <a:t/>
            </a:r>
            <a:endParaRPr/>
          </a:p>
        </p:txBody>
      </p:sp>
      <p:pic>
        <p:nvPicPr>
          <p:cNvPr descr="قاضي8.jpeg" id="125" name="Google Shape;125;p8"/>
          <p:cNvPicPr preferRelativeResize="0"/>
          <p:nvPr>
            <p:ph idx="1" type="body"/>
          </p:nvPr>
        </p:nvPicPr>
        <p:blipFill rotWithShape="1">
          <a:blip r:embed="rId3">
            <a:alphaModFix/>
          </a:blip>
          <a:srcRect b="0" l="0" r="0" t="0"/>
          <a:stretch/>
        </p:blipFill>
        <p:spPr>
          <a:xfrm rot="10800000">
            <a:off x="214282" y="142849"/>
            <a:ext cx="8643998" cy="6357983"/>
          </a:xfrm>
          <a:prstGeom prst="rect">
            <a:avLst/>
          </a:prstGeom>
          <a:noFill/>
          <a:ln>
            <a:noFill/>
          </a:ln>
        </p:spPr>
      </p:pic>
    </p:spTree>
  </p:cSld>
  <p:clrMapOvr>
    <a:masterClrMapping/>
  </p:clrMapOvr>
  <p:transition>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Clr>
                <a:schemeClr val="dk1"/>
              </a:buClr>
              <a:buSzPts val="4000"/>
              <a:buNone/>
            </a:pPr>
            <a:r>
              <a:rPr b="1" lang="ar-OM" sz="4000"/>
              <a:t>عدد الشخصيات الواردة في النادرة.ثم اذكر صفات القاضي كما وضحها الجاحظ .</a:t>
            </a:r>
            <a:endParaRPr/>
          </a:p>
          <a:p>
            <a:pPr indent="-342900" lvl="0" marL="342900" rtl="1" algn="r">
              <a:spcBef>
                <a:spcPts val="800"/>
              </a:spcBef>
              <a:spcAft>
                <a:spcPts val="0"/>
              </a:spcAft>
              <a:buClr>
                <a:schemeClr val="dk1"/>
              </a:buClr>
              <a:buSzPts val="4000"/>
              <a:buNone/>
            </a:pPr>
            <a:r>
              <a:rPr b="1" lang="ar-OM" sz="4000"/>
              <a:t>......................................</a:t>
            </a:r>
            <a:endParaRPr/>
          </a:p>
          <a:p>
            <a:pPr indent="-342900" lvl="0" marL="342900" rtl="1" algn="r">
              <a:spcBef>
                <a:spcPts val="800"/>
              </a:spcBef>
              <a:spcAft>
                <a:spcPts val="0"/>
              </a:spcAft>
              <a:buClr>
                <a:schemeClr val="dk1"/>
              </a:buClr>
              <a:buSzPts val="4000"/>
              <a:buNone/>
            </a:pPr>
            <a:r>
              <a:rPr b="1" lang="ar-OM" sz="4000"/>
              <a:t>......................................</a:t>
            </a:r>
            <a:endParaRPr/>
          </a:p>
          <a:p>
            <a:pPr indent="-342900" lvl="0" marL="342900" rtl="1" algn="r">
              <a:spcBef>
                <a:spcPts val="800"/>
              </a:spcBef>
              <a:spcAft>
                <a:spcPts val="0"/>
              </a:spcAft>
              <a:buClr>
                <a:schemeClr val="dk1"/>
              </a:buClr>
              <a:buSzPts val="4000"/>
              <a:buNone/>
            </a:pPr>
            <a:r>
              <a:rPr b="1" lang="ar-OM" sz="4000"/>
              <a:t>......................................</a:t>
            </a:r>
            <a:endParaRPr b="1" sz="4000"/>
          </a:p>
        </p:txBody>
      </p:sp>
      <p:sp>
        <p:nvSpPr>
          <p:cNvPr id="131" name="Google Shape;131;p9"/>
          <p:cNvSpPr/>
          <p:nvPr>
            <p:ph type="title"/>
          </p:nvPr>
        </p:nvSpPr>
        <p:spPr>
          <a:xfrm>
            <a:off x="2071670" y="0"/>
            <a:ext cx="4786346" cy="1428728"/>
          </a:xfrm>
          <a:prstGeom prst="irregularSeal1">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rtl="1" algn="ctr">
              <a:spcBef>
                <a:spcPts val="0"/>
              </a:spcBef>
              <a:spcAft>
                <a:spcPts val="0"/>
              </a:spcAft>
              <a:buClr>
                <a:srgbClr val="FC7876"/>
              </a:buClr>
              <a:buSzPts val="4800"/>
              <a:buFont typeface="Calibri"/>
              <a:buNone/>
            </a:pPr>
            <a:r>
              <a:rPr b="1" lang="ar-OM" sz="4800">
                <a:solidFill>
                  <a:srgbClr val="FC7876"/>
                </a:solidFill>
                <a:latin typeface="Calibri"/>
                <a:ea typeface="Calibri"/>
                <a:cs typeface="Calibri"/>
                <a:sym typeface="Calibri"/>
              </a:rPr>
              <a:t>نشاط فردي</a:t>
            </a:r>
            <a:endParaRPr b="1" sz="4800">
              <a:solidFill>
                <a:srgbClr val="FC7876"/>
              </a:solidFill>
            </a:endParaRPr>
          </a:p>
        </p:txBody>
      </p:sp>
    </p:spTree>
  </p:cSld>
  <p:clrMapOvr>
    <a:masterClrMapping/>
  </p:clrMapOvr>
  <p:transition>
    <p:wipe dir="l"/>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0"/>
          <p:cNvSpPr txBox="1"/>
          <p:nvPr>
            <p:ph idx="1" type="body"/>
          </p:nvPr>
        </p:nvSpPr>
        <p:spPr>
          <a:xfrm>
            <a:off x="500034" y="1857364"/>
            <a:ext cx="8229600" cy="4525963"/>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Clr>
                <a:srgbClr val="974806"/>
              </a:buClr>
              <a:buSzPts val="4400"/>
              <a:buNone/>
            </a:pPr>
            <a:r>
              <a:rPr b="1" lang="ar-OM" sz="4400">
                <a:solidFill>
                  <a:srgbClr val="974806"/>
                </a:solidFill>
              </a:rPr>
              <a:t>  في النص قسمان وصفي وسردي بمشاركة زملائك أذكر خصائص كل من القسمين.. </a:t>
            </a:r>
            <a:endParaRPr b="1" sz="4400">
              <a:solidFill>
                <a:srgbClr val="974806"/>
              </a:solidFill>
            </a:endParaRPr>
          </a:p>
        </p:txBody>
      </p:sp>
      <p:sp>
        <p:nvSpPr>
          <p:cNvPr id="137" name="Google Shape;137;p10"/>
          <p:cNvSpPr/>
          <p:nvPr>
            <p:ph type="title"/>
          </p:nvPr>
        </p:nvSpPr>
        <p:spPr>
          <a:xfrm>
            <a:off x="2428860" y="357166"/>
            <a:ext cx="5000660" cy="1143000"/>
          </a:xfrm>
          <a:prstGeom prst="irregularSeal1">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rtl="1" algn="ctr">
              <a:spcBef>
                <a:spcPts val="0"/>
              </a:spcBef>
              <a:spcAft>
                <a:spcPts val="0"/>
              </a:spcAft>
              <a:buClr>
                <a:srgbClr val="FC7876"/>
              </a:buClr>
              <a:buSzPts val="4800"/>
              <a:buFont typeface="Calibri"/>
              <a:buNone/>
            </a:pPr>
            <a:r>
              <a:rPr b="1" lang="ar-OM" sz="4800">
                <a:solidFill>
                  <a:srgbClr val="FC7876"/>
                </a:solidFill>
                <a:latin typeface="Calibri"/>
                <a:ea typeface="Calibri"/>
                <a:cs typeface="Calibri"/>
                <a:sym typeface="Calibri"/>
              </a:rPr>
              <a:t>نشاط جماعي </a:t>
            </a:r>
            <a:endParaRPr b="1" sz="4800">
              <a:solidFill>
                <a:srgbClr val="FC7876"/>
              </a:solidFill>
            </a:endParaRPr>
          </a:p>
        </p:txBody>
      </p:sp>
    </p:spTree>
  </p:cSld>
  <p:clrMapOvr>
    <a:masterClrMapping/>
  </p:clrMapOvr>
  <p:transition>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1"/>
          <p:cNvSpPr txBox="1"/>
          <p:nvPr>
            <p:ph idx="1" type="body"/>
          </p:nvPr>
        </p:nvSpPr>
        <p:spPr>
          <a:xfrm>
            <a:off x="500034" y="1928802"/>
            <a:ext cx="8229600" cy="4525963"/>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Clr>
                <a:srgbClr val="002060"/>
              </a:buClr>
              <a:buSzPts val="4400"/>
              <a:buChar char="•"/>
            </a:pPr>
            <a:r>
              <a:rPr b="1" lang="ar-OM" sz="4400">
                <a:solidFill>
                  <a:srgbClr val="002060"/>
                </a:solidFill>
              </a:rPr>
              <a:t>ابحث في المصادر“ كتب أو انترنت” عن نص أدبي آخر للجاحظ ودوّنه بدفترك. </a:t>
            </a:r>
            <a:endParaRPr/>
          </a:p>
        </p:txBody>
      </p:sp>
      <p:sp>
        <p:nvSpPr>
          <p:cNvPr id="143" name="Google Shape;143;p11"/>
          <p:cNvSpPr/>
          <p:nvPr>
            <p:ph type="title"/>
          </p:nvPr>
        </p:nvSpPr>
        <p:spPr>
          <a:xfrm>
            <a:off x="2714612" y="285728"/>
            <a:ext cx="4500594" cy="1143000"/>
          </a:xfrm>
          <a:prstGeom prst="irregularSeal1">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rtl="1" algn="ctr">
              <a:spcBef>
                <a:spcPts val="0"/>
              </a:spcBef>
              <a:spcAft>
                <a:spcPts val="0"/>
              </a:spcAft>
              <a:buClr>
                <a:srgbClr val="FC7876"/>
              </a:buClr>
              <a:buSzPts val="4800"/>
              <a:buFont typeface="Calibri"/>
              <a:buNone/>
            </a:pPr>
            <a:r>
              <a:rPr b="1" lang="ar-OM" sz="4800">
                <a:solidFill>
                  <a:srgbClr val="FC7876"/>
                </a:solidFill>
                <a:latin typeface="Calibri"/>
                <a:ea typeface="Calibri"/>
                <a:cs typeface="Calibri"/>
                <a:sym typeface="Calibri"/>
              </a:rPr>
              <a:t>التعلم الذاتي</a:t>
            </a:r>
            <a:endParaRPr b="1" sz="4800">
              <a:solidFill>
                <a:srgbClr val="FC7876"/>
              </a:solidFill>
            </a:endParaRPr>
          </a:p>
        </p:txBody>
      </p:sp>
    </p:spTree>
  </p:cSld>
  <p:clrMapOvr>
    <a:masterClrMapping/>
  </p:clrMapOvr>
  <p:transition>
    <p:wipe dir="l"/>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سمة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