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defaultTextStyle>
    <a:defPPr lvl="0">
      <a:defRPr lang="ar-OM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2D6C4C-D368-EF39-A331-84CF7E1B2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1745724-E72B-AF69-614E-F635915CE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035A4FE-4195-CCAF-4AD9-8E0FE960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65714C9-FCC3-D090-C2EF-0678B5BFF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98C150E-DBB1-550E-9B4A-6F2595EF5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84215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22F2FC3-3C8F-93DD-9901-30456B4C2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2C3C09E-65A4-7220-CD90-D4F216CB5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A91B84E-AAC1-C2D1-094C-C36B75178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7BE8C5C-8CC2-8FF0-29C7-7340BA33E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B193624-5678-60FA-3F5A-1A3858C1F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25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5EDC2E4-AB4B-2D95-8D2C-0723FFC43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B5C285D-2EE7-1676-FD0A-E9736D395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734041F-8112-E249-73A2-6F97FC94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8CC481B-69A2-7BF1-DFF9-97DD3997D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3DBED49-F54D-33F1-7128-3A0445EE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58637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138DB17-C963-C656-311D-FC946E7D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42CD408-76D2-4BDD-990F-E4EDD0591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29CE907-876A-3C6D-D988-15FA4CE94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5DF6A1A-E37B-784E-3EF1-0EE91C436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B29ACED-972A-3F72-BFB6-8D712F0B2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DC09ECD-608D-3E07-B8D4-F9750737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1599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5FBF5BA-103E-9459-E7E8-C2D90CB79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EC69FCC-E3FC-9A17-1348-F1E3C4F31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37977DC-4BDE-F0A1-B564-4F9AE1465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522A6AB-4C1A-CACB-EA41-BBAC4DD6A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92C16B6-B377-6258-1AE3-2D2F94202C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7B3DE2B7-9205-33DA-11AE-8785DC58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48F6D4C-A200-47D9-F8F9-9AA33E029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E893A83D-1D7A-FB06-B9D9-AC8F05F2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20035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768CF2-B694-797A-EF6E-E692C3B1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1645D5C-01D5-D524-0AD0-AB17BBFF1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B1CD7CE-E3F8-79EC-818D-8430E2EC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8CC8D86-1961-C113-BEBD-640C307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97994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8385000-9BD0-B339-13D2-AAA75BC52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356ECDA-94F7-D05D-C99E-42094815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29C8092-21A5-C48D-FE66-D15B0F4E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04108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A28CC8-9B4E-ACEA-39C0-1DE202085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79A18C8-EBE0-13EE-9AE7-889A0877F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D259148-09FA-6974-5675-A9A01C62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809415C-C3C9-0426-3C97-D2B5291E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36D5E91-B648-C6DA-53B0-17F139719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A162134-0902-007F-A495-7AE9520EC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8042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1355BB8-3D16-87CA-188F-6854792B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451E9F0-D301-A189-D249-68AD741C5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294C7AD-F1BE-9AA2-8753-D2D1F15AE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9713BE1-A263-578C-9D28-76BEEEF4C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532C270-BB18-5E40-0C0E-F33F8ED1C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DBCC4C5-BD10-771A-3D69-8BDC65C9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24668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3B5D7D-A95C-2D9A-8E82-C9F6519E1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A7ED87A-DB7F-3265-7A7C-B5B447E4E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84FCBB8-E24A-BB09-AF70-455C1A27B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986DC4-5440-DC14-BFC1-9EC608DA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4BB7551-1791-05F8-5BBC-00F9ECDE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8934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99EA73EB-D983-F09E-5D01-044E09233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76E061C-DBC7-B096-779C-3E9A0170C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74C4708-E304-D3C4-40DC-26EA4A111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39DA198-B93A-3E9C-3FA8-DBA8F3A7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6379948-42B1-8103-F578-66AB7446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91509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0852678-182E-2C0F-EBB5-8D0A2AE34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OM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10FF4B8-F8FA-7210-41CB-8AA402D5B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OM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9B45647-EC3C-2E2C-7BF5-30A4AC333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60152A-65D5-4DC5-8C0B-123FAE94F78A}" type="datetimeFigureOut">
              <a:rPr lang="ar-OM" smtClean="0"/>
              <a:t>07/10/1446</a:t>
            </a:fld>
            <a:endParaRPr lang="ar-OM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2F611A1-304B-B0C3-D607-E61BE5B585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D0F3018-B314-6959-1AB4-8606BF0C5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8BDCD5-C319-43C3-9DD8-C2DBBD833317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32350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58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987" y="2174488"/>
            <a:ext cx="6270914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1596550" y="814039"/>
            <a:ext cx="142859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ص 62</a:t>
            </a:r>
            <a:endParaRPr lang="ar-OM" sz="4000" dirty="0">
              <a:solidFill>
                <a:srgbClr val="FF0000"/>
              </a:solidFill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92" y="4496681"/>
            <a:ext cx="2713623" cy="117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44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E4D560E-1A62-8B24-6076-9B1AAABC8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611" y="1745954"/>
            <a:ext cx="8375967" cy="271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1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63B3D4D-B52D-D6CC-AB18-AE4815F3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438" y="131974"/>
            <a:ext cx="5483397" cy="264427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CB11173-0928-DB77-487D-B30EC886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23" y="131973"/>
            <a:ext cx="5817176" cy="4638331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046B0AD-F5B5-1D49-11CF-0566B8BBF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617" y="2958093"/>
            <a:ext cx="5591218" cy="20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27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FDBE7A1-760F-AC9B-49E0-56003D1A8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898" y="0"/>
            <a:ext cx="6239101" cy="416437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E7549B1-F575-F29E-0D17-F1EED379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11" y="24788"/>
            <a:ext cx="5896736" cy="413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4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427356" y="480614"/>
            <a:ext cx="10291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OM" sz="3200" dirty="0">
                <a:solidFill>
                  <a:srgbClr val="FF0000"/>
                </a:solidFill>
              </a:rPr>
              <a:t>تُعرف هذه التجربة </a:t>
            </a:r>
            <a:r>
              <a:rPr lang="ar-OM" sz="3200" b="1" dirty="0">
                <a:solidFill>
                  <a:srgbClr val="FF0000"/>
                </a:solidFill>
              </a:rPr>
              <a:t>بتجربة </a:t>
            </a:r>
            <a:r>
              <a:rPr lang="ar-OM" sz="3200" b="1" dirty="0" err="1">
                <a:solidFill>
                  <a:srgbClr val="FF0000"/>
                </a:solidFill>
              </a:rPr>
              <a:t>ميلد</a:t>
            </a:r>
            <a:r>
              <a:rPr lang="ar-OM" sz="3200" dirty="0">
                <a:solidFill>
                  <a:srgbClr val="FF0000"/>
                </a:solidFill>
              </a:rPr>
              <a:t>، ويمكن التوسع فيها</a:t>
            </a:r>
          </a:p>
          <a:p>
            <a:r>
              <a:rPr lang="ar-OM" sz="3200" dirty="0">
                <a:solidFill>
                  <a:srgbClr val="FF0000"/>
                </a:solidFill>
              </a:rPr>
              <a:t>لاستقصاء تأثير تغيير طول الوتر، وقوة الشدّ في الوتر</a:t>
            </a:r>
          </a:p>
          <a:p>
            <a:r>
              <a:rPr lang="ar-OM" sz="3200" dirty="0">
                <a:solidFill>
                  <a:srgbClr val="FF0000"/>
                </a:solidFill>
              </a:rPr>
              <a:t>وسُمك الوتر.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/>
              <p:cNvSpPr txBox="1"/>
              <p:nvPr/>
            </p:nvSpPr>
            <p:spPr>
              <a:xfrm>
                <a:off x="2583230" y="1838867"/>
                <a:ext cx="1826725" cy="96648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ar-OM" sz="2800" dirty="0"/>
              </a:p>
            </p:txBody>
          </p:sp>
        </mc:Choice>
        <mc:Fallback xmlns="">
          <p:sp>
            <p:nvSpPr>
              <p:cNvPr id="3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230" y="1838867"/>
                <a:ext cx="1826725" cy="9664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B99563B1-290B-A15E-1ABB-AC5F4CB804D6}"/>
                  </a:ext>
                </a:extLst>
              </p:cNvPr>
              <p:cNvSpPr txBox="1"/>
              <p:nvPr/>
            </p:nvSpPr>
            <p:spPr>
              <a:xfrm>
                <a:off x="1150645" y="3261718"/>
                <a:ext cx="19100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مربع نص 3">
                <a:extLst>
                  <a:ext uri="{FF2B5EF4-FFF2-40B4-BE49-F238E27FC236}">
                    <a16:creationId xmlns:a16="http://schemas.microsoft.com/office/drawing/2014/main" id="{B99563B1-290B-A15E-1ABB-AC5F4CB80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645" y="3261718"/>
                <a:ext cx="191001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id="{B49A5EFC-3DEF-8A50-924A-9BD87ED5C582}"/>
                  </a:ext>
                </a:extLst>
              </p:cNvPr>
              <p:cNvSpPr txBox="1"/>
              <p:nvPr/>
            </p:nvSpPr>
            <p:spPr>
              <a:xfrm>
                <a:off x="3060657" y="3261718"/>
                <a:ext cx="19100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id="{B49A5EFC-3DEF-8A50-924A-9BD87ED5C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657" y="3261718"/>
                <a:ext cx="1910012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86935528-2850-4914-7276-1ADA33F365A7}"/>
                  </a:ext>
                </a:extLst>
              </p:cNvPr>
              <p:cNvSpPr txBox="1"/>
              <p:nvPr/>
            </p:nvSpPr>
            <p:spPr>
              <a:xfrm>
                <a:off x="5276385" y="2960609"/>
                <a:ext cx="1639229" cy="10946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86935528-2850-4914-7276-1ADA33F36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85" y="2960609"/>
                <a:ext cx="1639229" cy="10946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6C8B2EF8-0E02-D9DF-39C5-C89E82F4D598}"/>
                  </a:ext>
                </a:extLst>
              </p:cNvPr>
              <p:cNvSpPr txBox="1"/>
              <p:nvPr/>
            </p:nvSpPr>
            <p:spPr>
              <a:xfrm>
                <a:off x="7379206" y="2881668"/>
                <a:ext cx="1508545" cy="10946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6C8B2EF8-0E02-D9DF-39C5-C89E82F4D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206" y="2881668"/>
                <a:ext cx="1508545" cy="10946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3029C1B2-B02D-F285-AC98-DF063E7098AB}"/>
                  </a:ext>
                </a:extLst>
              </p:cNvPr>
              <p:cNvSpPr txBox="1"/>
              <p:nvPr/>
            </p:nvSpPr>
            <p:spPr>
              <a:xfrm>
                <a:off x="9665429" y="2943629"/>
                <a:ext cx="1176361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3029C1B2-B02D-F285-AC98-DF063E709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429" y="2943629"/>
                <a:ext cx="1176361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/>
              <p:cNvSpPr txBox="1"/>
              <p:nvPr/>
            </p:nvSpPr>
            <p:spPr>
              <a:xfrm>
                <a:off x="2583230" y="480614"/>
                <a:ext cx="1826725" cy="96648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ar-OM" sz="2800" dirty="0"/>
              </a:p>
            </p:txBody>
          </p:sp>
        </mc:Choice>
        <mc:Fallback xmlns="">
          <p:sp>
            <p:nvSpPr>
              <p:cNvPr id="10" name="مربع نص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230" y="480614"/>
                <a:ext cx="1826725" cy="96648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614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BFCF183-42A7-8C30-E6B0-98F6A06D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923" y="167491"/>
            <a:ext cx="5573861" cy="310451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4CBEDB9-D614-C4C0-61A5-A8BB9B75D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34" y="167491"/>
            <a:ext cx="5824308" cy="542592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438CB57-D0F5-5BBB-809A-A6EC0B5BC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645" y="3272010"/>
            <a:ext cx="5715521" cy="1189821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D1A6B93-3736-2257-1330-943AB450F8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417" y="4461831"/>
            <a:ext cx="5528749" cy="118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14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BDA6926-E53C-DAA6-BBD5-6E179545F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771" y="133350"/>
            <a:ext cx="5815591" cy="260985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EAC369D-D3C9-5140-A3FE-C32EFD55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615" y="2929684"/>
            <a:ext cx="5757748" cy="352066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BC610A6-7083-9FE7-4523-2E24A0BD1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096000" cy="66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1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C5719D3-4FD8-4E47-1A0D-A1654191A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698" y="201229"/>
            <a:ext cx="5659457" cy="79318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17D5AA8-1F82-322B-3C05-498BB9DB6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714" y="1185059"/>
            <a:ext cx="5659457" cy="241117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92C5BD6-0073-1831-96D2-A964E02B1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97" y="5242"/>
            <a:ext cx="4516916" cy="4988129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47D2C53-F8AB-E6C2-F421-9C08CA2F3E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5089" y="4234419"/>
            <a:ext cx="3779788" cy="187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6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1784C21-C936-E786-2980-345BA7092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76" y="99152"/>
            <a:ext cx="4603200" cy="546504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70532AE5-A4FF-6867-C6A4-924AE5894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620" y="730088"/>
            <a:ext cx="5992887" cy="24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82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59A396A-DDE5-8564-2472-2199D9E00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365" y="169926"/>
            <a:ext cx="5636088" cy="308533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12B920C-CD48-6D18-9003-E06D440E3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9926"/>
            <a:ext cx="5361432" cy="4365634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35A3DB0-3EDC-5B32-4039-1349BEE49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3255264"/>
            <a:ext cx="3674744" cy="33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3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1D53794-FAFF-652C-9BEC-74041B2EC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71019"/>
            <a:ext cx="5791200" cy="267652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DA90920-7594-42F5-038B-8AA8DE1E1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124215"/>
            <a:ext cx="5791200" cy="152400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3ACA928-8264-4B4D-CBB3-C45822793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857042"/>
            <a:ext cx="5602013" cy="225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3376A368-C918-B254-2B0A-CE162ADBDD80}"/>
                  </a:ext>
                </a:extLst>
              </p:cNvPr>
              <p:cNvSpPr txBox="1"/>
              <p:nvPr/>
            </p:nvSpPr>
            <p:spPr>
              <a:xfrm>
                <a:off x="6607763" y="5216540"/>
                <a:ext cx="5188085" cy="125002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OM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ب) </a:t>
                </a:r>
                <a:r>
                  <a:rPr lang="ar-OM" sz="20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الطول الموجي    </a:t>
                </a:r>
                <a14:m>
                  <m:oMath xmlns:m="http://schemas.openxmlformats.org/officeDocument/2006/math">
                    <m:r>
                      <a:rPr lang="ar-OM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l-G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14</m:t>
                    </m:r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</m:t>
                    </m:r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mm</m:t>
                    </m:r>
                  </m:oMath>
                </a14:m>
                <a:endParaRPr lang="ar-OM" sz="20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ar-OM" sz="20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   التردد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28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ar-OM" sz="2000" b="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3376A368-C918-B254-2B0A-CE162ADBD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763" y="5216540"/>
                <a:ext cx="5188085" cy="1250022"/>
              </a:xfrm>
              <a:prstGeom prst="rect">
                <a:avLst/>
              </a:prstGeom>
              <a:blipFill>
                <a:blip r:embed="rId5"/>
                <a:stretch>
                  <a:fillRect t="-2899" r="-1641" b="-19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مربع نص 8">
            <a:extLst>
              <a:ext uri="{FF2B5EF4-FFF2-40B4-BE49-F238E27FC236}">
                <a16:creationId xmlns:a16="http://schemas.microsoft.com/office/drawing/2014/main" id="{BD5C127B-E739-D35E-7DB1-63F58F1A4B10}"/>
              </a:ext>
            </a:extLst>
          </p:cNvPr>
          <p:cNvSpPr txBox="1"/>
          <p:nvPr/>
        </p:nvSpPr>
        <p:spPr>
          <a:xfrm>
            <a:off x="304800" y="4743122"/>
            <a:ext cx="579119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OM" sz="2400" dirty="0">
                <a:solidFill>
                  <a:srgbClr val="FF0000"/>
                </a:solidFill>
                <a:ea typeface="Cambria Math" panose="02040503050406030204" pitchFamily="18" charset="0"/>
              </a:rPr>
              <a:t>في كلا الحالتين تنعكس الموجات إما بواسطة الصفيحة الفلزية أو بواسطة الماء .فالموجة المسافرة والموجة المنعكسة تتحدان لتنتجا نمط موجة مستقرة.</a:t>
            </a:r>
            <a:endParaRPr lang="en-US" sz="2000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9DDEA56D-42DB-E6B2-55B0-A8E4BB6AB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146" y="49340"/>
            <a:ext cx="3899854" cy="2990823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2254B713-7656-D977-3FD6-D97EA4F695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4" y="6016648"/>
            <a:ext cx="1496811" cy="64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7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0EF314B-5C46-C544-D84E-352CE6CC4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0"/>
            <a:ext cx="5934075" cy="140017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E83DE50-6689-5F60-D2A6-60B1B0F26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2" y="-15393"/>
            <a:ext cx="5762625" cy="222885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084CBD60-987C-D5CB-8ECF-2487EE8676BE}"/>
              </a:ext>
            </a:extLst>
          </p:cNvPr>
          <p:cNvSpPr txBox="1"/>
          <p:nvPr/>
        </p:nvSpPr>
        <p:spPr>
          <a:xfrm>
            <a:off x="6096001" y="3926059"/>
            <a:ext cx="576525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OM" sz="2400" dirty="0">
                <a:solidFill>
                  <a:srgbClr val="FF0000"/>
                </a:solidFill>
                <a:ea typeface="Cambria Math" panose="02040503050406030204" pitchFamily="18" charset="0"/>
              </a:rPr>
              <a:t>أ) من السهل كثيرا اكتشاف ما اذا كانت شدة الصوت هبطت الى الصفر أكثر من اكتشاف أنها في حالة قصوى .</a:t>
            </a:r>
          </a:p>
          <a:p>
            <a:r>
              <a:rPr lang="ar-OM" sz="2400" dirty="0">
                <a:solidFill>
                  <a:srgbClr val="FF0000"/>
                </a:solidFill>
                <a:ea typeface="Cambria Math" panose="02040503050406030204" pitchFamily="18" charset="0"/>
              </a:rPr>
              <a:t>وفي هذه التجربة يمكن تحديد مكان العقد عند أماكن تجمع وتراكم الغبار في الأنبوب. </a:t>
            </a:r>
            <a:endParaRPr lang="en-US" sz="2000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43DF1A2-8367-65E4-33E8-9C2B232F1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609" y="1426383"/>
            <a:ext cx="3030468" cy="2379629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51334659-3348-671B-E428-815A64840B01}"/>
              </a:ext>
            </a:extLst>
          </p:cNvPr>
          <p:cNvSpPr txBox="1"/>
          <p:nvPr/>
        </p:nvSpPr>
        <p:spPr>
          <a:xfrm>
            <a:off x="6096001" y="5716341"/>
            <a:ext cx="576525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OM" sz="2400" dirty="0">
                <a:solidFill>
                  <a:srgbClr val="FF0000"/>
                </a:solidFill>
                <a:ea typeface="Cambria Math" panose="02040503050406030204" pitchFamily="18" charset="0"/>
              </a:rPr>
              <a:t>ب)لزيادة الضبط وعند الأمواج القصيرة يصعب قياس طول موجي واحد .</a:t>
            </a:r>
            <a:endParaRPr lang="en-US" sz="2000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76D91151-6216-4C0F-7566-8965F14900B4}"/>
              </a:ext>
            </a:extLst>
          </p:cNvPr>
          <p:cNvGrpSpPr/>
          <p:nvPr/>
        </p:nvGrpSpPr>
        <p:grpSpPr>
          <a:xfrm>
            <a:off x="1256043" y="2392615"/>
            <a:ext cx="3388775" cy="1216959"/>
            <a:chOff x="7285054" y="5095622"/>
            <a:chExt cx="3388775" cy="1216959"/>
          </a:xfrm>
        </p:grpSpPr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515A9361-CD26-7208-54C3-03A129BAF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85054" y="5374842"/>
              <a:ext cx="3388775" cy="937739"/>
            </a:xfrm>
            <a:prstGeom prst="rect">
              <a:avLst/>
            </a:prstGeom>
          </p:spPr>
        </p:pic>
        <p:cxnSp>
          <p:nvCxnSpPr>
            <p:cNvPr id="14" name="رابط كسهم مستقيم 13">
              <a:extLst>
                <a:ext uri="{FF2B5EF4-FFF2-40B4-BE49-F238E27FC236}">
                  <a16:creationId xmlns:a16="http://schemas.microsoft.com/office/drawing/2014/main" id="{E3AC5FAF-3B25-6147-841D-FF8D58C7ED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16440" y="5394718"/>
              <a:ext cx="328581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EEC66659-23FD-8EB9-D267-02E7C5B42AB2}"/>
                </a:ext>
              </a:extLst>
            </p:cNvPr>
            <p:cNvSpPr txBox="1"/>
            <p:nvPr/>
          </p:nvSpPr>
          <p:spPr>
            <a:xfrm>
              <a:off x="8556323" y="5095622"/>
              <a:ext cx="84623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20 cm</a:t>
              </a:r>
              <a:endParaRPr lang="ar-OM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68719942-D972-B97A-3629-F2F3BB97992D}"/>
                  </a:ext>
                </a:extLst>
              </p:cNvPr>
              <p:cNvSpPr txBox="1"/>
              <p:nvPr/>
            </p:nvSpPr>
            <p:spPr>
              <a:xfrm>
                <a:off x="631681" y="3786233"/>
                <a:ext cx="5188085" cy="54296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OM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أ)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ar-OM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sz="20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endParaRPr lang="ar-OM" sz="2000" b="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68719942-D972-B97A-3629-F2F3BB979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81" y="3786233"/>
                <a:ext cx="5188085" cy="542969"/>
              </a:xfrm>
              <a:prstGeom prst="rect">
                <a:avLst/>
              </a:prstGeom>
              <a:blipFill>
                <a:blip r:embed="rId6"/>
                <a:stretch>
                  <a:fillRect t="-3297" r="-1641" b="-1318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AB48BDEC-87AD-E450-196B-25A205FE6D96}"/>
                  </a:ext>
                </a:extLst>
              </p:cNvPr>
              <p:cNvSpPr txBox="1"/>
              <p:nvPr/>
            </p:nvSpPr>
            <p:spPr>
              <a:xfrm>
                <a:off x="631680" y="4687518"/>
                <a:ext cx="5188085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OM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ب)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ar-OM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ar-OM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ar-OM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</m:t>
                    </m:r>
                    <m:r>
                      <a:rPr lang="ar-OM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2500</m:t>
                    </m:r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325</m:t>
                    </m:r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ar-OM" sz="2000" b="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AB48BDEC-87AD-E450-196B-25A205FE6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80" y="4687518"/>
                <a:ext cx="5188085" cy="461665"/>
              </a:xfrm>
              <a:prstGeom prst="rect">
                <a:avLst/>
              </a:prstGeom>
              <a:blipFill>
                <a:blip r:embed="rId7"/>
                <a:stretch>
                  <a:fillRect t="-7692" r="-1641" b="-2820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صورة 17" descr="صورة تحتوي على خط يد, الخط, فن الخط, الطباعة&#10;&#10;تم إنشاء الوصف تلقائياً">
            <a:extLst>
              <a:ext uri="{FF2B5EF4-FFF2-40B4-BE49-F238E27FC236}">
                <a16:creationId xmlns:a16="http://schemas.microsoft.com/office/drawing/2014/main" id="{A5A88C95-CA36-88CF-7A20-A96A917F65DA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1" y="5668136"/>
            <a:ext cx="5682396" cy="966128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BEE881A4-390D-9079-0E0E-6AF7A23E16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1" y="5207012"/>
            <a:ext cx="1177047" cy="50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2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