
<file path=[Content_Types].xml><?xml version="1.0" encoding="utf-8"?>
<Types xmlns="http://schemas.openxmlformats.org/package/2006/content-types">
  <Default ContentType="image/svg+xml" Extension="svg"/>
  <Default ContentType="application/xml" Extension="xml"/>
  <Default ContentType="image/png" Extension="png"/>
  <Default ContentType="image/jpeg" Extension="jpeg"/>
  <Default ContentType="audio/wav" Extension="wav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F0CC7-3385-4741-8ACB-E00F919F1777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C066C-2EC6-4C54-B832-CE41FCDF5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5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E2FC0-4400-429E-BC00-B272796FE17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D813C-DADA-4278-835F-FF3A73536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D7886-01D5-49CF-8F19-7E15E6796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B1AAC-BFF5-40DD-9E8E-7975793D6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7174D-94E2-467A-916D-800D8C1DA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C660F-0B66-48A9-B3A9-B9DBD2076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45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7B236-435F-4C1C-AD97-033008751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869B2-2ED0-4C51-9222-697168718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04BBF-E6E6-4780-A564-0F4B18C1E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FC21B-249E-4E0E-B5EE-C8D43B08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B2593-F142-4388-BB66-CB708F954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5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700E9-CA33-46ED-A39B-F680842F3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D0FF6-C09E-4318-9CED-CDA14737D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878C4-9687-42AC-A604-30A01992E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624F5-FC4E-45BD-BD23-731150E83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2BC4A-B260-4313-82B7-C85A8D2F1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A8E4D-4410-4A35-A241-4B0AF1959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8CE4A-7CCA-4DEB-A528-0E65AB5917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44F06-E694-4AFB-8160-44F06D57C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91604E-5E64-4D65-87FF-ED17DEE1C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5A283-3374-4100-9B8D-DAA51F76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00BA0F-BEC6-4E4B-B6F9-2CC3F2F6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79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584F4-E2BB-48C5-85B7-35DC2882E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8E877-D94F-46F3-80C6-43B766D05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05DAD-A8FA-44BE-808C-F6F9E5B7F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DBA6C4-ADB4-426C-A53B-AA75955949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E682D-DCC1-4AD3-845A-A2F6F408CA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C1A2CB-41EA-4330-AD56-BC5D5D300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F8BBD1-A75F-4E74-9D92-36A94FD97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069AB8-5716-481B-9B39-AD4CC407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317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C5D7A-93A8-449C-909C-720432E4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64A7CF-F5FB-472E-BA22-84C89064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E910BD-9ED5-42AD-9DF9-2B5D960FE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BE0E09-F240-4895-B166-9C988511C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40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906397-951F-4CA3-80C3-BE03D48D8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1355FF-BB63-426D-968B-8693FA277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425898-121D-41D6-842E-C4D7812D2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95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D7BFC-5D99-410A-9D1F-F42F2E219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220AF-BD9A-4A4E-B1D0-B0555CEE4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466ED-50C9-4358-9D4D-0C97402DD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F097B9-9FE8-4C8B-AC7E-220807DA6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C03FF8-B02A-4F95-B93D-D39703FE2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D683C-332E-4F7E-B935-39FE5095A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7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49338-F914-4042-99DA-E686653AB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4F52ED-F641-43AD-A11A-87F98ADAA6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24DFC-1EB4-4650-8E5B-0150A2F10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3691EA-1244-4F50-82A1-FCD8BB846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0A241-07DF-4E6D-B9B1-D4F53FFC2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348E2-1DC6-46A7-A9BB-D63358CD8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9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F556F-D32D-4FFC-B09A-1D096E48B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F1B4A4-6AAD-475B-A29B-2BB940000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F8FF4-921C-4611-A68F-5BA52F81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F360F-124E-4BC2-B340-8A30E3D4E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90B21-DBBC-4438-85FF-4059CEFD9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45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22C42C-E646-4448-9AA4-9D6861223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4A2BFE-49D6-44E6-A477-76A28D153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10441-0869-4718-8275-C043DC331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6C75E-4996-4AB0-967D-9BEBE0A68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643AB-E921-412D-82C7-F00E30573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8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2A8B9-F0EA-44B0-AC8B-51F0EAF28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9308E-F21C-4818-8782-91ABD4169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45B62-84E4-455A-A6FC-AC21912B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DA628-9811-47F4-AE5C-4B8840ADA87F}" type="datetimeFigureOut">
              <a:rPr lang="en-US" smtClean="0"/>
              <a:t>01-Dec-20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382B0-1B0E-446D-9B52-BA56DD2BC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3C729-941C-47A2-9C45-D6C1347B6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005D3-3ECB-427C-8C59-013989EE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50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-nocookie.com/embed/QAx5YU6QZPg?autoplay=1&amp;iv_load_policy=3&amp;loop=1&amp;modestbranding=1&amp;playlist=QAx5YU6QZ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601;&#1610;&#1583;&#1610;&#1608;%20&#1575;&#1604;&#1605;&#1576;&#1578;&#1583;&#1571;%20&#1608;&#1575;&#1604;&#1582;&#1576;&#1585;.mp4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&#1575;&#1604;&#1580;&#1605;&#1604;&#1607;%20&#1575;&#1604;&#1575;&#1587;&#1605;&#1610;&#1607;%20%20&#1582;&#1604;&#1608;&#1583;%20&#1593;&#1576;&#1583;&#1575;&#1604;&#1601;&#1578;&#1575;&#1581;.mp4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-nocookie.com/embed/bD_m8VvcD6E?autoplay=1&amp;iv_load_policy=3&amp;loop=1&amp;modestbranding=1&amp;playlist=bD_m8VvcD6E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age result for girls in class clipart"/>
          <p:cNvPicPr>
            <a:picLocks noChangeAspect="1" noChangeArrowheads="1"/>
          </p:cNvPicPr>
          <p:nvPr/>
        </p:nvPicPr>
        <p:blipFill>
          <a:blip r:embed="rId3"/>
          <a:srcRect t="12234" b="16277"/>
          <a:stretch>
            <a:fillRect/>
          </a:stretch>
        </p:blipFill>
        <p:spPr bwMode="auto">
          <a:xfrm>
            <a:off x="3381356" y="1372644"/>
            <a:ext cx="2714644" cy="202693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286500" y="1351494"/>
            <a:ext cx="466477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AE" sz="60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التقويم القبلي لأسرع </a:t>
            </a:r>
            <a:r>
              <a:rPr lang="ar-OM" sz="60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طالب</a:t>
            </a:r>
            <a:r>
              <a:rPr lang="ar-AE" sz="60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en-US" sz="6000" b="1" spc="50" dirty="0">
              <a:ln w="11430"/>
              <a:solidFill>
                <a:srgbClr val="0000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209800" y="381000"/>
            <a:ext cx="8153400" cy="9048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ar-AE" sz="5400" b="1" spc="50" dirty="0">
                <a:ln w="11430"/>
                <a:solidFill>
                  <a:srgbClr val="FF0000"/>
                </a:solidFill>
                <a:latin typeface="+mj-lt"/>
                <a:ea typeface="+mj-ea"/>
                <a:cs typeface="+mj-cs"/>
              </a:rPr>
              <a:t>استراتيجية الذاكرة الحديدية</a:t>
            </a:r>
            <a:endParaRPr lang="en-US" sz="5400" b="1" spc="50" dirty="0">
              <a:ln w="11430"/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صورة 5" descr="Image result for brain clipart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0507" y="3545206"/>
            <a:ext cx="285752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/>
          <p:nvPr/>
        </p:nvSpPr>
        <p:spPr>
          <a:xfrm>
            <a:off x="4927107" y="3567515"/>
            <a:ext cx="704591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ar-AE" sz="6000" b="1" spc="5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من </a:t>
            </a:r>
            <a:r>
              <a:rPr lang="ar-OM" sz="6000" b="1" spc="5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ي</a:t>
            </a:r>
            <a:r>
              <a:rPr lang="ar-AE" sz="6000" b="1" spc="5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ذكرني </a:t>
            </a:r>
            <a:r>
              <a:rPr lang="ar-OM" sz="6000" b="1" spc="5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بأقسام </a:t>
            </a:r>
            <a:r>
              <a:rPr lang="ar-AE" sz="6000" b="1" spc="5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</a:t>
            </a:r>
            <a:r>
              <a:rPr lang="ar-OM" sz="6000" b="1" spc="5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كلام</a:t>
            </a:r>
            <a:r>
              <a:rPr lang="ar-AE" sz="6000" b="1" spc="5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؟</a:t>
            </a:r>
            <a:endParaRPr lang="en-US" sz="60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03005F-1427-456E-9EDD-948EA8BEE7E0}"/>
              </a:ext>
            </a:extLst>
          </p:cNvPr>
          <p:cNvSpPr/>
          <p:nvPr/>
        </p:nvSpPr>
        <p:spPr>
          <a:xfrm>
            <a:off x="4580878" y="5064309"/>
            <a:ext cx="739213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000" b="1" i="0" u="none" strike="noStrike" kern="1200" cap="none" spc="50" normalizeH="0" baseline="0" noProof="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من </a:t>
            </a:r>
            <a:r>
              <a:rPr kumimoji="0" lang="ar-OM" sz="6000" b="1" i="0" u="none" strike="noStrike" kern="1200" cap="none" spc="50" normalizeH="0" baseline="0" noProof="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</a:t>
            </a:r>
            <a:r>
              <a:rPr kumimoji="0" lang="ar-AE" sz="6000" b="1" i="0" u="none" strike="noStrike" kern="1200" cap="none" spc="50" normalizeH="0" baseline="0" noProof="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ذكرني بأنواع الجُمَل؟</a:t>
            </a:r>
            <a:endParaRPr kumimoji="0" lang="en-US" sz="6000" b="1" i="0" u="none" strike="noStrike" kern="1200" cap="none" spc="50" normalizeH="0" baseline="0" noProof="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729910" y="747349"/>
            <a:ext cx="5910593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AE" sz="4400" b="1" dirty="0">
                <a:ln w="11430"/>
                <a:solidFill>
                  <a:srgbClr val="006600"/>
                </a:solidFill>
              </a:rPr>
              <a:t>استراتيجية داخل وخارج الدائرة</a:t>
            </a:r>
            <a:endParaRPr lang="ar-SA" sz="4400" b="1" dirty="0">
              <a:ln w="11430"/>
              <a:solidFill>
                <a:srgbClr val="006600"/>
              </a:solidFill>
            </a:endParaRPr>
          </a:p>
        </p:txBody>
      </p:sp>
      <p:sp>
        <p:nvSpPr>
          <p:cNvPr id="10" name="مكعب 9"/>
          <p:cNvSpPr/>
          <p:nvPr/>
        </p:nvSpPr>
        <p:spPr>
          <a:xfrm>
            <a:off x="1809720" y="2463195"/>
            <a:ext cx="4390778" cy="415510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شكل بيضاوي 10"/>
          <p:cNvSpPr/>
          <p:nvPr/>
        </p:nvSpPr>
        <p:spPr>
          <a:xfrm>
            <a:off x="6596066" y="2546331"/>
            <a:ext cx="3786214" cy="3499832"/>
          </a:xfrm>
          <a:prstGeom prst="ellipse">
            <a:avLst/>
          </a:prstGeom>
          <a:ln cmpd="dbl"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ربع نص 8"/>
          <p:cNvSpPr txBox="1"/>
          <p:nvPr/>
        </p:nvSpPr>
        <p:spPr>
          <a:xfrm>
            <a:off x="2468146" y="3617901"/>
            <a:ext cx="2270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0000CC"/>
                </a:solidFill>
              </a:rPr>
              <a:t>الوقتُ يمرُّ سريعًا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452663" y="4117967"/>
            <a:ext cx="2381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/>
              <a:t>التقيتُ جارَنا القديم</a:t>
            </a:r>
            <a:endParaRPr lang="en-US" sz="28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3993518" y="1808797"/>
            <a:ext cx="6245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rgbClr val="800080"/>
                </a:solidFill>
              </a:rPr>
              <a:t>ضعي الجمل الاسمية في الدائرة، والفعلية خارجها:</a:t>
            </a:r>
            <a:endParaRPr lang="en-US" sz="2800" b="1" dirty="0">
              <a:solidFill>
                <a:srgbClr val="800080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2325270" y="4666317"/>
            <a:ext cx="2556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0000CC"/>
                </a:solidFill>
              </a:rPr>
              <a:t>هذا ا</a:t>
            </a:r>
            <a:r>
              <a:rPr lang="ar-OM" sz="2800" b="1" dirty="0">
                <a:solidFill>
                  <a:srgbClr val="0000CC"/>
                </a:solidFill>
              </a:rPr>
              <a:t>لطالبُ مجتهدٌ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738282" y="5227939"/>
            <a:ext cx="3500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تصححُ المعلمةُ دفاتر الطالبات</a:t>
            </a:r>
            <a:endParaRPr lang="en-US" sz="24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2166910" y="5689604"/>
            <a:ext cx="2857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rgbClr val="0000CC"/>
                </a:solidFill>
              </a:rPr>
              <a:t>حديقةُ الزهورِ كالجنةِ على الأرض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70D4D-35E6-4EBB-BEE4-534EEE24F6AF}"/>
              </a:ext>
            </a:extLst>
          </p:cNvPr>
          <p:cNvSpPr/>
          <p:nvPr/>
        </p:nvSpPr>
        <p:spPr>
          <a:xfrm>
            <a:off x="7116461" y="0"/>
            <a:ext cx="466477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AE" sz="60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</a:t>
            </a:r>
            <a:r>
              <a:rPr lang="ar-OM" sz="60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مهيد</a:t>
            </a:r>
          </a:p>
          <a:p>
            <a:pPr algn="ctr"/>
            <a:r>
              <a:rPr lang="ar-AE" sz="60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لأسرع </a:t>
            </a:r>
            <a:r>
              <a:rPr lang="ar-OM" sz="60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طالب</a:t>
            </a:r>
            <a:r>
              <a:rPr lang="ar-AE" sz="60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en-US" sz="6000" b="1" spc="50" dirty="0">
              <a:ln w="11430"/>
              <a:solidFill>
                <a:srgbClr val="0000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2720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24000" y="1571620"/>
            <a:ext cx="9144000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ar-AE" sz="6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أكثر الجمل ستكون في المجموعة سيكون عنوان درسنا اليوم</a:t>
            </a:r>
            <a:endParaRPr lang="en-US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95472" y="450057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ar-AE" sz="6600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ما عنوان درسنا لهذا اليوم؟</a:t>
            </a:r>
            <a:endParaRPr lang="en-US" sz="66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نجمة ذات 32 نقطة 3"/>
          <p:cNvSpPr/>
          <p:nvPr/>
        </p:nvSpPr>
        <p:spPr>
          <a:xfrm>
            <a:off x="2524100" y="642918"/>
            <a:ext cx="7572428" cy="5786478"/>
          </a:xfrm>
          <a:prstGeom prst="star32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9600" dirty="0">
                <a:solidFill>
                  <a:srgbClr val="713C86"/>
                </a:solidFill>
              </a:rPr>
              <a:t>الجملة الاسمية</a:t>
            </a:r>
            <a:endParaRPr lang="en-US" sz="9600" dirty="0">
              <a:solidFill>
                <a:srgbClr val="713C8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497" y="346227"/>
            <a:ext cx="9888244" cy="189982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ar-AE" sz="6600" b="1" dirty="0">
                <a:solidFill>
                  <a:srgbClr val="FF0000"/>
                </a:solidFill>
              </a:rPr>
              <a:t>لنشاهد معًا هذا الفيديو </a:t>
            </a:r>
            <a:br>
              <a:rPr lang="ar-OM" sz="6600" b="1" dirty="0">
                <a:solidFill>
                  <a:srgbClr val="FF0000"/>
                </a:solidFill>
              </a:rPr>
            </a:br>
            <a:r>
              <a:rPr lang="ar-AE" sz="6600" b="1" dirty="0">
                <a:solidFill>
                  <a:srgbClr val="FF0000"/>
                </a:solidFill>
              </a:rPr>
              <a:t>لنستنتج أركان الجملة الاسم</a:t>
            </a:r>
            <a:r>
              <a:rPr lang="ar-OM" sz="6600" b="1" dirty="0">
                <a:solidFill>
                  <a:srgbClr val="FF0000"/>
                </a:solidFill>
              </a:rPr>
              <a:t>ية</a:t>
            </a:r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8B15C58-C9BD-4AF8-8029-DC4E7F1CE435}"/>
              </a:ext>
            </a:extLst>
          </p:cNvPr>
          <p:cNvSpPr txBox="1">
            <a:spLocks/>
          </p:cNvSpPr>
          <p:nvPr/>
        </p:nvSpPr>
        <p:spPr>
          <a:xfrm>
            <a:off x="1306497" y="3321726"/>
            <a:ext cx="9888244" cy="18998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66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https://www.youtube-nocookie.com/embed/QAx5YU6QZPg?autoplay=1&amp;iv_load_policy=3&amp;loop=1&amp;modestbranding=1&amp;playlist=QAx5YU6QZPg</a:t>
            </a:r>
            <a:endParaRPr lang="en-US" sz="6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676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38348" y="785794"/>
            <a:ext cx="800105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ممَ تتكون الجملة الاسمية؟</a:t>
            </a:r>
          </a:p>
        </p:txBody>
      </p:sp>
      <p:pic>
        <p:nvPicPr>
          <p:cNvPr id="39938" name="Picture 2" descr="http://4.bp.blogspot.com/-RCK0YlkQF10/TeXhy_v2e1I/AAAAAAAAAGI/VB-9NEL4i_o/s1600/2-girls-hugging-as-best-friend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10182" y="2148760"/>
            <a:ext cx="3857652" cy="4709240"/>
          </a:xfrm>
          <a:prstGeom prst="rect">
            <a:avLst/>
          </a:prstGeom>
          <a:noFill/>
        </p:spPr>
      </p:pic>
      <p:sp>
        <p:nvSpPr>
          <p:cNvPr id="9" name="مستطيل 8"/>
          <p:cNvSpPr/>
          <p:nvPr/>
        </p:nvSpPr>
        <p:spPr>
          <a:xfrm>
            <a:off x="8810644" y="3786191"/>
            <a:ext cx="1292448" cy="7802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rgbClr val="A50021"/>
                </a:solidFill>
              </a:rPr>
              <a:t>المبتدأ</a:t>
            </a:r>
            <a:endParaRPr lang="en-US" sz="4000" dirty="0">
              <a:solidFill>
                <a:srgbClr val="A50021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5024430" y="3929067"/>
            <a:ext cx="1292448" cy="7088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dirty="0">
                <a:solidFill>
                  <a:srgbClr val="0000CC"/>
                </a:solidFill>
              </a:rPr>
              <a:t>الخبر</a:t>
            </a:r>
            <a:endParaRPr lang="en-US" sz="4400" dirty="0">
              <a:solidFill>
                <a:srgbClr val="0000CC"/>
              </a:solidFill>
            </a:endParaRPr>
          </a:p>
        </p:txBody>
      </p:sp>
      <p:pic>
        <p:nvPicPr>
          <p:cNvPr id="11" name="Picture 4" descr="Image result for video clip art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10586" y="3240384"/>
            <a:ext cx="2086186" cy="20861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420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حطة طرفية 4"/>
          <p:cNvSpPr/>
          <p:nvPr/>
        </p:nvSpPr>
        <p:spPr>
          <a:xfrm>
            <a:off x="1774001" y="4173762"/>
            <a:ext cx="8643998" cy="2537755"/>
          </a:xfrm>
          <a:prstGeom prst="flowChartTerminator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3600" dirty="0">
                <a:solidFill>
                  <a:srgbClr val="FF0000"/>
                </a:solidFill>
              </a:rPr>
              <a:t>الأهداف</a:t>
            </a:r>
            <a:r>
              <a:rPr lang="ar-AE" sz="3600" dirty="0">
                <a:solidFill>
                  <a:srgbClr val="FF0000"/>
                </a:solidFill>
              </a:rPr>
              <a:t>:</a:t>
            </a:r>
          </a:p>
          <a:p>
            <a:pPr algn="r"/>
            <a:r>
              <a:rPr lang="ku-Arab-IQ" sz="3600" dirty="0"/>
              <a:t>١</a:t>
            </a:r>
            <a:r>
              <a:rPr lang="ar-AE" sz="3600" dirty="0"/>
              <a:t>- </a:t>
            </a:r>
            <a:r>
              <a:rPr lang="ar-OM" sz="3600" dirty="0"/>
              <a:t>أتعرف ركني الجملة الاسمية </a:t>
            </a:r>
            <a:r>
              <a:rPr lang="ar-AE" sz="3600" dirty="0"/>
              <a:t>.</a:t>
            </a:r>
            <a:endParaRPr lang="ku-Arab-IQ" sz="3600" dirty="0"/>
          </a:p>
          <a:p>
            <a:pPr algn="r"/>
            <a:r>
              <a:rPr lang="ku-Arab-IQ" sz="3600" dirty="0"/>
              <a:t>٢</a:t>
            </a:r>
            <a:r>
              <a:rPr lang="ar-OM" sz="3600" dirty="0"/>
              <a:t>- أستنتج قاعدة الجملة الاسمية .</a:t>
            </a:r>
            <a:endParaRPr lang="ar-AE" sz="3600" dirty="0"/>
          </a:p>
          <a:p>
            <a:pPr algn="r"/>
            <a:r>
              <a:rPr lang="ku-Arab-IQ" sz="3600" dirty="0"/>
              <a:t>٣</a:t>
            </a:r>
            <a:r>
              <a:rPr lang="ar-AE" sz="3600" dirty="0"/>
              <a:t>- </a:t>
            </a:r>
            <a:r>
              <a:rPr lang="ar-OM" sz="3600" dirty="0"/>
              <a:t>أوظف </a:t>
            </a:r>
            <a:r>
              <a:rPr lang="ar-AE" sz="3600" dirty="0"/>
              <a:t>المبتدأ والخبر في جملٍ اسمية مفيدة</a:t>
            </a:r>
            <a:r>
              <a:rPr lang="ar-OM" sz="3600" dirty="0"/>
              <a:t> </a:t>
            </a:r>
            <a:r>
              <a:rPr lang="ar-AE" sz="3600" dirty="0"/>
              <a:t>.</a:t>
            </a:r>
            <a:endParaRPr lang="ar-OM" sz="3600" dirty="0"/>
          </a:p>
        </p:txBody>
      </p:sp>
      <p:sp>
        <p:nvSpPr>
          <p:cNvPr id="6" name="قلب 5"/>
          <p:cNvSpPr/>
          <p:nvPr/>
        </p:nvSpPr>
        <p:spPr>
          <a:xfrm>
            <a:off x="609600" y="62147"/>
            <a:ext cx="10972800" cy="3857652"/>
          </a:xfrm>
          <a:prstGeom prst="hear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6600" dirty="0">
                <a:solidFill>
                  <a:srgbClr val="962C70"/>
                </a:solidFill>
              </a:rPr>
              <a:t>مكونات </a:t>
            </a:r>
            <a:r>
              <a:rPr lang="ar-AE" sz="6600" dirty="0">
                <a:solidFill>
                  <a:srgbClr val="962C70"/>
                </a:solidFill>
              </a:rPr>
              <a:t>الجملة الاسمية</a:t>
            </a:r>
            <a:r>
              <a:rPr lang="ar-OM" sz="6600" dirty="0">
                <a:solidFill>
                  <a:srgbClr val="962C70"/>
                </a:solidFill>
              </a:rPr>
              <a:t> </a:t>
            </a:r>
          </a:p>
          <a:p>
            <a:pPr algn="ctr"/>
            <a:r>
              <a:rPr lang="ar-OM" sz="6600" dirty="0">
                <a:solidFill>
                  <a:srgbClr val="FF0000"/>
                </a:solidFill>
              </a:rPr>
              <a:t>المبتدأ والخبر 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D94436-741B-43CA-9249-B6983BEA50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15" t="21618" r="35850" b="6667"/>
          <a:stretch/>
        </p:blipFill>
        <p:spPr>
          <a:xfrm>
            <a:off x="1702293" y="0"/>
            <a:ext cx="8787414" cy="6858000"/>
          </a:xfrm>
          <a:prstGeom prst="rect">
            <a:avLst/>
          </a:prstGeom>
        </p:spPr>
      </p:pic>
      <p:sp>
        <p:nvSpPr>
          <p:cNvPr id="3" name="عنوان 1">
            <a:extLst>
              <a:ext uri="{FF2B5EF4-FFF2-40B4-BE49-F238E27FC236}">
                <a16:creationId xmlns:a16="http://schemas.microsoft.com/office/drawing/2014/main" id="{B4ED425A-AD7F-410E-9979-081AA8E32364}"/>
              </a:ext>
            </a:extLst>
          </p:cNvPr>
          <p:cNvSpPr txBox="1">
            <a:spLocks/>
          </p:cNvSpPr>
          <p:nvPr/>
        </p:nvSpPr>
        <p:spPr>
          <a:xfrm>
            <a:off x="9454718" y="0"/>
            <a:ext cx="2737282" cy="90486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ar-OM" sz="4800" b="1" spc="50" dirty="0">
                <a:ln w="11430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الهدف الأول</a:t>
            </a:r>
            <a:endParaRPr lang="en-US" sz="4800" b="1" spc="50" dirty="0">
              <a:ln w="11430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F8536E-2471-4E88-AC9D-B6B053505343}"/>
              </a:ext>
            </a:extLst>
          </p:cNvPr>
          <p:cNvCxnSpPr>
            <a:cxnSpLocks/>
          </p:cNvCxnSpPr>
          <p:nvPr/>
        </p:nvCxnSpPr>
        <p:spPr>
          <a:xfrm flipH="1">
            <a:off x="7039992" y="2077375"/>
            <a:ext cx="719091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DC5BBB-B917-452E-B366-D550E6205490}"/>
              </a:ext>
            </a:extLst>
          </p:cNvPr>
          <p:cNvCxnSpPr>
            <a:cxnSpLocks/>
          </p:cNvCxnSpPr>
          <p:nvPr/>
        </p:nvCxnSpPr>
        <p:spPr>
          <a:xfrm flipH="1">
            <a:off x="2922232" y="2383655"/>
            <a:ext cx="719091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77A42A-6A03-4E84-A230-C23F77FD1872}"/>
              </a:ext>
            </a:extLst>
          </p:cNvPr>
          <p:cNvCxnSpPr>
            <a:cxnSpLocks/>
          </p:cNvCxnSpPr>
          <p:nvPr/>
        </p:nvCxnSpPr>
        <p:spPr>
          <a:xfrm flipH="1">
            <a:off x="5828190" y="2729883"/>
            <a:ext cx="719091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Graphic 13" descr="Checkmark">
            <a:extLst>
              <a:ext uri="{FF2B5EF4-FFF2-40B4-BE49-F238E27FC236}">
                <a16:creationId xmlns:a16="http://schemas.microsoft.com/office/drawing/2014/main" id="{47D598E2-A38A-4A4B-BAB4-45930AF51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93585" y="5321052"/>
            <a:ext cx="275207" cy="610340"/>
          </a:xfrm>
          <a:prstGeom prst="rect">
            <a:avLst/>
          </a:prstGeom>
        </p:spPr>
      </p:pic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BEC53752-0A71-4588-A9BA-10379474A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93585" y="4394444"/>
            <a:ext cx="275207" cy="61034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ED46E3-865A-4A08-A18F-915623681F6D}"/>
              </a:ext>
            </a:extLst>
          </p:cNvPr>
          <p:cNvCxnSpPr>
            <a:cxnSpLocks/>
          </p:cNvCxnSpPr>
          <p:nvPr/>
        </p:nvCxnSpPr>
        <p:spPr>
          <a:xfrm flipH="1">
            <a:off x="3281777" y="2086253"/>
            <a:ext cx="408372" cy="591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00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D640F1-0621-4769-BA2A-6DF8636F87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87" t="20712" r="35704" b="37791"/>
          <a:stretch/>
        </p:blipFill>
        <p:spPr>
          <a:xfrm>
            <a:off x="0" y="0"/>
            <a:ext cx="7031115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7AAD3A-7756-415E-A1BD-9333B76482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375" t="20555" r="37735" b="34861"/>
          <a:stretch/>
        </p:blipFill>
        <p:spPr>
          <a:xfrm>
            <a:off x="6915705" y="0"/>
            <a:ext cx="5276295" cy="6858000"/>
          </a:xfrm>
          <a:prstGeom prst="rect">
            <a:avLst/>
          </a:prstGeom>
        </p:spPr>
      </p:pic>
      <p:sp>
        <p:nvSpPr>
          <p:cNvPr id="4" name="عنوان 1">
            <a:extLst>
              <a:ext uri="{FF2B5EF4-FFF2-40B4-BE49-F238E27FC236}">
                <a16:creationId xmlns:a16="http://schemas.microsoft.com/office/drawing/2014/main" id="{41702DA5-ECC1-4515-982D-E090163D7CB0}"/>
              </a:ext>
            </a:extLst>
          </p:cNvPr>
          <p:cNvSpPr txBox="1">
            <a:spLocks/>
          </p:cNvSpPr>
          <p:nvPr/>
        </p:nvSpPr>
        <p:spPr>
          <a:xfrm>
            <a:off x="9454718" y="0"/>
            <a:ext cx="2737282" cy="90486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ar-OM" sz="4800" b="1" spc="50" dirty="0">
                <a:ln w="11430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الهدف الثاني</a:t>
            </a:r>
            <a:endParaRPr lang="en-US" sz="4800" b="1" spc="50" dirty="0">
              <a:ln w="11430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495077-590F-4451-9BCD-683F8E18EA12}"/>
              </a:ext>
            </a:extLst>
          </p:cNvPr>
          <p:cNvSpPr/>
          <p:nvPr/>
        </p:nvSpPr>
        <p:spPr>
          <a:xfrm>
            <a:off x="1305017" y="2849732"/>
            <a:ext cx="1855433" cy="579268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b="1" dirty="0">
                <a:solidFill>
                  <a:srgbClr val="FF0000"/>
                </a:solidFill>
              </a:rPr>
              <a:t>في وسطه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89CB68-B7A3-4725-93C8-520E1382EF35}"/>
              </a:ext>
            </a:extLst>
          </p:cNvPr>
          <p:cNvSpPr/>
          <p:nvPr/>
        </p:nvSpPr>
        <p:spPr>
          <a:xfrm>
            <a:off x="3830713" y="3497803"/>
            <a:ext cx="1855433" cy="68358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b="1" dirty="0">
                <a:solidFill>
                  <a:srgbClr val="FF0000"/>
                </a:solidFill>
              </a:rPr>
              <a:t>الحديقةُ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A13C2A-F187-4E6B-92FF-17A7BD90B7B4}"/>
              </a:ext>
            </a:extLst>
          </p:cNvPr>
          <p:cNvSpPr/>
          <p:nvPr/>
        </p:nvSpPr>
        <p:spPr>
          <a:xfrm>
            <a:off x="1305017" y="3637996"/>
            <a:ext cx="1855433" cy="579268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تحيطُ بالجامعِ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852327-D6F3-47EB-8FBF-1D99A51A9CB4}"/>
              </a:ext>
            </a:extLst>
          </p:cNvPr>
          <p:cNvSpPr/>
          <p:nvPr/>
        </p:nvSpPr>
        <p:spPr>
          <a:xfrm>
            <a:off x="3830714" y="4336742"/>
            <a:ext cx="1855433" cy="563732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b="1" dirty="0">
                <a:solidFill>
                  <a:srgbClr val="FF0000"/>
                </a:solidFill>
              </a:rPr>
              <a:t>الأزهارُ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68BA5C-B0E4-4116-B406-0FACA02A04AF}"/>
              </a:ext>
            </a:extLst>
          </p:cNvPr>
          <p:cNvSpPr/>
          <p:nvPr/>
        </p:nvSpPr>
        <p:spPr>
          <a:xfrm>
            <a:off x="2324469" y="5311807"/>
            <a:ext cx="1075680" cy="68358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b="1" dirty="0">
                <a:solidFill>
                  <a:srgbClr val="FF0000"/>
                </a:solidFill>
              </a:rPr>
              <a:t>المبتدأ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46EE59-B040-488F-A2D3-A41459B41FB9}"/>
              </a:ext>
            </a:extLst>
          </p:cNvPr>
          <p:cNvSpPr/>
          <p:nvPr/>
        </p:nvSpPr>
        <p:spPr>
          <a:xfrm>
            <a:off x="1026846" y="5311807"/>
            <a:ext cx="1075680" cy="68358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b="1" dirty="0">
                <a:solidFill>
                  <a:srgbClr val="FF0000"/>
                </a:solidFill>
              </a:rPr>
              <a:t>الخبر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86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46719F-8612-4A0D-BBEF-8B60796B79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69" t="61359" r="35704" b="7573"/>
          <a:stretch/>
        </p:blipFill>
        <p:spPr>
          <a:xfrm>
            <a:off x="-1" y="0"/>
            <a:ext cx="691286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DF2D12-ACF0-44A5-9D85-7AFEF60FF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863" y="0"/>
            <a:ext cx="5279137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711F82-8578-445A-94D2-43428BAF7FAD}"/>
              </a:ext>
            </a:extLst>
          </p:cNvPr>
          <p:cNvSpPr/>
          <p:nvPr/>
        </p:nvSpPr>
        <p:spPr>
          <a:xfrm>
            <a:off x="3724181" y="2423604"/>
            <a:ext cx="1855433" cy="612559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الفناءُ شاسعٌ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B6D724-C64D-44DE-8A94-E73ACEDCF389}"/>
              </a:ext>
            </a:extLst>
          </p:cNvPr>
          <p:cNvSpPr/>
          <p:nvPr/>
        </p:nvSpPr>
        <p:spPr>
          <a:xfrm>
            <a:off x="3724180" y="3778559"/>
            <a:ext cx="1855434" cy="612559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بركةٌ رخاميةٌ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7A7CD6-E55F-41DA-8E18-C2E80BB43EA3}"/>
              </a:ext>
            </a:extLst>
          </p:cNvPr>
          <p:cNvSpPr/>
          <p:nvPr/>
        </p:nvSpPr>
        <p:spPr>
          <a:xfrm>
            <a:off x="3724180" y="3101081"/>
            <a:ext cx="1855433" cy="612559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OM" sz="2800" b="1" dirty="0">
                <a:solidFill>
                  <a:srgbClr val="FF0000"/>
                </a:solidFill>
              </a:rPr>
              <a:t>بلاطهُ مصقولٌ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5FE0A0-B70A-4600-92B6-2BF1C6F711F4}"/>
              </a:ext>
            </a:extLst>
          </p:cNvPr>
          <p:cNvSpPr/>
          <p:nvPr/>
        </p:nvSpPr>
        <p:spPr>
          <a:xfrm>
            <a:off x="3487204" y="4497095"/>
            <a:ext cx="3826276" cy="1127463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المكتبةُ وقاعةُ المحاضراتِ عند المدخلِ مِنَ الجهةِ الجنوبيةِ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6810B5-98DE-4689-AB95-649946B1056B}"/>
              </a:ext>
            </a:extLst>
          </p:cNvPr>
          <p:cNvSpPr/>
          <p:nvPr/>
        </p:nvSpPr>
        <p:spPr>
          <a:xfrm>
            <a:off x="2263625" y="2423603"/>
            <a:ext cx="973704" cy="612559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الفناءُ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E16F87-D927-4B49-89A8-09E8543FC552}"/>
              </a:ext>
            </a:extLst>
          </p:cNvPr>
          <p:cNvSpPr/>
          <p:nvPr/>
        </p:nvSpPr>
        <p:spPr>
          <a:xfrm>
            <a:off x="1040046" y="2423603"/>
            <a:ext cx="973704" cy="61255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شاسعٌ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F155A2-911D-4A2A-8441-69C65A7AB680}"/>
              </a:ext>
            </a:extLst>
          </p:cNvPr>
          <p:cNvSpPr/>
          <p:nvPr/>
        </p:nvSpPr>
        <p:spPr>
          <a:xfrm>
            <a:off x="2263625" y="3209280"/>
            <a:ext cx="973704" cy="612559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OM" sz="2800" b="1" dirty="0">
                <a:solidFill>
                  <a:srgbClr val="FF0000"/>
                </a:solidFill>
              </a:rPr>
              <a:t>بلاطهُ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527869-02AC-4EDC-BD2B-1A7C26D644D6}"/>
              </a:ext>
            </a:extLst>
          </p:cNvPr>
          <p:cNvSpPr/>
          <p:nvPr/>
        </p:nvSpPr>
        <p:spPr>
          <a:xfrm>
            <a:off x="930376" y="3178210"/>
            <a:ext cx="1083374" cy="61255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OM" sz="2800" b="1" dirty="0">
                <a:solidFill>
                  <a:srgbClr val="FF0000"/>
                </a:solidFill>
              </a:rPr>
              <a:t>مصقولٌ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C12448-AE32-4C95-B8E0-E0E154674383}"/>
              </a:ext>
            </a:extLst>
          </p:cNvPr>
          <p:cNvSpPr/>
          <p:nvPr/>
        </p:nvSpPr>
        <p:spPr>
          <a:xfrm>
            <a:off x="2263625" y="3941683"/>
            <a:ext cx="973704" cy="612559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بركةٌ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D00F9D-B20C-4216-99E1-08547B339CB3}"/>
              </a:ext>
            </a:extLst>
          </p:cNvPr>
          <p:cNvSpPr/>
          <p:nvPr/>
        </p:nvSpPr>
        <p:spPr>
          <a:xfrm>
            <a:off x="930376" y="3941686"/>
            <a:ext cx="1083374" cy="61255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رخاميةٌ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C9E098-842A-42DD-B0D3-A973A3172628}"/>
              </a:ext>
            </a:extLst>
          </p:cNvPr>
          <p:cNvSpPr/>
          <p:nvPr/>
        </p:nvSpPr>
        <p:spPr>
          <a:xfrm>
            <a:off x="2141058" y="4637839"/>
            <a:ext cx="1267967" cy="1949392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rgbClr val="FF0000"/>
                </a:solidFill>
              </a:rPr>
              <a:t>المكتبةُ وقاعةُ المحاضراتِ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8A3024-F1A1-4718-B0EB-4A1A8B56AD80}"/>
              </a:ext>
            </a:extLst>
          </p:cNvPr>
          <p:cNvSpPr/>
          <p:nvPr/>
        </p:nvSpPr>
        <p:spPr>
          <a:xfrm>
            <a:off x="930376" y="4637839"/>
            <a:ext cx="1083374" cy="194939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rgbClr val="FF0000"/>
                </a:solidFill>
              </a:rPr>
              <a:t>عند المدخلِ مِنَ الجهةِ الجنوبيةِ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88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6744069" y="3357562"/>
            <a:ext cx="3200845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024034" y="3357562"/>
            <a:ext cx="2952328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2424407" y="5010467"/>
            <a:ext cx="5832648" cy="115212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7486083" y="3471961"/>
            <a:ext cx="208422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المبتدأ </a:t>
            </a:r>
            <a:endParaRPr lang="ar-SA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528090" y="3401694"/>
            <a:ext cx="160332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الخبر</a:t>
            </a:r>
            <a:endParaRPr lang="ar-SA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2370431" y="5080734"/>
            <a:ext cx="575510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ركنا الجملة الاسمية </a:t>
            </a:r>
            <a:endParaRPr lang="ar-SA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4667240" y="486488"/>
            <a:ext cx="5857916" cy="258532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الربط بين المواد </a:t>
            </a:r>
          </a:p>
          <a:p>
            <a:pPr algn="ctr"/>
            <a:r>
              <a:rPr lang="ar-AE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(مادة الرياضيات)</a:t>
            </a:r>
            <a:endParaRPr lang="ar-S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5381620" y="3362044"/>
            <a:ext cx="1000132" cy="10715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مستطيل 15"/>
          <p:cNvSpPr/>
          <p:nvPr/>
        </p:nvSpPr>
        <p:spPr>
          <a:xfrm>
            <a:off x="8659030" y="5050746"/>
            <a:ext cx="1285884" cy="10715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صورة 16" descr="download (1).png"/>
          <p:cNvPicPr>
            <a:picLocks noChangeAspect="1"/>
          </p:cNvPicPr>
          <p:nvPr/>
        </p:nvPicPr>
        <p:blipFill rotWithShape="1">
          <a:blip r:embed="rId2"/>
          <a:srcRect l="65544" t="37875" b="30997"/>
          <a:stretch/>
        </p:blipFill>
        <p:spPr>
          <a:xfrm>
            <a:off x="3044830" y="1436329"/>
            <a:ext cx="910736" cy="685640"/>
          </a:xfrm>
          <a:prstGeom prst="rect">
            <a:avLst/>
          </a:prstGeom>
        </p:spPr>
      </p:pic>
      <p:pic>
        <p:nvPicPr>
          <p:cNvPr id="14" name="صورة 16" descr="download (1).png">
            <a:extLst>
              <a:ext uri="{FF2B5EF4-FFF2-40B4-BE49-F238E27FC236}">
                <a16:creationId xmlns:a16="http://schemas.microsoft.com/office/drawing/2014/main" id="{2C7858F5-059A-4A61-8D1B-FAB428B60B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623" r="62010" b="22087"/>
          <a:stretch/>
        </p:blipFill>
        <p:spPr>
          <a:xfrm>
            <a:off x="1922325" y="1948891"/>
            <a:ext cx="1004165" cy="1019625"/>
          </a:xfrm>
          <a:prstGeom prst="rect">
            <a:avLst/>
          </a:prstGeom>
        </p:spPr>
      </p:pic>
      <p:pic>
        <p:nvPicPr>
          <p:cNvPr id="18" name="صورة 16" descr="download (1).png">
            <a:extLst>
              <a:ext uri="{FF2B5EF4-FFF2-40B4-BE49-F238E27FC236}">
                <a16:creationId xmlns:a16="http://schemas.microsoft.com/office/drawing/2014/main" id="{761C1E3B-B4F3-4659-9973-D8B0AAF65C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91" t="57712" r="29153"/>
          <a:stretch/>
        </p:blipFill>
        <p:spPr>
          <a:xfrm>
            <a:off x="2370431" y="439922"/>
            <a:ext cx="910736" cy="931460"/>
          </a:xfrm>
          <a:prstGeom prst="rect">
            <a:avLst/>
          </a:prstGeom>
        </p:spPr>
      </p:pic>
      <p:pic>
        <p:nvPicPr>
          <p:cNvPr id="19" name="صورة 16" descr="download (1).png">
            <a:extLst>
              <a:ext uri="{FF2B5EF4-FFF2-40B4-BE49-F238E27FC236}">
                <a16:creationId xmlns:a16="http://schemas.microsoft.com/office/drawing/2014/main" id="{F0F82BFE-3CD2-4940-90A0-E93367F99E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27" r="57992" b="67529"/>
          <a:stretch/>
        </p:blipFill>
        <p:spPr>
          <a:xfrm>
            <a:off x="556486" y="1380186"/>
            <a:ext cx="1110358" cy="602287"/>
          </a:xfrm>
          <a:prstGeom prst="rect">
            <a:avLst/>
          </a:prstGeom>
        </p:spPr>
      </p:pic>
      <p:pic>
        <p:nvPicPr>
          <p:cNvPr id="20" name="صورة 16" descr="download (1).png">
            <a:extLst>
              <a:ext uri="{FF2B5EF4-FFF2-40B4-BE49-F238E27FC236}">
                <a16:creationId xmlns:a16="http://schemas.microsoft.com/office/drawing/2014/main" id="{C5CE9E7C-955A-4EC7-B3D3-BD66142FE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39" r="16227" b="61940"/>
          <a:stretch/>
        </p:blipFill>
        <p:spPr>
          <a:xfrm>
            <a:off x="1156583" y="486488"/>
            <a:ext cx="1089907" cy="838328"/>
          </a:xfrm>
          <a:prstGeom prst="rect">
            <a:avLst/>
          </a:prstGeom>
        </p:spPr>
      </p:pic>
      <p:pic>
        <p:nvPicPr>
          <p:cNvPr id="21" name="صورة 16" descr="download (1).png">
            <a:extLst>
              <a:ext uri="{FF2B5EF4-FFF2-40B4-BE49-F238E27FC236}">
                <a16:creationId xmlns:a16="http://schemas.microsoft.com/office/drawing/2014/main" id="{A60D26E4-33E9-464F-BC8E-DD92FFA62B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39" r="16227" b="61940"/>
          <a:stretch/>
        </p:blipFill>
        <p:spPr>
          <a:xfrm rot="711357">
            <a:off x="5291267" y="3514462"/>
            <a:ext cx="1089907" cy="838328"/>
          </a:xfrm>
          <a:prstGeom prst="rect">
            <a:avLst/>
          </a:prstGeom>
        </p:spPr>
      </p:pic>
      <p:pic>
        <p:nvPicPr>
          <p:cNvPr id="22" name="صورة 16" descr="download (1).png">
            <a:extLst>
              <a:ext uri="{FF2B5EF4-FFF2-40B4-BE49-F238E27FC236}">
                <a16:creationId xmlns:a16="http://schemas.microsoft.com/office/drawing/2014/main" id="{E3FBB1A5-D8E6-416F-9370-F656734956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544" t="37875" b="30997"/>
          <a:stretch/>
        </p:blipFill>
        <p:spPr>
          <a:xfrm>
            <a:off x="8846604" y="5291912"/>
            <a:ext cx="910736" cy="68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3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/>
      <p:bldP spid="12" grpId="0"/>
      <p:bldP spid="13" grpId="0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 txBox="1">
            <a:spLocks/>
          </p:cNvSpPr>
          <p:nvPr/>
        </p:nvSpPr>
        <p:spPr>
          <a:xfrm>
            <a:off x="2209800" y="381000"/>
            <a:ext cx="7815290" cy="9048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ar-AE" sz="5400" b="1" spc="50" dirty="0">
                <a:ln w="11430">
                  <a:noFill/>
                </a:ln>
                <a:solidFill>
                  <a:srgbClr val="800080"/>
                </a:solidFill>
                <a:latin typeface="+mj-lt"/>
                <a:ea typeface="+mj-ea"/>
                <a:cs typeface="+mj-cs"/>
              </a:rPr>
              <a:t>استراتي</a:t>
            </a:r>
            <a:r>
              <a:rPr lang="ar-OM" sz="5400" b="1" spc="50" dirty="0">
                <a:ln w="11430">
                  <a:noFill/>
                </a:ln>
                <a:solidFill>
                  <a:srgbClr val="800080"/>
                </a:solidFill>
                <a:latin typeface="+mj-lt"/>
                <a:ea typeface="+mj-ea"/>
                <a:cs typeface="+mj-cs"/>
              </a:rPr>
              <a:t>جية الخريطة المفاهيمية</a:t>
            </a:r>
            <a:endParaRPr lang="en-US" sz="5400" b="1" spc="50" dirty="0">
              <a:ln w="11430">
                <a:noFill/>
              </a:ln>
              <a:solidFill>
                <a:srgbClr val="80008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" name="مجموعة 11"/>
          <p:cNvGrpSpPr/>
          <p:nvPr/>
        </p:nvGrpSpPr>
        <p:grpSpPr>
          <a:xfrm>
            <a:off x="3780006" y="4448044"/>
            <a:ext cx="1911419" cy="857256"/>
            <a:chOff x="970141" y="2857521"/>
            <a:chExt cx="2482923" cy="1241461"/>
          </a:xfrm>
        </p:grpSpPr>
        <p:sp>
          <p:nvSpPr>
            <p:cNvPr id="13" name="مستطيل مستدير الزوايا 12"/>
            <p:cNvSpPr/>
            <p:nvPr/>
          </p:nvSpPr>
          <p:spPr>
            <a:xfrm>
              <a:off x="970141" y="2857521"/>
              <a:ext cx="2482923" cy="1241461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ar-OM" sz="4000" dirty="0">
                  <a:solidFill>
                    <a:srgbClr val="002060"/>
                  </a:solidFill>
                </a:rPr>
                <a:t>الخبر</a:t>
              </a:r>
              <a:endParaRPr lang="en-US" sz="4000" dirty="0">
                <a:solidFill>
                  <a:srgbClr val="002060"/>
                </a:solidFill>
              </a:endParaRPr>
            </a:p>
          </p:txBody>
        </p:sp>
        <p:sp>
          <p:nvSpPr>
            <p:cNvPr id="14" name="مستطيل 13"/>
            <p:cNvSpPr/>
            <p:nvPr/>
          </p:nvSpPr>
          <p:spPr>
            <a:xfrm>
              <a:off x="1030744" y="2918124"/>
              <a:ext cx="2361717" cy="112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4310" tIns="194310" rIns="194310" bIns="194310" numCol="1" spcCol="1270" anchor="ctr" anchorCtr="0">
              <a:noAutofit/>
            </a:bodyPr>
            <a:lstStyle/>
            <a:p>
              <a:pPr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100"/>
            </a:p>
          </p:txBody>
        </p:sp>
      </p:grpSp>
      <p:cxnSp>
        <p:nvCxnSpPr>
          <p:cNvPr id="20" name="رابط كسهم مستقيم 19"/>
          <p:cNvCxnSpPr>
            <a:cxnSpLocks/>
          </p:cNvCxnSpPr>
          <p:nvPr/>
        </p:nvCxnSpPr>
        <p:spPr>
          <a:xfrm>
            <a:off x="6096000" y="2279901"/>
            <a:ext cx="0" cy="5839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3" name="مجموعة 23"/>
          <p:cNvGrpSpPr/>
          <p:nvPr/>
        </p:nvGrpSpPr>
        <p:grpSpPr>
          <a:xfrm>
            <a:off x="5120713" y="2898987"/>
            <a:ext cx="1911419" cy="707819"/>
            <a:chOff x="970141" y="2857521"/>
            <a:chExt cx="2482923" cy="1241461"/>
          </a:xfrm>
        </p:grpSpPr>
        <p:sp>
          <p:nvSpPr>
            <p:cNvPr id="25" name="مستطيل مستدير الزوايا 24"/>
            <p:cNvSpPr/>
            <p:nvPr/>
          </p:nvSpPr>
          <p:spPr>
            <a:xfrm>
              <a:off x="970141" y="2857521"/>
              <a:ext cx="2482923" cy="1241461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ar-OM" sz="4000" dirty="0">
                  <a:solidFill>
                    <a:srgbClr val="FF0000"/>
                  </a:solidFill>
                </a:rPr>
                <a:t>أركانها</a:t>
              </a:r>
              <a:endParaRPr lang="en-US" sz="4000" dirty="0">
                <a:solidFill>
                  <a:srgbClr val="FF0000"/>
                </a:solidFill>
              </a:endParaRPr>
            </a:p>
          </p:txBody>
        </p:sp>
        <p:sp>
          <p:nvSpPr>
            <p:cNvPr id="26" name="مستطيل 25"/>
            <p:cNvSpPr/>
            <p:nvPr/>
          </p:nvSpPr>
          <p:spPr>
            <a:xfrm>
              <a:off x="1030744" y="2918124"/>
              <a:ext cx="2361717" cy="112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4310" tIns="194310" rIns="194310" bIns="194310" numCol="1" spcCol="1270" anchor="ctr" anchorCtr="0">
              <a:noAutofit/>
            </a:bodyPr>
            <a:lstStyle/>
            <a:p>
              <a:pPr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100"/>
            </a:p>
          </p:txBody>
        </p:sp>
      </p:grpSp>
      <p:sp>
        <p:nvSpPr>
          <p:cNvPr id="30" name="مستطيل مستدير الزوايا 29"/>
          <p:cNvSpPr/>
          <p:nvPr/>
        </p:nvSpPr>
        <p:spPr>
          <a:xfrm>
            <a:off x="2584132" y="5619744"/>
            <a:ext cx="7066625" cy="85725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r"/>
            <a:r>
              <a:rPr lang="ar-OM" sz="4000" dirty="0">
                <a:solidFill>
                  <a:srgbClr val="FF0000"/>
                </a:solidFill>
              </a:rPr>
              <a:t>أمثلة: </a:t>
            </a:r>
            <a:endParaRPr lang="en-US" sz="4000" dirty="0">
              <a:solidFill>
                <a:srgbClr val="FF0000"/>
              </a:solidFill>
            </a:endParaRPr>
          </a:p>
        </p:txBody>
      </p:sp>
      <p:grpSp>
        <p:nvGrpSpPr>
          <p:cNvPr id="5" name="مجموعة 31"/>
          <p:cNvGrpSpPr/>
          <p:nvPr/>
        </p:nvGrpSpPr>
        <p:grpSpPr>
          <a:xfrm>
            <a:off x="6490528" y="4448044"/>
            <a:ext cx="1911419" cy="857256"/>
            <a:chOff x="970141" y="2857521"/>
            <a:chExt cx="2482923" cy="1241461"/>
          </a:xfrm>
        </p:grpSpPr>
        <p:sp>
          <p:nvSpPr>
            <p:cNvPr id="33" name="مستطيل مستدير الزوايا 32"/>
            <p:cNvSpPr/>
            <p:nvPr/>
          </p:nvSpPr>
          <p:spPr>
            <a:xfrm>
              <a:off x="970141" y="2857521"/>
              <a:ext cx="2482923" cy="1241461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ar-OM" sz="4000" dirty="0">
                  <a:solidFill>
                    <a:srgbClr val="002060"/>
                  </a:solidFill>
                </a:rPr>
                <a:t>المبتدأ</a:t>
              </a:r>
              <a:endParaRPr lang="en-US" sz="4000" dirty="0">
                <a:solidFill>
                  <a:srgbClr val="002060"/>
                </a:solidFill>
              </a:endParaRPr>
            </a:p>
          </p:txBody>
        </p:sp>
        <p:sp>
          <p:nvSpPr>
            <p:cNvPr id="34" name="مستطيل 33"/>
            <p:cNvSpPr/>
            <p:nvPr/>
          </p:nvSpPr>
          <p:spPr>
            <a:xfrm>
              <a:off x="1030744" y="2918124"/>
              <a:ext cx="2361717" cy="112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4310" tIns="194310" rIns="194310" bIns="194310" numCol="1" spcCol="1270" anchor="ctr" anchorCtr="0">
              <a:noAutofit/>
            </a:bodyPr>
            <a:lstStyle/>
            <a:p>
              <a:pPr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100"/>
            </a:p>
          </p:txBody>
        </p:sp>
      </p:grpSp>
      <p:cxnSp>
        <p:nvCxnSpPr>
          <p:cNvPr id="38" name="رابط كسهم مستقيم 37"/>
          <p:cNvCxnSpPr>
            <a:cxnSpLocks/>
          </p:cNvCxnSpPr>
          <p:nvPr/>
        </p:nvCxnSpPr>
        <p:spPr>
          <a:xfrm>
            <a:off x="6259946" y="3665508"/>
            <a:ext cx="857291" cy="7406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789392" y="1475362"/>
            <a:ext cx="2613216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ar-AE" sz="4000" b="1" dirty="0">
                <a:solidFill>
                  <a:srgbClr val="002060"/>
                </a:solidFill>
              </a:rPr>
              <a:t>الجملة الاسمية</a:t>
            </a:r>
            <a:endParaRPr lang="en-US" sz="4000" b="1" dirty="0">
              <a:solidFill>
                <a:srgbClr val="002060"/>
              </a:solidFill>
            </a:endParaRPr>
          </a:p>
        </p:txBody>
      </p:sp>
      <p:cxnSp>
        <p:nvCxnSpPr>
          <p:cNvPr id="32" name="رابط كسهم مستقيم 37">
            <a:extLst>
              <a:ext uri="{FF2B5EF4-FFF2-40B4-BE49-F238E27FC236}">
                <a16:creationId xmlns:a16="http://schemas.microsoft.com/office/drawing/2014/main" id="{6974DFD0-9B3F-41F5-B32D-26BFE932B4E9}"/>
              </a:ext>
            </a:extLst>
          </p:cNvPr>
          <p:cNvCxnSpPr>
            <a:cxnSpLocks/>
          </p:cNvCxnSpPr>
          <p:nvPr/>
        </p:nvCxnSpPr>
        <p:spPr>
          <a:xfrm flipH="1">
            <a:off x="5120713" y="3671738"/>
            <a:ext cx="791904" cy="7344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78C2DC-B633-47BE-B391-DA6CCAE10A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31" t="19722" r="36094" b="492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عنوان 1">
            <a:extLst>
              <a:ext uri="{FF2B5EF4-FFF2-40B4-BE49-F238E27FC236}">
                <a16:creationId xmlns:a16="http://schemas.microsoft.com/office/drawing/2014/main" id="{3843BAEA-5EE1-491F-8E38-B0A562F1FB73}"/>
              </a:ext>
            </a:extLst>
          </p:cNvPr>
          <p:cNvSpPr txBox="1">
            <a:spLocks/>
          </p:cNvSpPr>
          <p:nvPr/>
        </p:nvSpPr>
        <p:spPr>
          <a:xfrm>
            <a:off x="9330431" y="0"/>
            <a:ext cx="2861569" cy="90486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ar-OM" sz="4800" b="1" spc="50" dirty="0">
                <a:ln w="11430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الهدف الثالث</a:t>
            </a:r>
            <a:endParaRPr lang="en-US" sz="4800" b="1" spc="50" dirty="0">
              <a:ln w="11430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ACC051-81FA-4464-8748-5F691DB11625}"/>
              </a:ext>
            </a:extLst>
          </p:cNvPr>
          <p:cNvSpPr/>
          <p:nvPr/>
        </p:nvSpPr>
        <p:spPr>
          <a:xfrm>
            <a:off x="1387136" y="3773010"/>
            <a:ext cx="3111622" cy="612559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الجبالُ شاهقةٌ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2C7E78-075F-4BC5-A2CF-674B75EAD046}"/>
              </a:ext>
            </a:extLst>
          </p:cNvPr>
          <p:cNvSpPr/>
          <p:nvPr/>
        </p:nvSpPr>
        <p:spPr>
          <a:xfrm>
            <a:off x="1038687" y="4546847"/>
            <a:ext cx="3808520" cy="612559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مصابيحُ المغامرينَ تنيرُ الطريقَ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1FB19F-6147-4989-AF50-8899513823B8}"/>
              </a:ext>
            </a:extLst>
          </p:cNvPr>
          <p:cNvSpPr/>
          <p:nvPr/>
        </p:nvSpPr>
        <p:spPr>
          <a:xfrm>
            <a:off x="1387136" y="5320684"/>
            <a:ext cx="3111622" cy="612559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الطيورُ على شاطئ البحرِ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E875E5-8DAE-4A43-B6DA-2370BF045C26}"/>
              </a:ext>
            </a:extLst>
          </p:cNvPr>
          <p:cNvSpPr/>
          <p:nvPr/>
        </p:nvSpPr>
        <p:spPr>
          <a:xfrm>
            <a:off x="941033" y="6019801"/>
            <a:ext cx="3986074" cy="612559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المغامرونَ الجددُ خطواتهم ثقيلةٌ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3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78C2DC-B633-47BE-B391-DA6CCAE10A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31" t="50646" r="36094" b="72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2D7BB4-EA42-46F3-81BA-94F9A69D6C5B}"/>
              </a:ext>
            </a:extLst>
          </p:cNvPr>
          <p:cNvSpPr/>
          <p:nvPr/>
        </p:nvSpPr>
        <p:spPr>
          <a:xfrm>
            <a:off x="6338657" y="2513861"/>
            <a:ext cx="3808520" cy="486791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لونُ السيارةِ أزرقُ 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FC70B8-F615-440B-9676-83F15A0420E2}"/>
              </a:ext>
            </a:extLst>
          </p:cNvPr>
          <p:cNvSpPr/>
          <p:nvPr/>
        </p:nvSpPr>
        <p:spPr>
          <a:xfrm>
            <a:off x="6338657" y="3613953"/>
            <a:ext cx="3808520" cy="486791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موجُ البحرُ هائجٌ 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803AC3-A671-4C7C-974B-F9ACADCE784B}"/>
              </a:ext>
            </a:extLst>
          </p:cNvPr>
          <p:cNvSpPr/>
          <p:nvPr/>
        </p:nvSpPr>
        <p:spPr>
          <a:xfrm>
            <a:off x="6338657" y="4911572"/>
            <a:ext cx="3808520" cy="486791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b="1" dirty="0">
                <a:solidFill>
                  <a:srgbClr val="FF0000"/>
                </a:solidFill>
              </a:rPr>
              <a:t>الكرةُ تحتَ الطاولةِ 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76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774826" y="410814"/>
            <a:ext cx="85693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OM" sz="4000" b="1" kern="0" dirty="0">
                <a:solidFill>
                  <a:srgbClr val="002060"/>
                </a:solidFill>
              </a:rPr>
              <a:t>باستخدام العصا ال</a:t>
            </a:r>
            <a:r>
              <a:rPr lang="ar-AE" sz="4000" b="1" kern="0" dirty="0">
                <a:solidFill>
                  <a:srgbClr val="002060"/>
                </a:solidFill>
              </a:rPr>
              <a:t>سحرية</a:t>
            </a:r>
            <a:r>
              <a:rPr lang="ar-OM" sz="4000" b="1" kern="0" dirty="0">
                <a:solidFill>
                  <a:srgbClr val="002060"/>
                </a:solidFill>
              </a:rPr>
              <a:t> اذكر </a:t>
            </a:r>
            <a:r>
              <a:rPr lang="ar-OM" sz="4000" b="1" kern="0" dirty="0">
                <a:solidFill>
                  <a:srgbClr val="FF0000"/>
                </a:solidFill>
              </a:rPr>
              <a:t>جمل اسمية </a:t>
            </a:r>
            <a:r>
              <a:rPr lang="ar-OM" sz="4000" b="1" kern="0" dirty="0">
                <a:solidFill>
                  <a:srgbClr val="002060"/>
                </a:solidFill>
              </a:rPr>
              <a:t>مفيدة تتكون من </a:t>
            </a:r>
            <a:r>
              <a:rPr lang="ar-OM" sz="4000" b="1" kern="0" dirty="0">
                <a:solidFill>
                  <a:srgbClr val="FF0000"/>
                </a:solidFill>
              </a:rPr>
              <a:t>مبتدأ وخبر </a:t>
            </a:r>
            <a:r>
              <a:rPr lang="ar-OM" sz="4000" b="1" kern="0" dirty="0">
                <a:solidFill>
                  <a:srgbClr val="002060"/>
                </a:solidFill>
              </a:rPr>
              <a:t>بشرط أن يكون </a:t>
            </a:r>
            <a:r>
              <a:rPr lang="ar-OM" sz="4000" b="1" kern="0" dirty="0">
                <a:solidFill>
                  <a:srgbClr val="FF0000"/>
                </a:solidFill>
              </a:rPr>
              <a:t>المبتدأ</a:t>
            </a:r>
            <a:r>
              <a:rPr lang="ar-OM" sz="4000" b="1" kern="0" dirty="0">
                <a:solidFill>
                  <a:srgbClr val="002060"/>
                </a:solidFill>
              </a:rPr>
              <a:t> فيها </a:t>
            </a:r>
            <a:r>
              <a:rPr lang="ar-OM" sz="4000" b="1" kern="0" dirty="0">
                <a:solidFill>
                  <a:srgbClr val="FF0000"/>
                </a:solidFill>
              </a:rPr>
              <a:t>اسم</a:t>
            </a:r>
            <a:r>
              <a:rPr lang="ar-OM" sz="4000" b="1" kern="0" dirty="0">
                <a:solidFill>
                  <a:srgbClr val="002060"/>
                </a:solidFill>
              </a:rPr>
              <a:t> من الكلمات الآتية: </a:t>
            </a:r>
            <a:endParaRPr lang="ar-AE" sz="4000" b="1" kern="0" dirty="0">
              <a:solidFill>
                <a:srgbClr val="00206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238612" y="2643183"/>
            <a:ext cx="22860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AE" sz="3600" dirty="0">
                <a:solidFill>
                  <a:srgbClr val="FF0000"/>
                </a:solidFill>
              </a:rPr>
              <a:t>- إنسان</a:t>
            </a:r>
          </a:p>
          <a:p>
            <a:pPr algn="r">
              <a:lnSpc>
                <a:spcPct val="150000"/>
              </a:lnSpc>
            </a:pPr>
            <a:r>
              <a:rPr lang="ar-AE" sz="3600" dirty="0">
                <a:solidFill>
                  <a:srgbClr val="FF0000"/>
                </a:solidFill>
              </a:rPr>
              <a:t>- حيوان</a:t>
            </a:r>
          </a:p>
          <a:p>
            <a:pPr algn="r">
              <a:lnSpc>
                <a:spcPct val="150000"/>
              </a:lnSpc>
            </a:pPr>
            <a:r>
              <a:rPr lang="ar-AE" sz="3600" dirty="0">
                <a:solidFill>
                  <a:srgbClr val="FF0000"/>
                </a:solidFill>
              </a:rPr>
              <a:t>- نبات</a:t>
            </a:r>
          </a:p>
          <a:p>
            <a:pPr algn="r">
              <a:lnSpc>
                <a:spcPct val="150000"/>
              </a:lnSpc>
            </a:pPr>
            <a:r>
              <a:rPr lang="ar-AE" sz="3600" dirty="0">
                <a:solidFill>
                  <a:srgbClr val="FF0000"/>
                </a:solidFill>
              </a:rPr>
              <a:t>- جماد</a:t>
            </a:r>
          </a:p>
          <a:p>
            <a:pPr algn="r">
              <a:lnSpc>
                <a:spcPct val="150000"/>
              </a:lnSpc>
            </a:pPr>
            <a:r>
              <a:rPr lang="ar-AE" sz="3600" dirty="0">
                <a:solidFill>
                  <a:srgbClr val="FF0000"/>
                </a:solidFill>
              </a:rPr>
              <a:t>- بلاد</a:t>
            </a:r>
          </a:p>
        </p:txBody>
      </p:sp>
      <p:pic>
        <p:nvPicPr>
          <p:cNvPr id="15362" name="Picture 2" descr="Image result for magic stick clipart"/>
          <p:cNvPicPr>
            <a:picLocks noChangeAspect="1" noChangeArrowheads="1"/>
          </p:cNvPicPr>
          <p:nvPr/>
        </p:nvPicPr>
        <p:blipFill>
          <a:blip r:embed="rId3"/>
          <a:srcRect l="18462" t="7692" r="18461" b="7692"/>
          <a:stretch>
            <a:fillRect/>
          </a:stretch>
        </p:blipFill>
        <p:spPr bwMode="auto">
          <a:xfrm>
            <a:off x="2095472" y="2714620"/>
            <a:ext cx="2822451" cy="3786214"/>
          </a:xfrm>
          <a:prstGeom prst="rect">
            <a:avLst/>
          </a:prstGeom>
          <a:noFill/>
        </p:spPr>
      </p:pic>
      <p:sp>
        <p:nvSpPr>
          <p:cNvPr id="15" name="AutoShape 8"/>
          <p:cNvSpPr>
            <a:spLocks noChangeArrowheads="1"/>
          </p:cNvSpPr>
          <p:nvPr/>
        </p:nvSpPr>
        <p:spPr bwMode="auto">
          <a:xfrm flipH="1">
            <a:off x="7096132" y="5929330"/>
            <a:ext cx="2857520" cy="71438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lvl="0" algn="ctr">
              <a:defRPr/>
            </a:pPr>
            <a:endParaRPr lang="en-US" sz="3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 flipH="1">
            <a:off x="7096132" y="5214950"/>
            <a:ext cx="2857520" cy="71438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lvl="0" algn="ctr">
              <a:defRPr/>
            </a:pPr>
            <a:endParaRPr lang="en-US" sz="3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7" name="AutoShape 8"/>
          <p:cNvSpPr>
            <a:spLocks noChangeArrowheads="1"/>
          </p:cNvSpPr>
          <p:nvPr/>
        </p:nvSpPr>
        <p:spPr bwMode="auto">
          <a:xfrm flipH="1">
            <a:off x="7096132" y="4500570"/>
            <a:ext cx="2857520" cy="71438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lvl="0" algn="ctr">
              <a:defRPr/>
            </a:pPr>
            <a:endParaRPr lang="en-US" sz="3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 flipH="1">
            <a:off x="7096132" y="3714752"/>
            <a:ext cx="2857520" cy="78581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en-US" sz="3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9" name="AutoShape 8"/>
          <p:cNvSpPr>
            <a:spLocks noChangeArrowheads="1"/>
          </p:cNvSpPr>
          <p:nvPr/>
        </p:nvSpPr>
        <p:spPr bwMode="auto">
          <a:xfrm flipH="1">
            <a:off x="7096132" y="2928934"/>
            <a:ext cx="2857520" cy="78581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en-US" sz="3600" b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236897"/>
      </p:ext>
    </p:extLst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Image result for ‫المواطنة الرقمية‬‎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24629" y="2357431"/>
            <a:ext cx="3916073" cy="2428891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67504" y="1428744"/>
            <a:ext cx="3786182" cy="785810"/>
          </a:xfr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AE" sz="4800" dirty="0">
                <a:solidFill>
                  <a:srgbClr val="CC3300"/>
                </a:solidFill>
              </a:rPr>
              <a:t>المواطنة الرقمية</a:t>
            </a:r>
            <a:endParaRPr lang="en-US" sz="4800" dirty="0">
              <a:solidFill>
                <a:srgbClr val="CC3300"/>
              </a:solidFill>
            </a:endParaRPr>
          </a:p>
        </p:txBody>
      </p:sp>
      <p:pic>
        <p:nvPicPr>
          <p:cNvPr id="58372" name="Picture 4" descr="Image result for social media"/>
          <p:cNvPicPr>
            <a:picLocks noChangeAspect="1" noChangeArrowheads="1"/>
          </p:cNvPicPr>
          <p:nvPr/>
        </p:nvPicPr>
        <p:blipFill>
          <a:blip r:embed="rId3"/>
          <a:srcRect l="37500" t="50306" b="7772"/>
          <a:stretch>
            <a:fillRect/>
          </a:stretch>
        </p:blipFill>
        <p:spPr bwMode="auto">
          <a:xfrm>
            <a:off x="6953256" y="5093853"/>
            <a:ext cx="3593678" cy="1764147"/>
          </a:xfrm>
          <a:prstGeom prst="rect">
            <a:avLst/>
          </a:prstGeom>
          <a:noFill/>
        </p:spPr>
      </p:pic>
      <p:pic>
        <p:nvPicPr>
          <p:cNvPr id="6" name="Picture 4" descr="Image result for social media"/>
          <p:cNvPicPr>
            <a:picLocks noChangeAspect="1" noChangeArrowheads="1"/>
          </p:cNvPicPr>
          <p:nvPr/>
        </p:nvPicPr>
        <p:blipFill>
          <a:blip r:embed="rId3"/>
          <a:srcRect l="6819" b="49694"/>
          <a:stretch>
            <a:fillRect/>
          </a:stretch>
        </p:blipFill>
        <p:spPr bwMode="auto">
          <a:xfrm>
            <a:off x="1809720" y="4897812"/>
            <a:ext cx="5357818" cy="1960188"/>
          </a:xfrm>
          <a:prstGeom prst="rect">
            <a:avLst/>
          </a:prstGeom>
          <a:noFill/>
        </p:spPr>
      </p:pic>
      <p:sp>
        <p:nvSpPr>
          <p:cNvPr id="7" name="عنوان 1"/>
          <p:cNvSpPr txBox="1">
            <a:spLocks/>
          </p:cNvSpPr>
          <p:nvPr/>
        </p:nvSpPr>
        <p:spPr>
          <a:xfrm>
            <a:off x="1738282" y="2000240"/>
            <a:ext cx="4429156" cy="300039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ar-AE" sz="4800" dirty="0">
                <a:solidFill>
                  <a:srgbClr val="006600"/>
                </a:solidFill>
              </a:rPr>
              <a:t>عبر عن حبكِ للوطن، للمدرسة، للقراءة، للمعلم،</a:t>
            </a:r>
            <a:r>
              <a:rPr lang="ar-OM" sz="4800" dirty="0">
                <a:solidFill>
                  <a:srgbClr val="006600"/>
                </a:solidFill>
              </a:rPr>
              <a:t> </a:t>
            </a:r>
            <a:r>
              <a:rPr lang="ar-AE" sz="4800" dirty="0">
                <a:solidFill>
                  <a:srgbClr val="006600"/>
                </a:solidFill>
              </a:rPr>
              <a:t>بجمل اسم</a:t>
            </a:r>
            <a:r>
              <a:rPr lang="ar-OM" sz="4800" dirty="0">
                <a:solidFill>
                  <a:srgbClr val="006600"/>
                </a:solidFill>
              </a:rPr>
              <a:t>ية.</a:t>
            </a:r>
            <a:endParaRPr lang="en-US" sz="4800" dirty="0">
              <a:solidFill>
                <a:srgbClr val="006600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738282" y="428604"/>
            <a:ext cx="4071966" cy="1357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5400" b="1" dirty="0">
                <a:solidFill>
                  <a:srgbClr val="DB2D3E"/>
                </a:solidFill>
              </a:rPr>
              <a:t>التقويم الختامي:</a:t>
            </a:r>
            <a:endParaRPr lang="en-US" sz="5400" b="1" dirty="0">
              <a:solidFill>
                <a:srgbClr val="DB2D3E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7048496" cy="1428760"/>
          </a:xfrm>
        </p:spPr>
        <p:txBody>
          <a:bodyPr>
            <a:noAutofit/>
          </a:bodyPr>
          <a:lstStyle/>
          <a:p>
            <a:pPr algn="r"/>
            <a:r>
              <a:rPr lang="ar-AE" sz="5400" dirty="0">
                <a:solidFill>
                  <a:srgbClr val="DB2D3E"/>
                </a:solidFill>
              </a:rPr>
              <a:t>نختم درسنا بمشاهدة هذا الفيديو</a:t>
            </a:r>
            <a:endParaRPr lang="en-US" sz="5400" dirty="0">
              <a:solidFill>
                <a:srgbClr val="DB2D3E"/>
              </a:solidFill>
            </a:endParaRPr>
          </a:p>
        </p:txBody>
      </p:sp>
      <p:pic>
        <p:nvPicPr>
          <p:cNvPr id="59394" name="Picture 2" descr="Image result for video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8496" y="0"/>
            <a:ext cx="5143504" cy="6858000"/>
          </a:xfrm>
          <a:prstGeom prst="rect">
            <a:avLst/>
          </a:prstGeom>
          <a:noFill/>
        </p:spPr>
      </p:pic>
      <p:pic>
        <p:nvPicPr>
          <p:cNvPr id="59396" name="Picture 4" descr="Image result for video clip art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2596" y="4286232"/>
            <a:ext cx="2571768" cy="2571768"/>
          </a:xfrm>
          <a:prstGeom prst="rect">
            <a:avLst/>
          </a:prstGeom>
          <a:noFill/>
        </p:spPr>
      </p:pic>
      <p:sp>
        <p:nvSpPr>
          <p:cNvPr id="7" name="عنوان 1">
            <a:hlinkClick r:id="rId5"/>
            <a:extLst>
              <a:ext uri="{FF2B5EF4-FFF2-40B4-BE49-F238E27FC236}">
                <a16:creationId xmlns:a16="http://schemas.microsoft.com/office/drawing/2014/main" id="{EA3EDE10-E4D0-4062-BB9B-79A42C38A717}"/>
              </a:ext>
            </a:extLst>
          </p:cNvPr>
          <p:cNvSpPr txBox="1">
            <a:spLocks/>
          </p:cNvSpPr>
          <p:nvPr/>
        </p:nvSpPr>
        <p:spPr>
          <a:xfrm>
            <a:off x="0" y="2571768"/>
            <a:ext cx="7048496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sz="5400" dirty="0">
              <a:solidFill>
                <a:srgbClr val="DB2D3E"/>
              </a:solidFill>
            </a:endParaRPr>
          </a:p>
        </p:txBody>
      </p:sp>
      <p:sp>
        <p:nvSpPr>
          <p:cNvPr id="11" name="TextBox 10">
            <a:hlinkClick r:id="rId5"/>
            <a:extLst>
              <a:ext uri="{FF2B5EF4-FFF2-40B4-BE49-F238E27FC236}">
                <a16:creationId xmlns:a16="http://schemas.microsoft.com/office/drawing/2014/main" id="{12130058-42C4-420C-9391-358AE173DCE3}"/>
              </a:ext>
            </a:extLst>
          </p:cNvPr>
          <p:cNvSpPr txBox="1"/>
          <p:nvPr/>
        </p:nvSpPr>
        <p:spPr>
          <a:xfrm>
            <a:off x="184562" y="2520669"/>
            <a:ext cx="61078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https://www.youtube-nocookie.com/embed/bD_m8VvcD6E?autoplay=1&amp;iv_load_policy=3&amp;loop=1&amp;modestbranding=1&amp;playlist=bD_m8VvcD6E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