
<file path=[Content_Types].xml><?xml version="1.0" encoding="utf-8"?>
<Types xmlns="http://schemas.openxmlformats.org/package/2006/content-types">
  <Default ContentType="image/bmp" Extension="bmp"/>
  <Default ContentType="image/gif" Extension="gif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13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8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958269"/>
            <a:ext cx="12192000" cy="4899731"/>
          </a:xfrm>
          <a:prstGeom prst="rect">
            <a:avLst/>
          </a:prstGeom>
        </p:spPr>
      </p:pic>
      <p:sp>
        <p:nvSpPr>
          <p:cNvPr id="5" name="مستطيل مستدير الزوايا 4"/>
          <p:cNvSpPr/>
          <p:nvPr/>
        </p:nvSpPr>
        <p:spPr>
          <a:xfrm>
            <a:off x="4584701" y="-1"/>
            <a:ext cx="7607300" cy="195826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57150" cap="rnd" cmpd="sng" algn="ctr">
            <a:solidFill>
              <a:sysClr val="windowText" lastClr="000000">
                <a:alpha val="60000"/>
              </a:sysClr>
            </a:solidFill>
            <a:prstDash val="solid"/>
          </a:ln>
          <a:effectLst/>
        </p:spPr>
        <p:txBody>
          <a:bodyPr rtlCol="0" anchor="ctr">
            <a:prstTxWarp prst="textDoubleWave1">
              <a:avLst>
                <a:gd name="adj1" fmla="val 6250"/>
                <a:gd name="adj2" fmla="val -171"/>
              </a:avLst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الأنماط اللُّغوية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شكل بيضاوي 5"/>
          <p:cNvSpPr/>
          <p:nvPr/>
        </p:nvSpPr>
        <p:spPr>
          <a:xfrm rot="20612503">
            <a:off x="-76202" y="160419"/>
            <a:ext cx="5232400" cy="22479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57150" cap="rnd" cmpd="sng" algn="ctr">
            <a:solidFill>
              <a:sysClr val="windowText" lastClr="000000">
                <a:alpha val="60000"/>
              </a:sysClr>
            </a:solidFill>
            <a:prstDash val="solid"/>
          </a:ln>
          <a:effectLst/>
        </p:spPr>
        <p:txBody>
          <a:bodyPr rtlCol="0" anchor="ctr">
            <a:prstTxWarp prst="textCurveUp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4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الصف الخامس</a:t>
            </a:r>
            <a:endParaRPr kumimoji="0" lang="en-US" sz="4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5970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8" t="26667" r="718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مستطيل 5"/>
          <p:cNvSpPr/>
          <p:nvPr/>
        </p:nvSpPr>
        <p:spPr>
          <a:xfrm>
            <a:off x="4699000" y="2870200"/>
            <a:ext cx="2603500" cy="749300"/>
          </a:xfrm>
          <a:prstGeom prst="rect">
            <a:avLst/>
          </a:prstGeom>
          <a:solidFill>
            <a:srgbClr val="A86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1" y="0"/>
            <a:ext cx="51054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18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خطط انسيابي: شريط مثقب 3"/>
          <p:cNvSpPr/>
          <p:nvPr/>
        </p:nvSpPr>
        <p:spPr>
          <a:xfrm>
            <a:off x="292100" y="622300"/>
            <a:ext cx="11633200" cy="5727700"/>
          </a:xfrm>
          <a:prstGeom prst="flowChartPunchedTape">
            <a:avLst/>
          </a:prstGeom>
          <a:solidFill>
            <a:schemeClr val="accent2">
              <a:lumMod val="50000"/>
            </a:schemeClr>
          </a:solidFill>
          <a:ln w="57150" cap="rnd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txBody>
          <a:bodyPr rtlCol="0" anchor="ctr">
            <a:prstTxWarp prst="textCanUp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1800" b="1" i="0" u="none" strike="noStrike" kern="0" cap="none" spc="0" normalizeH="0" baseline="0" noProof="0" dirty="0" smtClean="0">
                <a:ln w="9525">
                  <a:solidFill>
                    <a:prstClr val="black"/>
                  </a:solidFill>
                  <a:prstDash val="solid"/>
                </a:ln>
                <a:solidFill>
                  <a:prstClr val="white"/>
                </a:solidFill>
                <a:effectLst>
                  <a:outerShdw blurRad="12700" dist="38100" dir="2700000" algn="tl" rotWithShape="0">
                    <a:prstClr val="black">
                      <a:lumMod val="50000"/>
                    </a:prstClr>
                  </a:outerShdw>
                </a:effectLst>
                <a:uLnTx/>
                <a:uFillTx/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الجملة الاسمية</a:t>
            </a:r>
            <a:endParaRPr kumimoji="0" lang="en-US" sz="1800" b="1" i="0" u="none" strike="noStrike" kern="0" cap="none" spc="0" normalizeH="0" baseline="0" noProof="0" dirty="0" smtClean="0">
              <a:ln w="9525">
                <a:solidFill>
                  <a:prstClr val="black"/>
                </a:solidFill>
                <a:prstDash val="solid"/>
              </a:ln>
              <a:solidFill>
                <a:prstClr val="white"/>
              </a:solidFill>
              <a:effectLst>
                <a:outerShdw blurRad="12700" dist="38100" dir="2700000" algn="tl" rotWithShape="0">
                  <a:prstClr val="black">
                    <a:lumMod val="50000"/>
                  </a:prstClr>
                </a:outerShdw>
              </a:effectLst>
              <a:uLnTx/>
              <a:uFillTx/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51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2" t="14036" r="34271" b="33777"/>
          <a:stretch/>
        </p:blipFill>
        <p:spPr>
          <a:xfrm>
            <a:off x="381000" y="444500"/>
            <a:ext cx="11417300" cy="60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3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0" t="77364" r="34166" b="8172"/>
          <a:stretch/>
        </p:blipFill>
        <p:spPr>
          <a:xfrm>
            <a:off x="317500" y="330200"/>
            <a:ext cx="11353800" cy="6057900"/>
          </a:xfrm>
          <a:prstGeom prst="rect">
            <a:avLst/>
          </a:prstGeom>
        </p:spPr>
      </p:pic>
      <p:sp>
        <p:nvSpPr>
          <p:cNvPr id="5" name="شكل بيضاوي 4"/>
          <p:cNvSpPr/>
          <p:nvPr/>
        </p:nvSpPr>
        <p:spPr>
          <a:xfrm>
            <a:off x="9398000" y="3644900"/>
            <a:ext cx="749300" cy="179069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rgbClr val="44709D"/>
            </a:solidFill>
            <a:prstDash val="solid"/>
          </a:ln>
          <a:effectLst/>
        </p:spPr>
        <p:txBody>
          <a:bodyPr rtlCol="0" anchor="ctr"/>
          <a:lstStyle/>
          <a:p>
            <a:pPr defTabSz="914400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6000" kern="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√</a:t>
            </a:r>
            <a:endParaRPr lang="en-US" sz="2400" kern="0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64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75" t="16381" r="34166" b="46091"/>
          <a:stretch/>
        </p:blipFill>
        <p:spPr>
          <a:xfrm>
            <a:off x="387350" y="355600"/>
            <a:ext cx="11468100" cy="6121400"/>
          </a:xfrm>
          <a:prstGeom prst="rect">
            <a:avLst/>
          </a:prstGeom>
        </p:spPr>
      </p:pic>
      <p:sp>
        <p:nvSpPr>
          <p:cNvPr id="5" name="شكل بيضاوي 4"/>
          <p:cNvSpPr/>
          <p:nvPr/>
        </p:nvSpPr>
        <p:spPr>
          <a:xfrm>
            <a:off x="5969000" y="1130301"/>
            <a:ext cx="749300" cy="5969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rgbClr val="44709D"/>
            </a:solidFill>
            <a:prstDash val="solid"/>
          </a:ln>
          <a:effectLst/>
        </p:spPr>
        <p:txBody>
          <a:bodyPr rtlCol="0" anchor="ctr"/>
          <a:lstStyle/>
          <a:p>
            <a:pPr defTabSz="914400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6000" kern="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√</a:t>
            </a:r>
            <a:endParaRPr lang="en-US" sz="2400" kern="0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9537700" y="2984501"/>
            <a:ext cx="749300" cy="5969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rgbClr val="44709D"/>
            </a:solidFill>
            <a:prstDash val="solid"/>
          </a:ln>
          <a:effectLst/>
        </p:spPr>
        <p:txBody>
          <a:bodyPr rtlCol="0" anchor="ctr"/>
          <a:lstStyle/>
          <a:p>
            <a:pPr defTabSz="914400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6000" kern="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√</a:t>
            </a:r>
            <a:endParaRPr lang="en-US" sz="2400" kern="0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4324350" y="4462131"/>
            <a:ext cx="1644650" cy="461041"/>
          </a:xfrm>
          <a:prstGeom prst="roundRect">
            <a:avLst/>
          </a:prstGeom>
          <a:solidFill>
            <a:srgbClr val="82FFFF">
              <a:lumMod val="20000"/>
              <a:lumOff val="80000"/>
            </a:srgbClr>
          </a:solidFill>
          <a:ln w="15875" cap="flat" cmpd="sng" algn="ctr">
            <a:solidFill>
              <a:srgbClr val="9ACD4C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الخبــــر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 Cen MT" panose="020B0602020104020603"/>
              <a:ea typeface="+mn-ea"/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5146675" y="5239044"/>
            <a:ext cx="1644650" cy="594688"/>
          </a:xfrm>
          <a:prstGeom prst="roundRect">
            <a:avLst/>
          </a:prstGeom>
          <a:solidFill>
            <a:srgbClr val="82FFFF">
              <a:lumMod val="20000"/>
              <a:lumOff val="80000"/>
            </a:srgbClr>
          </a:solidFill>
          <a:ln w="15875" cap="flat" cmpd="sng" algn="ctr">
            <a:solidFill>
              <a:srgbClr val="9ACD4C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المبتدأ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 Cen MT" panose="020B0602020104020603"/>
              <a:ea typeface="+mn-ea"/>
            </a:endParaRPr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2679700" y="5226344"/>
            <a:ext cx="1644650" cy="607388"/>
          </a:xfrm>
          <a:prstGeom prst="roundRect">
            <a:avLst/>
          </a:prstGeom>
          <a:solidFill>
            <a:srgbClr val="82FFFF">
              <a:lumMod val="20000"/>
              <a:lumOff val="80000"/>
            </a:srgbClr>
          </a:solidFill>
          <a:ln w="15875" cap="flat" cmpd="sng" algn="ctr">
            <a:solidFill>
              <a:srgbClr val="9ACD4C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الخبــــر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 Cen MT" panose="020B0602020104020603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950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8" t="52932" r="34791" b="11496"/>
          <a:stretch/>
        </p:blipFill>
        <p:spPr>
          <a:xfrm>
            <a:off x="330200" y="317500"/>
            <a:ext cx="11493500" cy="6172200"/>
          </a:xfrm>
          <a:prstGeom prst="rect">
            <a:avLst/>
          </a:prstGeom>
        </p:spPr>
      </p:pic>
      <p:sp>
        <p:nvSpPr>
          <p:cNvPr id="5" name="مستطيل مستدير الزوايا 4"/>
          <p:cNvSpPr/>
          <p:nvPr/>
        </p:nvSpPr>
        <p:spPr>
          <a:xfrm>
            <a:off x="4940300" y="1993900"/>
            <a:ext cx="2667000" cy="40005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200" dirty="0" smtClean="0">
                <a:solidFill>
                  <a:srgbClr val="0070C0"/>
                </a:solidFill>
              </a:rPr>
              <a:t>حارقةٌ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940300" y="2473325"/>
            <a:ext cx="2667000" cy="43815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200" dirty="0" smtClean="0">
                <a:solidFill>
                  <a:srgbClr val="0070C0"/>
                </a:solidFill>
              </a:rPr>
              <a:t>قليلةٌ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4940300" y="2978150"/>
            <a:ext cx="2667000" cy="41275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200" dirty="0" smtClean="0">
                <a:solidFill>
                  <a:srgbClr val="0070C0"/>
                </a:solidFill>
              </a:rPr>
              <a:t>ثابتٌ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4940300" y="3594100"/>
            <a:ext cx="2667000" cy="34925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200" dirty="0" smtClean="0">
                <a:solidFill>
                  <a:srgbClr val="0070C0"/>
                </a:solidFill>
              </a:rPr>
              <a:t>ممتدةٌ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80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5" t="15990" r="37709" b="54105"/>
          <a:stretch/>
        </p:blipFill>
        <p:spPr>
          <a:xfrm>
            <a:off x="368300" y="381000"/>
            <a:ext cx="11506200" cy="6134100"/>
          </a:xfrm>
          <a:prstGeom prst="rect">
            <a:avLst/>
          </a:prstGeom>
        </p:spPr>
      </p:pic>
      <p:sp>
        <p:nvSpPr>
          <p:cNvPr id="5" name="مستطيل مستدير الزوايا 4"/>
          <p:cNvSpPr/>
          <p:nvPr/>
        </p:nvSpPr>
        <p:spPr>
          <a:xfrm>
            <a:off x="9093200" y="3911600"/>
            <a:ext cx="2133600" cy="660400"/>
          </a:xfrm>
          <a:prstGeom prst="roundRect">
            <a:avLst/>
          </a:prstGeom>
          <a:solidFill>
            <a:srgbClr val="82FFFF">
              <a:lumMod val="20000"/>
              <a:lumOff val="80000"/>
            </a:srgbClr>
          </a:solidFill>
          <a:ln w="15875" cap="flat" cmpd="sng" algn="ctr">
            <a:solidFill>
              <a:srgbClr val="9ACD4C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الأرضُ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 Cen MT" panose="020B0602020104020603"/>
              <a:ea typeface="+mn-ea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9093200" y="5003800"/>
            <a:ext cx="2133600" cy="660400"/>
          </a:xfrm>
          <a:prstGeom prst="roundRect">
            <a:avLst/>
          </a:prstGeom>
          <a:solidFill>
            <a:srgbClr val="82FFFF">
              <a:lumMod val="20000"/>
              <a:lumOff val="80000"/>
            </a:srgbClr>
          </a:solidFill>
          <a:ln w="15875" cap="flat" cmpd="sng" algn="ctr">
            <a:solidFill>
              <a:srgbClr val="9ACD4C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المياهُ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 Cen MT" panose="020B0602020104020603"/>
              <a:ea typeface="+mn-ea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41" t="24146" r="45470" b="70039"/>
          <a:stretch/>
        </p:blipFill>
        <p:spPr>
          <a:xfrm>
            <a:off x="5898874" y="3576703"/>
            <a:ext cx="2875722" cy="1148247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41" t="24146" r="45470" b="70039"/>
          <a:stretch/>
        </p:blipFill>
        <p:spPr>
          <a:xfrm>
            <a:off x="6025874" y="4724950"/>
            <a:ext cx="2875722" cy="1066248"/>
          </a:xfrm>
          <a:prstGeom prst="rect">
            <a:avLst/>
          </a:prstGeom>
        </p:spPr>
      </p:pic>
      <p:sp>
        <p:nvSpPr>
          <p:cNvPr id="9" name="مستطيل مستدير الزوايا 8"/>
          <p:cNvSpPr/>
          <p:nvPr/>
        </p:nvSpPr>
        <p:spPr>
          <a:xfrm>
            <a:off x="3765274" y="3820626"/>
            <a:ext cx="2006600" cy="660400"/>
          </a:xfrm>
          <a:prstGeom prst="roundRect">
            <a:avLst/>
          </a:prstGeom>
          <a:solidFill>
            <a:srgbClr val="82FFFF">
              <a:lumMod val="20000"/>
              <a:lumOff val="80000"/>
            </a:srgbClr>
          </a:solidFill>
          <a:ln w="15875" cap="flat" cmpd="sng" algn="ctr">
            <a:solidFill>
              <a:srgbClr val="9ACD4C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حارقةٌ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 Cen MT" panose="020B0602020104020603"/>
              <a:ea typeface="+mn-ea"/>
            </a:endParaRPr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3700670" y="4927874"/>
            <a:ext cx="2133600" cy="660400"/>
          </a:xfrm>
          <a:prstGeom prst="roundRect">
            <a:avLst/>
          </a:prstGeom>
          <a:solidFill>
            <a:srgbClr val="82FFFF">
              <a:lumMod val="20000"/>
              <a:lumOff val="80000"/>
            </a:srgbClr>
          </a:solidFill>
          <a:ln w="15875" cap="flat" cmpd="sng" algn="ctr">
            <a:solidFill>
              <a:srgbClr val="9ACD4C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4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قليق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 Cen MT" panose="020B0602020104020603"/>
              <a:ea typeface="+mn-ea"/>
            </a:endParaRPr>
          </a:p>
        </p:txBody>
      </p:sp>
      <p:pic>
        <p:nvPicPr>
          <p:cNvPr id="11" name="صورة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1" t="24599" r="59209" b="70039"/>
          <a:stretch/>
        </p:blipFill>
        <p:spPr>
          <a:xfrm>
            <a:off x="676965" y="3665256"/>
            <a:ext cx="2769705" cy="971139"/>
          </a:xfrm>
          <a:prstGeom prst="rect">
            <a:avLst/>
          </a:prstGeom>
        </p:spPr>
      </p:pic>
      <p:pic>
        <p:nvPicPr>
          <p:cNvPr id="12" name="صورة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1" t="24599" r="59209" b="70039"/>
          <a:stretch/>
        </p:blipFill>
        <p:spPr>
          <a:xfrm>
            <a:off x="556040" y="4927874"/>
            <a:ext cx="2769705" cy="96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28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7" t="49414" r="37396" b="32018"/>
          <a:stretch/>
        </p:blipFill>
        <p:spPr>
          <a:xfrm>
            <a:off x="254000" y="406400"/>
            <a:ext cx="115697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79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6" t="17750" r="33750" b="50977"/>
          <a:stretch/>
        </p:blipFill>
        <p:spPr>
          <a:xfrm>
            <a:off x="368300" y="406400"/>
            <a:ext cx="114427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3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5" t="55472" r="34896" b="17164"/>
          <a:stretch/>
        </p:blipFill>
        <p:spPr>
          <a:xfrm>
            <a:off x="266700" y="368300"/>
            <a:ext cx="11595100" cy="6134100"/>
          </a:xfrm>
          <a:prstGeom prst="rect">
            <a:avLst/>
          </a:prstGeom>
        </p:spPr>
      </p:pic>
      <p:sp>
        <p:nvSpPr>
          <p:cNvPr id="6" name="مستطيل مستدير الزوايا 5"/>
          <p:cNvSpPr/>
          <p:nvPr/>
        </p:nvSpPr>
        <p:spPr>
          <a:xfrm>
            <a:off x="5016500" y="1206500"/>
            <a:ext cx="4273550" cy="842632"/>
          </a:xfrm>
          <a:prstGeom prst="roundRect">
            <a:avLst/>
          </a:prstGeom>
          <a:solidFill>
            <a:srgbClr val="82FFFF">
              <a:lumMod val="20000"/>
              <a:lumOff val="80000"/>
            </a:srgbClr>
          </a:solidFill>
          <a:ln w="15875" cap="flat" cmpd="sng" algn="ctr">
            <a:solidFill>
              <a:srgbClr val="9ACD4C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القلعة شامخةٌ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 Cen MT" panose="020B0602020104020603"/>
              <a:ea typeface="+mn-ea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016500" y="3122576"/>
            <a:ext cx="4273550" cy="755356"/>
          </a:xfrm>
          <a:prstGeom prst="roundRect">
            <a:avLst/>
          </a:prstGeom>
          <a:solidFill>
            <a:srgbClr val="82FFFF">
              <a:lumMod val="20000"/>
              <a:lumOff val="80000"/>
            </a:srgbClr>
          </a:solidFill>
          <a:ln w="15875" cap="flat" cmpd="sng" algn="ctr">
            <a:solidFill>
              <a:srgbClr val="9ACD4C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البيوتُ بسيطةٌ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 Cen MT" panose="020B0602020104020603"/>
              <a:ea typeface="+mn-ea"/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5016500" y="4838700"/>
            <a:ext cx="4273550" cy="868032"/>
          </a:xfrm>
          <a:prstGeom prst="roundRect">
            <a:avLst/>
          </a:prstGeom>
          <a:solidFill>
            <a:srgbClr val="82FFFF">
              <a:lumMod val="20000"/>
              <a:lumOff val="80000"/>
            </a:srgbClr>
          </a:solidFill>
          <a:ln w="15875" cap="flat" cmpd="sng" algn="ctr">
            <a:solidFill>
              <a:srgbClr val="9ACD4C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الأبراجُ متناثرةٌ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 Cen MT" panose="020B0602020104020603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9455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30" t="27524" r="37291" b="51408"/>
          <a:stretch/>
        </p:blipFill>
        <p:spPr>
          <a:xfrm>
            <a:off x="368300" y="355600"/>
            <a:ext cx="11480800" cy="6108700"/>
          </a:xfrm>
          <a:prstGeom prst="rect">
            <a:avLst/>
          </a:prstGeom>
        </p:spPr>
      </p:pic>
      <p:sp>
        <p:nvSpPr>
          <p:cNvPr id="5" name="مستطيل مستدير الزوايا 4"/>
          <p:cNvSpPr/>
          <p:nvPr/>
        </p:nvSpPr>
        <p:spPr>
          <a:xfrm>
            <a:off x="279400" y="3175000"/>
            <a:ext cx="7042150" cy="842632"/>
          </a:xfrm>
          <a:prstGeom prst="roundRect">
            <a:avLst/>
          </a:prstGeom>
          <a:solidFill>
            <a:srgbClr val="82FFFF">
              <a:lumMod val="20000"/>
              <a:lumOff val="80000"/>
            </a:srgbClr>
          </a:solidFill>
          <a:ln w="15875" cap="flat" cmpd="sng" algn="ctr">
            <a:solidFill>
              <a:srgbClr val="9ACD4C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320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w Cen MT" panose="020B0602020104020603"/>
                <a:ea typeface="+mn-ea"/>
                <a:cs typeface="Arial" panose="020B0604020202020204" pitchFamily="34" charset="0"/>
              </a:rPr>
              <a:t>مبتدأ مرفوع وعلامة رفعه الضمة الظاهرة على آخره</a:t>
            </a:r>
            <a:endParaRPr kumimoji="0" lang="en-US" sz="120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w Cen MT" panose="020B0602020104020603"/>
              <a:ea typeface="+mn-ea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279400" y="4225776"/>
            <a:ext cx="7042150" cy="842632"/>
          </a:xfrm>
          <a:prstGeom prst="roundRect">
            <a:avLst/>
          </a:prstGeom>
          <a:solidFill>
            <a:srgbClr val="82FFFF">
              <a:lumMod val="20000"/>
              <a:lumOff val="80000"/>
            </a:srgbClr>
          </a:solidFill>
          <a:ln w="15875" cap="flat" cmpd="sng" algn="ctr">
            <a:solidFill>
              <a:srgbClr val="9ACD4C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ar-OM" sz="3200" kern="0" dirty="0">
                <a:solidFill>
                  <a:srgbClr val="0070C0"/>
                </a:solidFill>
                <a:latin typeface="Tw Cen MT" panose="020B0602020104020603"/>
                <a:cs typeface="Arial" panose="020B0604020202020204" pitchFamily="34" charset="0"/>
              </a:rPr>
              <a:t>مبتدأ مرفوع وعلامة رفعه الضمة الظاهرة على آخره</a:t>
            </a:r>
            <a:endParaRPr lang="en-US" sz="1200" kern="0" dirty="0">
              <a:solidFill>
                <a:srgbClr val="0070C0"/>
              </a:solidFill>
              <a:latin typeface="Tw Cen MT" panose="020B0602020104020603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368300" y="5276552"/>
            <a:ext cx="7042150" cy="842632"/>
          </a:xfrm>
          <a:prstGeom prst="roundRect">
            <a:avLst/>
          </a:prstGeom>
          <a:solidFill>
            <a:srgbClr val="82FFFF">
              <a:lumMod val="20000"/>
              <a:lumOff val="80000"/>
            </a:srgbClr>
          </a:solidFill>
          <a:ln w="15875" cap="flat" cmpd="sng" algn="ctr">
            <a:solidFill>
              <a:srgbClr val="9ACD4C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ar-OM" sz="3200" kern="0" dirty="0" smtClean="0">
                <a:solidFill>
                  <a:srgbClr val="0070C0"/>
                </a:solidFill>
                <a:latin typeface="Tw Cen MT" panose="020B0602020104020603"/>
                <a:cs typeface="Arial" panose="020B0604020202020204" pitchFamily="34" charset="0"/>
              </a:rPr>
              <a:t>خبر </a:t>
            </a:r>
            <a:r>
              <a:rPr lang="ar-OM" sz="3200" kern="0" dirty="0">
                <a:solidFill>
                  <a:srgbClr val="0070C0"/>
                </a:solidFill>
                <a:latin typeface="Tw Cen MT" panose="020B0602020104020603"/>
                <a:cs typeface="Arial" panose="020B0604020202020204" pitchFamily="34" charset="0"/>
              </a:rPr>
              <a:t>مرفوع وعلامة رفعه الضمة الظاهرة على آخره</a:t>
            </a:r>
            <a:endParaRPr lang="en-US" sz="1200" kern="0" dirty="0">
              <a:solidFill>
                <a:srgbClr val="0070C0"/>
              </a:solidFill>
              <a:latin typeface="Tw Cen MT" panose="020B0602020104020603"/>
            </a:endParaRPr>
          </a:p>
        </p:txBody>
      </p:sp>
    </p:spTree>
    <p:extLst>
      <p:ext uri="{BB962C8B-B14F-4D97-AF65-F5344CB8AC3E}">
        <p14:creationId xmlns:p14="http://schemas.microsoft.com/office/powerpoint/2010/main" val="273791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0" t="56255" r="36980" b="11299"/>
          <a:stretch/>
        </p:blipFill>
        <p:spPr>
          <a:xfrm>
            <a:off x="381000" y="419100"/>
            <a:ext cx="114554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4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8" t="26667" r="718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مستطيل 6"/>
          <p:cNvSpPr/>
          <p:nvPr/>
        </p:nvSpPr>
        <p:spPr>
          <a:xfrm>
            <a:off x="4699000" y="2870200"/>
            <a:ext cx="2603500" cy="749300"/>
          </a:xfrm>
          <a:prstGeom prst="rect">
            <a:avLst/>
          </a:prstGeom>
          <a:solidFill>
            <a:srgbClr val="A86F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700" y="0"/>
            <a:ext cx="54102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58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فقاعات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