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محتوى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شريحة عنوان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المقطع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يين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قارنة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فارغ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حتوى ذو تسمية توضيحية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صورة ذو تسمية توضيحية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ونص عموديان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3015067" y="58614"/>
            <a:ext cx="2929136" cy="922114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cap="flat" cmpd="sng" w="9525">
            <a:solidFill>
              <a:srgbClr val="97B85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4400"/>
              <a:buFont typeface="Calibri"/>
              <a:buNone/>
            </a:pPr>
            <a:r>
              <a:rPr b="1" lang="ar-SA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النشاط</a:t>
            </a:r>
            <a:endParaRPr b="1">
              <a:solidFill>
                <a:srgbClr val="4F6128"/>
              </a:solidFill>
            </a:endParaRPr>
          </a:p>
        </p:txBody>
      </p:sp>
      <p:sp>
        <p:nvSpPr>
          <p:cNvPr id="85" name="Google Shape;85;p1"/>
          <p:cNvSpPr txBox="1"/>
          <p:nvPr>
            <p:ph idx="1" type="body"/>
          </p:nvPr>
        </p:nvSpPr>
        <p:spPr>
          <a:xfrm>
            <a:off x="144016" y="1052736"/>
            <a:ext cx="8820472" cy="727582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ar-SA" sz="2800"/>
              <a:t>عيني جمع المؤنث السالم والملحق به ثم أعربيه إعرابا صحيحا . </a:t>
            </a:r>
            <a:endParaRPr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</p:txBody>
      </p:sp>
      <p:sp>
        <p:nvSpPr>
          <p:cNvPr id="86" name="Google Shape;86;p1"/>
          <p:cNvSpPr txBox="1"/>
          <p:nvPr/>
        </p:nvSpPr>
        <p:spPr>
          <a:xfrm>
            <a:off x="928662" y="2143116"/>
            <a:ext cx="70723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79512" y="1837322"/>
            <a:ext cx="8784976" cy="727582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b="1" lang="ar-SA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ـ قال تعالى (إن الحسنات يذهبن السيئات)</a:t>
            </a:r>
            <a:endParaRPr b="1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0" y="2636912"/>
            <a:ext cx="7632848" cy="523220"/>
          </a:xfrm>
          <a:prstGeom prst="rect">
            <a:avLst/>
          </a:prstGeom>
          <a:solidFill>
            <a:srgbClr val="D6E3B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اسم إن منصوب وعلامة نصبه الكسرة لأنه جمع مؤنث سالم .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0" y="5437722"/>
            <a:ext cx="9108504" cy="727582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b="1" lang="ar-SA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ـ يرجى الخير من أولات الفضل .</a:t>
            </a:r>
            <a:endParaRPr b="1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79512" y="3997562"/>
            <a:ext cx="8784976" cy="727582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b="1" lang="ar-SA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ـ شاركت الفتيات في حفل التكريم .</a:t>
            </a:r>
            <a:endParaRPr b="1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7731968" y="2629664"/>
            <a:ext cx="1232520" cy="523220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الحسنات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740352" y="4777988"/>
            <a:ext cx="1232520" cy="523220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الفتيات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5496" y="4839543"/>
            <a:ext cx="7632848" cy="523220"/>
          </a:xfrm>
          <a:prstGeom prst="rect">
            <a:avLst/>
          </a:prstGeom>
          <a:solidFill>
            <a:srgbClr val="D6E3B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فاعل مرفو علامة رفعه الضمة لأنه جمع مؤنث سالم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740352" y="6237312"/>
            <a:ext cx="1232520" cy="523220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أولات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5496" y="6218148"/>
            <a:ext cx="7632848" cy="492443"/>
          </a:xfrm>
          <a:prstGeom prst="rect">
            <a:avLst/>
          </a:prstGeom>
          <a:solidFill>
            <a:srgbClr val="D6E3B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اسم مجرور وعلامة جره الكسرة لأنه ملحق بجمع المؤنث السالم </a:t>
            </a:r>
            <a:endParaRPr b="1" sz="26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7740352" y="3337828"/>
            <a:ext cx="1232520" cy="523220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السيئات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35496" y="3337828"/>
            <a:ext cx="7632848" cy="523220"/>
          </a:xfrm>
          <a:prstGeom prst="rect">
            <a:avLst/>
          </a:prstGeom>
          <a:solidFill>
            <a:srgbClr val="D6E3B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مفعول به منصوب وعلامة نصبه الكسرة لأنه جمع مؤنث السالم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3015067" y="58614"/>
            <a:ext cx="2929136" cy="922114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cap="flat" cmpd="sng" w="9525">
            <a:solidFill>
              <a:srgbClr val="97B85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4400"/>
              <a:buFont typeface="Calibri"/>
              <a:buNone/>
            </a:pPr>
            <a:r>
              <a:rPr b="1" lang="ar-SA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النشاط</a:t>
            </a:r>
            <a:endParaRPr b="1">
              <a:solidFill>
                <a:srgbClr val="4F6128"/>
              </a:solidFill>
            </a:endParaRPr>
          </a:p>
        </p:txBody>
      </p: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144016" y="1052736"/>
            <a:ext cx="8820472" cy="727582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ar-SA" sz="2800"/>
              <a:t>حولي ما تحته خط إلى جمع مؤنث سالم وغيري ما يلزم . </a:t>
            </a:r>
            <a:endParaRPr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  <a:p>
            <a:pPr indent="0" lvl="0" marL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/>
          </a:p>
        </p:txBody>
      </p:sp>
      <p:sp>
        <p:nvSpPr>
          <p:cNvPr id="104" name="Google Shape;104;p2"/>
          <p:cNvSpPr txBox="1"/>
          <p:nvPr/>
        </p:nvSpPr>
        <p:spPr>
          <a:xfrm>
            <a:off x="928662" y="2143116"/>
            <a:ext cx="70723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179512" y="1837322"/>
            <a:ext cx="8784976" cy="727582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b="1" lang="ar-S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ـ تكرم الدولة </a:t>
            </a:r>
            <a:r>
              <a:rPr b="1" lang="ar-SA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النابغة</a:t>
            </a:r>
            <a:r>
              <a:rPr b="1" lang="ar-S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من أبناء الوطن . 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0" y="2636912"/>
            <a:ext cx="8964488" cy="523220"/>
          </a:xfrm>
          <a:prstGeom prst="rect">
            <a:avLst/>
          </a:prstGeom>
          <a:solidFill>
            <a:srgbClr val="D6E3B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تكرم الدولة النابغاتِ من أبناء الوطن .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0" y="4717642"/>
            <a:ext cx="8964488" cy="727582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b="1" lang="ar-S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أصبحت </a:t>
            </a:r>
            <a:r>
              <a:rPr b="1" lang="ar-SA" sz="3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الفتاة محتشمة </a:t>
            </a:r>
            <a:r>
              <a:rPr b="1" lang="ar-S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79512" y="3212976"/>
            <a:ext cx="8784976" cy="727582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b="1" lang="ar-SA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حكاية</a:t>
            </a:r>
            <a:r>
              <a:rPr b="1" lang="ar-S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ممتعة في القصة . 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35496" y="4077072"/>
            <a:ext cx="8928992" cy="523220"/>
          </a:xfrm>
          <a:prstGeom prst="rect">
            <a:avLst/>
          </a:prstGeom>
          <a:solidFill>
            <a:srgbClr val="D6E3B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حكاياتٌ ممتعة في القصة .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35496" y="5589240"/>
            <a:ext cx="8928992" cy="523220"/>
          </a:xfrm>
          <a:prstGeom prst="rect">
            <a:avLst/>
          </a:prstGeom>
          <a:solidFill>
            <a:srgbClr val="D6E3B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SA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أصبحت الفتياتُ محتشماتٍ . </a:t>
            </a:r>
            <a:endParaRPr b="1"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نسق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