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jpeg" Extension="jpeg"/>
  <Default ContentType="application/vnd.openxmlformats-package.relationships+xml" Extension="rels"/>
  <Override ContentType="application/vnd.openxmlformats-officedocument.drawingml.diagramData+xml" PartName="/ppt/diagrams/data1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drawingml.diagramLayout+xml" PartName="/ppt/diagrams/layout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drawingml.diagramStyle+xml" PartName="/ppt/diagrams/quickStyle1.xml"/>
  <Override ContentType="application/vnd.openxmlformats-officedocument.presentationml.presentation.main+xml" PartName="/ppt/presentation.xml"/>
  <Override ContentType="application/vnd.ms-office.drawingml.diagramDrawing+xml" PartName="/ppt/diagrams/drawing1.xml"/>
  <Override ContentType="application/vnd.openxmlformats-officedocument.presentationml.presProps+xml" PartName="/ppt/presProps1.xml"/>
  <Override ContentType="application/vnd.openxmlformats-officedocument.drawingml.diagramColors+xml" PartName="/ppt/diagrams/colors1.xml"/>
  <Override ContentType="application/vnd.openxmlformats-officedocument.theme+xml" PartName="/ppt/theme/theme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defaultTextStyle>
    <a:defPPr lvl="0">
      <a:defRPr lang="en-US"/>
    </a:defPPr>
    <a:lvl1pPr defTabSz="4572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4572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4572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4572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4572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4572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4572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4572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4572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2" Type="http://schemas.openxmlformats.org/officeDocument/2006/relationships/slide" Target="slides/slide8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E900F1-BA6A-4B95-9018-3E608D427F7D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OM"/>
        </a:p>
      </dgm:t>
    </dgm:pt>
    <dgm:pt modelId="{9EF7A763-B093-41B2-B64D-6B9AC82325F8}">
      <dgm:prSet phldrT="[نص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ln w="38100">
          <a:solidFill>
            <a:srgbClr val="002060"/>
          </a:solidFill>
        </a:ln>
      </dgm:spPr>
      <dgm:t>
        <a:bodyPr/>
        <a:lstStyle/>
        <a:p>
          <a:pPr algn="ctr" rtl="1"/>
          <a:r>
            <a:rPr lang="ar-OM" sz="3200" b="1" dirty="0">
              <a:solidFill>
                <a:srgbClr val="FF0000"/>
              </a:solidFill>
            </a:rPr>
            <a:t>ألف الفارقة في الأفعـــــال:</a:t>
          </a:r>
        </a:p>
        <a:p>
          <a:pPr algn="ctr" rtl="1"/>
          <a:r>
            <a:rPr lang="ar-OM" sz="3200" b="1" dirty="0">
              <a:solidFill>
                <a:srgbClr val="FF0000"/>
              </a:solidFill>
            </a:rPr>
            <a:t>الماضي، والمضــــارع، والأمـــر.</a:t>
          </a:r>
        </a:p>
      </dgm:t>
    </dgm:pt>
    <dgm:pt modelId="{F9D1F2FB-B550-46AF-A0EB-FB627D7D8C55}" type="parTrans" cxnId="{51195383-40B9-4DDA-A828-6C2296EEFBBF}">
      <dgm:prSet/>
      <dgm:spPr/>
      <dgm:t>
        <a:bodyPr/>
        <a:lstStyle/>
        <a:p>
          <a:pPr rtl="1"/>
          <a:endParaRPr lang="ar-OM"/>
        </a:p>
      </dgm:t>
    </dgm:pt>
    <dgm:pt modelId="{D107F515-7001-4988-99C5-A459D7F4EE41}" type="sibTrans" cxnId="{51195383-40B9-4DDA-A828-6C2296EEFBBF}">
      <dgm:prSet/>
      <dgm:spPr/>
      <dgm:t>
        <a:bodyPr/>
        <a:lstStyle/>
        <a:p>
          <a:pPr rtl="1"/>
          <a:endParaRPr lang="ar-OM"/>
        </a:p>
      </dgm:t>
    </dgm:pt>
    <dgm:pt modelId="{9BD4CE18-7499-4B9C-A920-A26A1AC47BB1}">
      <dgm:prSet phldrT="[نص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ln w="38100">
          <a:solidFill>
            <a:srgbClr val="002060"/>
          </a:solidFill>
        </a:ln>
      </dgm:spPr>
      <dgm:t>
        <a:bodyPr/>
        <a:lstStyle/>
        <a:p>
          <a:pPr algn="ctr" rtl="1"/>
          <a:r>
            <a:rPr lang="ar-OM" sz="3600" b="1" dirty="0">
              <a:solidFill>
                <a:schemeClr val="tx1">
                  <a:lumMod val="95000"/>
                  <a:lumOff val="5000"/>
                </a:schemeClr>
              </a:solidFill>
            </a:rPr>
            <a:t>الواو في كلمة (عَمْرُو) </a:t>
          </a:r>
        </a:p>
        <a:p>
          <a:pPr algn="ctr" rtl="1"/>
          <a:r>
            <a:rPr lang="ar-OM" sz="3600" b="1" dirty="0">
              <a:solidFill>
                <a:schemeClr val="tx1">
                  <a:lumMod val="95000"/>
                  <a:lumOff val="5000"/>
                </a:schemeClr>
              </a:solidFill>
            </a:rPr>
            <a:t>في حالتي الرفع والجر.</a:t>
          </a:r>
        </a:p>
      </dgm:t>
    </dgm:pt>
    <dgm:pt modelId="{5510F5C3-B74A-487B-B018-EFDB7F80B003}" type="parTrans" cxnId="{CED1FACE-F5E5-4F88-B468-F5368BA8CD7A}">
      <dgm:prSet/>
      <dgm:spPr/>
      <dgm:t>
        <a:bodyPr/>
        <a:lstStyle/>
        <a:p>
          <a:pPr rtl="1"/>
          <a:endParaRPr lang="ar-OM"/>
        </a:p>
      </dgm:t>
    </dgm:pt>
    <dgm:pt modelId="{74DDCE45-3037-44C8-898B-6F8F9C2ADC89}" type="sibTrans" cxnId="{CED1FACE-F5E5-4F88-B468-F5368BA8CD7A}">
      <dgm:prSet/>
      <dgm:spPr/>
      <dgm:t>
        <a:bodyPr/>
        <a:lstStyle/>
        <a:p>
          <a:pPr rtl="1"/>
          <a:endParaRPr lang="ar-OM"/>
        </a:p>
      </dgm:t>
    </dgm:pt>
    <dgm:pt modelId="{1D0FE21F-80C8-4005-85B0-87BA257D6086}">
      <dgm:prSet phldrT="[نص]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ln w="38100">
          <a:solidFill>
            <a:srgbClr val="002060"/>
          </a:solidFill>
        </a:ln>
      </dgm:spPr>
      <dgm:t>
        <a:bodyPr/>
        <a:lstStyle/>
        <a:p>
          <a:pPr algn="ctr" rtl="1"/>
          <a:r>
            <a:rPr lang="ar-OM" b="1" dirty="0">
              <a:solidFill>
                <a:srgbClr val="FF0000"/>
              </a:solidFill>
            </a:rPr>
            <a:t>الــواو في الكلمـــات :</a:t>
          </a:r>
        </a:p>
        <a:p>
          <a:pPr algn="ctr" rtl="1"/>
          <a:r>
            <a:rPr lang="ar-OM" b="1" dirty="0">
              <a:solidFill>
                <a:srgbClr val="FF0000"/>
              </a:solidFill>
            </a:rPr>
            <a:t> أولات، أولو، أولاء.</a:t>
          </a:r>
        </a:p>
      </dgm:t>
    </dgm:pt>
    <dgm:pt modelId="{12A617A6-BF13-4EB4-BCE6-E71660ACA83B}" type="parTrans" cxnId="{9208EDB2-F67E-4FAB-AA23-7B7DF0737CEA}">
      <dgm:prSet/>
      <dgm:spPr/>
      <dgm:t>
        <a:bodyPr/>
        <a:lstStyle/>
        <a:p>
          <a:pPr rtl="1"/>
          <a:endParaRPr lang="ar-OM"/>
        </a:p>
      </dgm:t>
    </dgm:pt>
    <dgm:pt modelId="{6EDCB163-4142-4257-9361-9F215B85CACD}" type="sibTrans" cxnId="{9208EDB2-F67E-4FAB-AA23-7B7DF0737CEA}">
      <dgm:prSet/>
      <dgm:spPr/>
      <dgm:t>
        <a:bodyPr/>
        <a:lstStyle/>
        <a:p>
          <a:pPr rtl="1"/>
          <a:endParaRPr lang="ar-OM"/>
        </a:p>
      </dgm:t>
    </dgm:pt>
    <dgm:pt modelId="{2C68FF66-8315-441B-9659-A838D32C9C49}" type="pres">
      <dgm:prSet presAssocID="{BBE900F1-BA6A-4B95-9018-3E608D427F7D}" presName="linear" presStyleCnt="0">
        <dgm:presLayoutVars>
          <dgm:dir/>
          <dgm:resizeHandles val="exact"/>
        </dgm:presLayoutVars>
      </dgm:prSet>
      <dgm:spPr/>
    </dgm:pt>
    <dgm:pt modelId="{2D34D7EF-900D-45BB-A9DA-7517807752D5}" type="pres">
      <dgm:prSet presAssocID="{9EF7A763-B093-41B2-B64D-6B9AC82325F8}" presName="comp" presStyleCnt="0"/>
      <dgm:spPr/>
    </dgm:pt>
    <dgm:pt modelId="{CB15E133-DEB2-4424-815C-28EA81E78315}" type="pres">
      <dgm:prSet presAssocID="{9EF7A763-B093-41B2-B64D-6B9AC82325F8}" presName="box" presStyleLbl="node1" presStyleIdx="0" presStyleCnt="3"/>
      <dgm:spPr/>
    </dgm:pt>
    <dgm:pt modelId="{40662511-7B33-4911-B466-C025279E47CE}" type="pres">
      <dgm:prSet presAssocID="{9EF7A763-B093-41B2-B64D-6B9AC82325F8}" presName="img" presStyleLbl="fgImgPlace1" presStyleIdx="0" presStyleCnt="3"/>
      <dgm:spPr/>
    </dgm:pt>
    <dgm:pt modelId="{56BD1614-D761-4F68-AA2F-8F11BBAC697F}" type="pres">
      <dgm:prSet presAssocID="{9EF7A763-B093-41B2-B64D-6B9AC82325F8}" presName="text" presStyleLbl="node1" presStyleIdx="0" presStyleCnt="3">
        <dgm:presLayoutVars>
          <dgm:bulletEnabled val="1"/>
        </dgm:presLayoutVars>
      </dgm:prSet>
      <dgm:spPr/>
    </dgm:pt>
    <dgm:pt modelId="{31D6A21A-BBD0-44A0-92A9-2B9481A8CDFE}" type="pres">
      <dgm:prSet presAssocID="{D107F515-7001-4988-99C5-A459D7F4EE41}" presName="spacer" presStyleCnt="0"/>
      <dgm:spPr/>
    </dgm:pt>
    <dgm:pt modelId="{5EF5A4C3-1994-4F60-87CD-B940E5B94B92}" type="pres">
      <dgm:prSet presAssocID="{9BD4CE18-7499-4B9C-A920-A26A1AC47BB1}" presName="comp" presStyleCnt="0"/>
      <dgm:spPr/>
    </dgm:pt>
    <dgm:pt modelId="{662041E9-6EB5-474E-8966-12069BD13B2A}" type="pres">
      <dgm:prSet presAssocID="{9BD4CE18-7499-4B9C-A920-A26A1AC47BB1}" presName="box" presStyleLbl="node1" presStyleIdx="1" presStyleCnt="3"/>
      <dgm:spPr/>
    </dgm:pt>
    <dgm:pt modelId="{7DA78874-16BA-4F83-B720-AFA57BBB1A00}" type="pres">
      <dgm:prSet presAssocID="{9BD4CE18-7499-4B9C-A920-A26A1AC47BB1}" presName="img" presStyleLbl="fgImgPlace1" presStyleIdx="1" presStyleCnt="3"/>
      <dgm:spPr/>
    </dgm:pt>
    <dgm:pt modelId="{63AF0006-583E-4C70-85F7-ECF3DDC884D6}" type="pres">
      <dgm:prSet presAssocID="{9BD4CE18-7499-4B9C-A920-A26A1AC47BB1}" presName="text" presStyleLbl="node1" presStyleIdx="1" presStyleCnt="3">
        <dgm:presLayoutVars>
          <dgm:bulletEnabled val="1"/>
        </dgm:presLayoutVars>
      </dgm:prSet>
      <dgm:spPr/>
    </dgm:pt>
    <dgm:pt modelId="{32147DEE-04EF-4D68-8C62-AD5339D72E09}" type="pres">
      <dgm:prSet presAssocID="{74DDCE45-3037-44C8-898B-6F8F9C2ADC89}" presName="spacer" presStyleCnt="0"/>
      <dgm:spPr/>
    </dgm:pt>
    <dgm:pt modelId="{E717A6ED-E6F3-4251-AC0C-9FC79C6AC6EA}" type="pres">
      <dgm:prSet presAssocID="{1D0FE21F-80C8-4005-85B0-87BA257D6086}" presName="comp" presStyleCnt="0"/>
      <dgm:spPr/>
    </dgm:pt>
    <dgm:pt modelId="{4A09A96A-73EA-426C-8D56-7CB1B1294FFE}" type="pres">
      <dgm:prSet presAssocID="{1D0FE21F-80C8-4005-85B0-87BA257D6086}" presName="box" presStyleLbl="node1" presStyleIdx="2" presStyleCnt="3"/>
      <dgm:spPr/>
    </dgm:pt>
    <dgm:pt modelId="{8B408E9C-0EDD-4628-AC66-29254F9152C9}" type="pres">
      <dgm:prSet presAssocID="{1D0FE21F-80C8-4005-85B0-87BA257D6086}" presName="img" presStyleLbl="fgImgPlace1" presStyleIdx="2" presStyleCnt="3"/>
      <dgm:spPr/>
    </dgm:pt>
    <dgm:pt modelId="{025DDA1A-08CE-4F06-ADCE-8717465A928A}" type="pres">
      <dgm:prSet presAssocID="{1D0FE21F-80C8-4005-85B0-87BA257D6086}" presName="text" presStyleLbl="node1" presStyleIdx="2" presStyleCnt="3">
        <dgm:presLayoutVars>
          <dgm:bulletEnabled val="1"/>
        </dgm:presLayoutVars>
      </dgm:prSet>
      <dgm:spPr/>
    </dgm:pt>
  </dgm:ptLst>
  <dgm:cxnLst>
    <dgm:cxn modelId="{5565870F-531A-46C0-8A6C-5EE3C98C95C8}" type="presOf" srcId="{9EF7A763-B093-41B2-B64D-6B9AC82325F8}" destId="{CB15E133-DEB2-4424-815C-28EA81E78315}" srcOrd="0" destOrd="0" presId="urn:microsoft.com/office/officeart/2005/8/layout/vList4"/>
    <dgm:cxn modelId="{2D30D820-404A-4EBD-A1D6-08B3FB642D7F}" type="presOf" srcId="{9BD4CE18-7499-4B9C-A920-A26A1AC47BB1}" destId="{63AF0006-583E-4C70-85F7-ECF3DDC884D6}" srcOrd="1" destOrd="0" presId="urn:microsoft.com/office/officeart/2005/8/layout/vList4"/>
    <dgm:cxn modelId="{E6F28F39-BC12-4B02-ABFB-074F9F1B8F3B}" type="presOf" srcId="{9BD4CE18-7499-4B9C-A920-A26A1AC47BB1}" destId="{662041E9-6EB5-474E-8966-12069BD13B2A}" srcOrd="0" destOrd="0" presId="urn:microsoft.com/office/officeart/2005/8/layout/vList4"/>
    <dgm:cxn modelId="{1750CD45-0E1D-4C9C-A3E0-AB331740F2C6}" type="presOf" srcId="{1D0FE21F-80C8-4005-85B0-87BA257D6086}" destId="{025DDA1A-08CE-4F06-ADCE-8717465A928A}" srcOrd="1" destOrd="0" presId="urn:microsoft.com/office/officeart/2005/8/layout/vList4"/>
    <dgm:cxn modelId="{51195383-40B9-4DDA-A828-6C2296EEFBBF}" srcId="{BBE900F1-BA6A-4B95-9018-3E608D427F7D}" destId="{9EF7A763-B093-41B2-B64D-6B9AC82325F8}" srcOrd="0" destOrd="0" parTransId="{F9D1F2FB-B550-46AF-A0EB-FB627D7D8C55}" sibTransId="{D107F515-7001-4988-99C5-A459D7F4EE41}"/>
    <dgm:cxn modelId="{9208EDB2-F67E-4FAB-AA23-7B7DF0737CEA}" srcId="{BBE900F1-BA6A-4B95-9018-3E608D427F7D}" destId="{1D0FE21F-80C8-4005-85B0-87BA257D6086}" srcOrd="2" destOrd="0" parTransId="{12A617A6-BF13-4EB4-BCE6-E71660ACA83B}" sibTransId="{6EDCB163-4142-4257-9361-9F215B85CACD}"/>
    <dgm:cxn modelId="{EAA41AB8-7526-4DD6-871C-47DF0F73C581}" type="presOf" srcId="{BBE900F1-BA6A-4B95-9018-3E608D427F7D}" destId="{2C68FF66-8315-441B-9659-A838D32C9C49}" srcOrd="0" destOrd="0" presId="urn:microsoft.com/office/officeart/2005/8/layout/vList4"/>
    <dgm:cxn modelId="{98494EC5-6046-4A78-A976-A38C3E512722}" type="presOf" srcId="{1D0FE21F-80C8-4005-85B0-87BA257D6086}" destId="{4A09A96A-73EA-426C-8D56-7CB1B1294FFE}" srcOrd="0" destOrd="0" presId="urn:microsoft.com/office/officeart/2005/8/layout/vList4"/>
    <dgm:cxn modelId="{CED1FACE-F5E5-4F88-B468-F5368BA8CD7A}" srcId="{BBE900F1-BA6A-4B95-9018-3E608D427F7D}" destId="{9BD4CE18-7499-4B9C-A920-A26A1AC47BB1}" srcOrd="1" destOrd="0" parTransId="{5510F5C3-B74A-487B-B018-EFDB7F80B003}" sibTransId="{74DDCE45-3037-44C8-898B-6F8F9C2ADC89}"/>
    <dgm:cxn modelId="{02A182D3-47FF-476A-BB39-C0095ACF6617}" type="presOf" srcId="{9EF7A763-B093-41B2-B64D-6B9AC82325F8}" destId="{56BD1614-D761-4F68-AA2F-8F11BBAC697F}" srcOrd="1" destOrd="0" presId="urn:microsoft.com/office/officeart/2005/8/layout/vList4"/>
    <dgm:cxn modelId="{2D8987BC-FCF6-45C5-A23A-255BAAC02D7D}" type="presParOf" srcId="{2C68FF66-8315-441B-9659-A838D32C9C49}" destId="{2D34D7EF-900D-45BB-A9DA-7517807752D5}" srcOrd="0" destOrd="0" presId="urn:microsoft.com/office/officeart/2005/8/layout/vList4"/>
    <dgm:cxn modelId="{4CB1E68C-E91A-4902-8A2D-8EE59D239DF6}" type="presParOf" srcId="{2D34D7EF-900D-45BB-A9DA-7517807752D5}" destId="{CB15E133-DEB2-4424-815C-28EA81E78315}" srcOrd="0" destOrd="0" presId="urn:microsoft.com/office/officeart/2005/8/layout/vList4"/>
    <dgm:cxn modelId="{01D926AC-D7E7-4428-A721-C01CFD1E1AFE}" type="presParOf" srcId="{2D34D7EF-900D-45BB-A9DA-7517807752D5}" destId="{40662511-7B33-4911-B466-C025279E47CE}" srcOrd="1" destOrd="0" presId="urn:microsoft.com/office/officeart/2005/8/layout/vList4"/>
    <dgm:cxn modelId="{841A6C3F-6340-40C9-AC21-C9C8889EF803}" type="presParOf" srcId="{2D34D7EF-900D-45BB-A9DA-7517807752D5}" destId="{56BD1614-D761-4F68-AA2F-8F11BBAC697F}" srcOrd="2" destOrd="0" presId="urn:microsoft.com/office/officeart/2005/8/layout/vList4"/>
    <dgm:cxn modelId="{91C04C24-8259-4448-84E9-C7D64B8C5A34}" type="presParOf" srcId="{2C68FF66-8315-441B-9659-A838D32C9C49}" destId="{31D6A21A-BBD0-44A0-92A9-2B9481A8CDFE}" srcOrd="1" destOrd="0" presId="urn:microsoft.com/office/officeart/2005/8/layout/vList4"/>
    <dgm:cxn modelId="{44F42500-B6D0-4C41-BB06-4D502A1EC90F}" type="presParOf" srcId="{2C68FF66-8315-441B-9659-A838D32C9C49}" destId="{5EF5A4C3-1994-4F60-87CD-B940E5B94B92}" srcOrd="2" destOrd="0" presId="urn:microsoft.com/office/officeart/2005/8/layout/vList4"/>
    <dgm:cxn modelId="{582091EA-24EA-493A-98BF-ABA60F041103}" type="presParOf" srcId="{5EF5A4C3-1994-4F60-87CD-B940E5B94B92}" destId="{662041E9-6EB5-474E-8966-12069BD13B2A}" srcOrd="0" destOrd="0" presId="urn:microsoft.com/office/officeart/2005/8/layout/vList4"/>
    <dgm:cxn modelId="{E846B8AC-6977-4C7D-A0DF-8A5DCD3CC077}" type="presParOf" srcId="{5EF5A4C3-1994-4F60-87CD-B940E5B94B92}" destId="{7DA78874-16BA-4F83-B720-AFA57BBB1A00}" srcOrd="1" destOrd="0" presId="urn:microsoft.com/office/officeart/2005/8/layout/vList4"/>
    <dgm:cxn modelId="{0A9BB284-57C4-4654-BE75-CFB261DACE68}" type="presParOf" srcId="{5EF5A4C3-1994-4F60-87CD-B940E5B94B92}" destId="{63AF0006-583E-4C70-85F7-ECF3DDC884D6}" srcOrd="2" destOrd="0" presId="urn:microsoft.com/office/officeart/2005/8/layout/vList4"/>
    <dgm:cxn modelId="{9E634DB2-AA76-4C1A-A3AD-D08D87738D1D}" type="presParOf" srcId="{2C68FF66-8315-441B-9659-A838D32C9C49}" destId="{32147DEE-04EF-4D68-8C62-AD5339D72E09}" srcOrd="3" destOrd="0" presId="urn:microsoft.com/office/officeart/2005/8/layout/vList4"/>
    <dgm:cxn modelId="{B62B3315-128B-4001-BCC0-715BA452177B}" type="presParOf" srcId="{2C68FF66-8315-441B-9659-A838D32C9C49}" destId="{E717A6ED-E6F3-4251-AC0C-9FC79C6AC6EA}" srcOrd="4" destOrd="0" presId="urn:microsoft.com/office/officeart/2005/8/layout/vList4"/>
    <dgm:cxn modelId="{2DA2B43E-CB88-42D8-821B-49A71F927C28}" type="presParOf" srcId="{E717A6ED-E6F3-4251-AC0C-9FC79C6AC6EA}" destId="{4A09A96A-73EA-426C-8D56-7CB1B1294FFE}" srcOrd="0" destOrd="0" presId="urn:microsoft.com/office/officeart/2005/8/layout/vList4"/>
    <dgm:cxn modelId="{E4A059D7-E900-4228-A10D-29BAFE65B5A2}" type="presParOf" srcId="{E717A6ED-E6F3-4251-AC0C-9FC79C6AC6EA}" destId="{8B408E9C-0EDD-4628-AC66-29254F9152C9}" srcOrd="1" destOrd="0" presId="urn:microsoft.com/office/officeart/2005/8/layout/vList4"/>
    <dgm:cxn modelId="{631AD415-AB29-44CF-A3F4-13A05038DEE0}" type="presParOf" srcId="{E717A6ED-E6F3-4251-AC0C-9FC79C6AC6EA}" destId="{025DDA1A-08CE-4F06-ADCE-8717465A928A}" srcOrd="2" destOrd="0" presId="urn:microsoft.com/office/officeart/2005/8/layout/vList4"/>
  </dgm:cxnLst>
  <dgm:bg>
    <a:blipFill>
      <a:blip xmlns:r="http://schemas.openxmlformats.org/officeDocument/2006/relationships"/>
      <a:tile tx="0" ty="0" sx="100000" sy="100000" flip="none" algn="tl"/>
    </a:blip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15E133-DEB2-4424-815C-28EA81E78315}">
      <dsp:nvSpPr>
        <dsp:cNvPr id="0" name=""/>
        <dsp:cNvSpPr/>
      </dsp:nvSpPr>
      <dsp:spPr>
        <a:xfrm>
          <a:off x="0" y="0"/>
          <a:ext cx="6713523" cy="135375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38100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3200" b="1" kern="1200" dirty="0">
              <a:solidFill>
                <a:srgbClr val="FF0000"/>
              </a:solidFill>
            </a:rPr>
            <a:t>ألف الفارقة في الأفعـــــال:</a:t>
          </a:r>
        </a:p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3200" b="1" kern="1200" dirty="0">
              <a:solidFill>
                <a:srgbClr val="FF0000"/>
              </a:solidFill>
            </a:rPr>
            <a:t>الماضي، والمضــــارع، والأمـــر.</a:t>
          </a:r>
        </a:p>
      </dsp:txBody>
      <dsp:txXfrm>
        <a:off x="1478080" y="0"/>
        <a:ext cx="5235442" cy="1353754"/>
      </dsp:txXfrm>
    </dsp:sp>
    <dsp:sp modelId="{40662511-7B33-4911-B466-C025279E47CE}">
      <dsp:nvSpPr>
        <dsp:cNvPr id="0" name=""/>
        <dsp:cNvSpPr/>
      </dsp:nvSpPr>
      <dsp:spPr>
        <a:xfrm>
          <a:off x="135375" y="135375"/>
          <a:ext cx="1342704" cy="1083003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2041E9-6EB5-474E-8966-12069BD13B2A}">
      <dsp:nvSpPr>
        <dsp:cNvPr id="0" name=""/>
        <dsp:cNvSpPr/>
      </dsp:nvSpPr>
      <dsp:spPr>
        <a:xfrm>
          <a:off x="0" y="1489129"/>
          <a:ext cx="6713523" cy="135375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38100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36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الواو في كلمة (عَمْرُو) </a:t>
          </a:r>
        </a:p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36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في حالتي الرفع والجر.</a:t>
          </a:r>
        </a:p>
      </dsp:txBody>
      <dsp:txXfrm>
        <a:off x="1478080" y="1489129"/>
        <a:ext cx="5235442" cy="1353754"/>
      </dsp:txXfrm>
    </dsp:sp>
    <dsp:sp modelId="{7DA78874-16BA-4F83-B720-AFA57BBB1A00}">
      <dsp:nvSpPr>
        <dsp:cNvPr id="0" name=""/>
        <dsp:cNvSpPr/>
      </dsp:nvSpPr>
      <dsp:spPr>
        <a:xfrm>
          <a:off x="135375" y="1624505"/>
          <a:ext cx="1342704" cy="1083003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09A96A-73EA-426C-8D56-7CB1B1294FFE}">
      <dsp:nvSpPr>
        <dsp:cNvPr id="0" name=""/>
        <dsp:cNvSpPr/>
      </dsp:nvSpPr>
      <dsp:spPr>
        <a:xfrm>
          <a:off x="0" y="2978259"/>
          <a:ext cx="6713523" cy="135375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38100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3400" b="1" kern="1200" dirty="0">
              <a:solidFill>
                <a:srgbClr val="FF0000"/>
              </a:solidFill>
            </a:rPr>
            <a:t>الــواو في الكلمـــات :</a:t>
          </a:r>
        </a:p>
        <a:p>
          <a:pPr marL="0" lvl="0" indent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3400" b="1" kern="1200" dirty="0">
              <a:solidFill>
                <a:srgbClr val="FF0000"/>
              </a:solidFill>
            </a:rPr>
            <a:t> أولات، أولو، أولاء.</a:t>
          </a:r>
        </a:p>
      </dsp:txBody>
      <dsp:txXfrm>
        <a:off x="1478080" y="2978259"/>
        <a:ext cx="5235442" cy="1353754"/>
      </dsp:txXfrm>
    </dsp:sp>
    <dsp:sp modelId="{8B408E9C-0EDD-4628-AC66-29254F9152C9}">
      <dsp:nvSpPr>
        <dsp:cNvPr id="0" name=""/>
        <dsp:cNvSpPr/>
      </dsp:nvSpPr>
      <dsp:spPr>
        <a:xfrm>
          <a:off x="135375" y="3113635"/>
          <a:ext cx="1342704" cy="1083003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05001"/>
            <a:ext cx="100584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572000"/>
            <a:ext cx="861568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5486400"/>
            <a:ext cx="10212916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3852863"/>
            <a:ext cx="8180916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928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928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928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1" y="5495544"/>
            <a:ext cx="103632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6400" y="6096000"/>
            <a:ext cx="103632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06400" y="381000"/>
            <a:ext cx="10363200" cy="4942840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5495278"/>
            <a:ext cx="103632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1277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2336" y="6096000"/>
            <a:ext cx="103632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8/20/2024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336800" cy="5851525"/>
          </a:xfrm>
        </p:spPr>
        <p:txBody>
          <a:bodyPr vert="eaVert" anchor="b" anchorCtr="0"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28000">
              <a:srgbClr val="FEE7F2"/>
            </a:gs>
            <a:gs pos="58000">
              <a:schemeClr val="bg2">
                <a:lumMod val="90000"/>
              </a:schemeClr>
            </a:gs>
            <a:gs pos="61000">
              <a:schemeClr val="accent1">
                <a:lumMod val="60000"/>
                <a:lumOff val="40000"/>
              </a:schemeClr>
            </a:gs>
            <a:gs pos="100000">
              <a:srgbClr val="FBD49C"/>
            </a:gs>
            <a:gs pos="100000">
              <a:srgbClr val="FEE7F2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16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16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1277600" y="0"/>
            <a:ext cx="914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1277600" y="5486400"/>
            <a:ext cx="9144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8/20/2024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r" defTabSz="914400" rtl="1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r" defTabSz="914400" rtl="1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r" defTabSz="914400" rtl="1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r" defTabSz="914400" rtl="1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defTabSz="914400" rtl="1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r" defTabSz="914400" rtl="1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r" defTabSz="914400" rtl="1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414901" y="722264"/>
            <a:ext cx="402546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400" b="1" dirty="0">
                <a:ln w="28575">
                  <a:solidFill>
                    <a:sysClr val="windowText" lastClr="000000"/>
                  </a:solidFill>
                  <a:prstDash val="solid"/>
                </a:ln>
                <a:solidFill>
                  <a:srgbClr val="0033CC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الأنشطـة </a:t>
            </a:r>
            <a:r>
              <a:rPr lang="ar-OM" sz="4400" b="1" dirty="0">
                <a:ln w="28575">
                  <a:solidFill>
                    <a:sysClr val="windowText" lastClr="000000"/>
                  </a:solidFill>
                  <a:prstDash val="solid"/>
                </a:ln>
                <a:solidFill>
                  <a:srgbClr val="0033CC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الإملائيــــــة</a:t>
            </a:r>
            <a:endParaRPr lang="ar-AE" sz="4400" b="1" dirty="0">
              <a:ln w="28575">
                <a:solidFill>
                  <a:sysClr val="windowText" lastClr="000000"/>
                </a:solidFill>
                <a:prstDash val="solid"/>
              </a:ln>
              <a:solidFill>
                <a:srgbClr val="0033CC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3420562" y="4200648"/>
            <a:ext cx="6380557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BB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Mudir MT" pitchFamily="2" charset="-78"/>
              </a:rPr>
              <a:t>الص</a:t>
            </a:r>
            <a:r>
              <a:rPr lang="ar-OM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BB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Mudir MT" pitchFamily="2" charset="-78"/>
              </a:rPr>
              <a:t>ّ</a:t>
            </a: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BB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Mudir MT" pitchFamily="2" charset="-78"/>
              </a:rPr>
              <a:t>ف ال</a:t>
            </a:r>
            <a:r>
              <a:rPr lang="ar-OM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BB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Mudir MT" pitchFamily="2" charset="-78"/>
              </a:rPr>
              <a:t>ثامن </a:t>
            </a:r>
            <a:r>
              <a:rPr lang="ar-S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BB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Mudir MT" pitchFamily="2" charset="-78"/>
              </a:rPr>
              <a:t>الأساسي</a:t>
            </a:r>
            <a:endParaRPr lang="ar-SA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3BB0"/>
              </a:soli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Mudir MT" pitchFamily="2" charset="-78"/>
            </a:endParaRPr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73" y="2868395"/>
            <a:ext cx="3438659" cy="33245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مستطيل 7"/>
          <p:cNvSpPr/>
          <p:nvPr/>
        </p:nvSpPr>
        <p:spPr>
          <a:xfrm>
            <a:off x="3323784" y="1324911"/>
            <a:ext cx="6006773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7200" b="1" dirty="0">
                <a:ln w="18415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الحـــروف </a:t>
            </a:r>
          </a:p>
          <a:p>
            <a:pPr algn="ctr"/>
            <a:r>
              <a:rPr lang="ar-OM" sz="7200" b="1" dirty="0">
                <a:ln w="18415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التي تكتب ولا تنطق</a:t>
            </a:r>
            <a:endParaRPr lang="ar-SA" sz="7200" b="1" dirty="0">
              <a:ln w="18415" cmpd="sng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93426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19847252">
            <a:off x="463416" y="534290"/>
            <a:ext cx="152317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400" b="1" u="sng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الأمثلة:</a:t>
            </a:r>
            <a:endParaRPr lang="en-US" sz="4400" b="1" u="sng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69" y="3612681"/>
            <a:ext cx="2129216" cy="2893481"/>
          </a:xfrm>
          <a:prstGeom prst="rect">
            <a:avLst/>
          </a:prstGeom>
        </p:spPr>
      </p:pic>
      <p:sp>
        <p:nvSpPr>
          <p:cNvPr id="6" name="مستطيل 5"/>
          <p:cNvSpPr/>
          <p:nvPr/>
        </p:nvSpPr>
        <p:spPr>
          <a:xfrm rot="20905276">
            <a:off x="1281895" y="5321296"/>
            <a:ext cx="78355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OM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حروف </a:t>
            </a:r>
          </a:p>
          <a:p>
            <a:pPr algn="ctr"/>
            <a:r>
              <a:rPr lang="ar-OM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تكتب</a:t>
            </a:r>
            <a:endParaRPr lang="ar-SA" sz="20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مستطيل 6"/>
          <p:cNvSpPr/>
          <p:nvPr/>
        </p:nvSpPr>
        <p:spPr>
          <a:xfrm rot="433501">
            <a:off x="647037" y="5285296"/>
            <a:ext cx="61427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ولا </a:t>
            </a:r>
          </a:p>
          <a:p>
            <a:pPr algn="ctr"/>
            <a:r>
              <a:rPr lang="ar-OM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تنطـق</a:t>
            </a:r>
            <a:endParaRPr lang="ar-SA" sz="60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2513885" y="1626493"/>
            <a:ext cx="87235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ar-OM" sz="3600" b="1" cap="none" spc="0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1.</a:t>
            </a:r>
            <a:r>
              <a:rPr lang="ar-OM" sz="36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ar-OM" sz="2800" b="1" cap="none" spc="0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قال تعالى: «يا أيها الذين </a:t>
            </a:r>
            <a:r>
              <a:rPr lang="ar-OM" sz="2800" b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ءامنوا</a:t>
            </a:r>
            <a:r>
              <a:rPr lang="ar-OM" sz="2800" b="1" cap="none" spc="0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ar-OM" sz="2800" b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استعينوا</a:t>
            </a:r>
            <a:r>
              <a:rPr lang="ar-OM" sz="2800" b="1" cap="none" spc="0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بالصبر والصلاة...»</a:t>
            </a:r>
            <a:r>
              <a:rPr lang="ar-OM" sz="3200" b="1" cap="none" spc="0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ar-OM" sz="1600" b="1" cap="none" spc="0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البقرة 153</a:t>
            </a:r>
          </a:p>
        </p:txBody>
      </p:sp>
      <p:sp>
        <p:nvSpPr>
          <p:cNvPr id="8" name="Rectangle 1"/>
          <p:cNvSpPr/>
          <p:nvPr/>
        </p:nvSpPr>
        <p:spPr>
          <a:xfrm>
            <a:off x="1883543" y="474473"/>
            <a:ext cx="93538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32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أقرأ الأمثلة الآتيــــة، وألاحظ الكلمات التي بها حرف يكتب ولا ينطق:</a:t>
            </a:r>
            <a:r>
              <a:rPr lang="ar-OM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</a:t>
            </a:r>
            <a:endParaRPr lang="en-US" sz="4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1632476" y="1668885"/>
            <a:ext cx="93487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3200" b="1" dirty="0" err="1">
                <a:ln w="1905"/>
                <a:solidFill>
                  <a:srgbClr val="0033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ءامنو</a:t>
            </a:r>
            <a:endParaRPr lang="ar-SA" sz="4400" b="1" cap="none" spc="0" dirty="0">
              <a:ln w="1905"/>
              <a:solidFill>
                <a:srgbClr val="0033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316883" y="1703623"/>
            <a:ext cx="139012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3200" b="1" dirty="0">
                <a:ln w="1905"/>
                <a:solidFill>
                  <a:srgbClr val="0033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ـ </a:t>
            </a:r>
            <a:r>
              <a:rPr lang="ar-OM" sz="3200" b="1" dirty="0" err="1">
                <a:ln w="1905"/>
                <a:solidFill>
                  <a:srgbClr val="0033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استعينو</a:t>
            </a:r>
            <a:endParaRPr lang="ar-SA" sz="4400" b="1" cap="none" spc="0" dirty="0">
              <a:ln w="1905"/>
              <a:solidFill>
                <a:srgbClr val="0033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3541690" y="2268049"/>
            <a:ext cx="768354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ar-OM" sz="3600" b="1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2.</a:t>
            </a:r>
            <a:r>
              <a:rPr lang="ar-OM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ar-OM" sz="2800" b="1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قال تعالى: «فإن لم </a:t>
            </a:r>
            <a:r>
              <a:rPr lang="ar-OM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تفعـلوا</a:t>
            </a:r>
            <a:r>
              <a:rPr lang="ar-OM" sz="2800" b="1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ولن </a:t>
            </a:r>
            <a:r>
              <a:rPr lang="ar-OM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تفعـلوا</a:t>
            </a:r>
            <a:r>
              <a:rPr lang="ar-OM" sz="2800" b="1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ar-OM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فاتقوا </a:t>
            </a:r>
            <a:r>
              <a:rPr lang="ar-OM" sz="2800" b="1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النار...» </a:t>
            </a:r>
            <a:r>
              <a:rPr lang="ar-OM" sz="1600" b="1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البقرة 24 </a:t>
            </a:r>
            <a:endParaRPr lang="ar-OM" sz="3600" b="1" dirty="0">
              <a:ln w="1905"/>
              <a:solidFill>
                <a:schemeClr val="tx1">
                  <a:lumMod val="95000"/>
                  <a:lumOff val="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3348507" y="2914380"/>
            <a:ext cx="787672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ar-OM" sz="3600" b="1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3. </a:t>
            </a:r>
            <a:r>
              <a:rPr lang="ar-OM" sz="2800" b="1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قال تعالى: «و</a:t>
            </a:r>
            <a:r>
              <a:rPr lang="ar-OM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أولاتُ</a:t>
            </a:r>
            <a:r>
              <a:rPr lang="ar-OM" sz="2800" b="1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الأحمال أجلهن أن يضعن حملهن» </a:t>
            </a:r>
            <a:r>
              <a:rPr lang="ar-OM" sz="1600" b="1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الطلاق 4</a:t>
            </a:r>
          </a:p>
        </p:txBody>
      </p:sp>
      <p:sp>
        <p:nvSpPr>
          <p:cNvPr id="13" name="مستطيل 12"/>
          <p:cNvSpPr/>
          <p:nvPr/>
        </p:nvSpPr>
        <p:spPr>
          <a:xfrm>
            <a:off x="2675665" y="2329605"/>
            <a:ext cx="102303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3200" b="1" dirty="0" err="1">
                <a:ln w="1905"/>
                <a:solidFill>
                  <a:srgbClr val="0033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تفعلــو</a:t>
            </a:r>
            <a:endParaRPr lang="ar-SA" sz="4400" b="1" cap="none" spc="0" dirty="0">
              <a:ln w="1905"/>
              <a:solidFill>
                <a:srgbClr val="0033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4" name="مستطيل 13"/>
          <p:cNvSpPr/>
          <p:nvPr/>
        </p:nvSpPr>
        <p:spPr>
          <a:xfrm>
            <a:off x="1673673" y="2320788"/>
            <a:ext cx="106471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3200" b="1" dirty="0">
                <a:ln w="1905"/>
                <a:solidFill>
                  <a:srgbClr val="0033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ـ اتقــو</a:t>
            </a:r>
            <a:endParaRPr lang="ar-SA" sz="4400" b="1" cap="none" spc="0" dirty="0">
              <a:ln w="1905"/>
              <a:solidFill>
                <a:srgbClr val="0033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5" name="مستطيل 14"/>
          <p:cNvSpPr/>
          <p:nvPr/>
        </p:nvSpPr>
        <p:spPr>
          <a:xfrm>
            <a:off x="2788306" y="2947889"/>
            <a:ext cx="74090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3200" b="1" dirty="0">
                <a:ln w="1905"/>
                <a:solidFill>
                  <a:srgbClr val="0033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أُلات</a:t>
            </a:r>
            <a:endParaRPr lang="ar-SA" sz="4400" b="1" cap="none" spc="0" dirty="0">
              <a:ln w="1905"/>
              <a:solidFill>
                <a:srgbClr val="0033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6" name="مستطيل 15"/>
          <p:cNvSpPr/>
          <p:nvPr/>
        </p:nvSpPr>
        <p:spPr>
          <a:xfrm>
            <a:off x="3520768" y="4586598"/>
            <a:ext cx="7741664" cy="80021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ar-OM" sz="28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5. </a:t>
            </a:r>
            <a:r>
              <a:rPr lang="ar-OM" sz="2800" b="1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قال تعالى: « ها أنتم </a:t>
            </a:r>
            <a:r>
              <a:rPr lang="ar-OM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أولاء</a:t>
            </a:r>
            <a:r>
              <a:rPr lang="ar-OM" sz="2800" b="1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تحبونهم ولا يحبونكم...».</a:t>
            </a:r>
            <a:r>
              <a:rPr lang="ar-OM" sz="3200" b="1" cap="none" spc="0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  <a:r>
              <a:rPr lang="ar-OM" sz="1400" b="1" cap="none" spc="0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آل عمران 119  </a:t>
            </a:r>
            <a:endParaRPr lang="ar-OM" sz="3200" b="1" cap="none" spc="0" dirty="0">
              <a:ln w="1905"/>
              <a:solidFill>
                <a:schemeClr val="tx1">
                  <a:lumMod val="95000"/>
                  <a:lumOff val="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3644879" y="3532664"/>
            <a:ext cx="753868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ar-OM" sz="3200" b="1" cap="none" spc="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4.قال</a:t>
            </a:r>
            <a:r>
              <a:rPr lang="ar-OM" sz="3200" b="1" cap="none" spc="0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ar-OM" sz="3200" b="1" cap="none" spc="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الناظمُ: </a:t>
            </a:r>
          </a:p>
          <a:p>
            <a:pPr algn="r"/>
            <a:r>
              <a:rPr lang="ar-OM" sz="2800" b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أولو</a:t>
            </a:r>
            <a:r>
              <a:rPr lang="ar-OM" sz="2800" b="1" cap="none" spc="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العزم نوحٌ والخليلُ كلاهما       وموسى وعيسى والنبيّ محمد</a:t>
            </a:r>
          </a:p>
        </p:txBody>
      </p:sp>
      <p:sp>
        <p:nvSpPr>
          <p:cNvPr id="19" name="مستطيل 18"/>
          <p:cNvSpPr/>
          <p:nvPr/>
        </p:nvSpPr>
        <p:spPr>
          <a:xfrm>
            <a:off x="3877056" y="5263123"/>
            <a:ext cx="7360331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ar-OM" sz="3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6. </a:t>
            </a:r>
            <a:r>
              <a:rPr lang="ar-OM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عَمْرُو</a:t>
            </a:r>
            <a:r>
              <a:rPr lang="ar-OM" sz="28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ar-OM" sz="28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بن العاص رسولٌ إلى أهل عمان؛ </a:t>
            </a:r>
          </a:p>
          <a:p>
            <a:pPr algn="r"/>
            <a:r>
              <a:rPr lang="ar-OM" sz="28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ليدعوهم إلى الإسلامِ.</a:t>
            </a:r>
          </a:p>
        </p:txBody>
      </p:sp>
      <p:sp>
        <p:nvSpPr>
          <p:cNvPr id="20" name="مستطيل 19"/>
          <p:cNvSpPr/>
          <p:nvPr/>
        </p:nvSpPr>
        <p:spPr>
          <a:xfrm>
            <a:off x="2914391" y="3963552"/>
            <a:ext cx="72006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3200" b="1" dirty="0">
                <a:ln w="1905"/>
                <a:solidFill>
                  <a:srgbClr val="0033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أُلُــو</a:t>
            </a:r>
            <a:endParaRPr lang="ar-SA" sz="4400" b="1" cap="none" spc="0" dirty="0">
              <a:ln w="1905"/>
              <a:solidFill>
                <a:srgbClr val="0033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1" name="مستطيل 20"/>
          <p:cNvSpPr/>
          <p:nvPr/>
        </p:nvSpPr>
        <p:spPr>
          <a:xfrm>
            <a:off x="2853598" y="4630965"/>
            <a:ext cx="66717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3200" b="1" dirty="0">
                <a:ln w="1905"/>
                <a:solidFill>
                  <a:srgbClr val="0033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أُلاء</a:t>
            </a:r>
            <a:endParaRPr lang="ar-SA" sz="4400" b="1" cap="none" spc="0" dirty="0">
              <a:ln w="1905"/>
              <a:solidFill>
                <a:srgbClr val="0033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2" name="مستطيل 21"/>
          <p:cNvSpPr/>
          <p:nvPr/>
        </p:nvSpPr>
        <p:spPr>
          <a:xfrm>
            <a:off x="3875852" y="5608461"/>
            <a:ext cx="75533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3200" b="1" dirty="0">
                <a:ln w="1905"/>
                <a:solidFill>
                  <a:srgbClr val="0033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عَمْرُ</a:t>
            </a:r>
            <a:endParaRPr lang="ar-SA" sz="4400" b="1" cap="none" spc="0" dirty="0">
              <a:ln w="1905"/>
              <a:solidFill>
                <a:srgbClr val="0033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94687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20" grpId="0"/>
      <p:bldP spid="21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7907062" y="278257"/>
            <a:ext cx="2148345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OM" sz="4800" b="1" dirty="0">
                <a:ln w="11430"/>
                <a:solidFill>
                  <a:schemeClr val="tx2">
                    <a:lumMod val="5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لاحظــتُ :</a:t>
            </a:r>
            <a:endParaRPr lang="ar-SA" sz="4800" b="1" dirty="0">
              <a:ln w="11430"/>
              <a:solidFill>
                <a:schemeClr val="tx2">
                  <a:lumMod val="5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533" y="2111830"/>
            <a:ext cx="2968887" cy="3548742"/>
          </a:xfrm>
          <a:prstGeom prst="rect">
            <a:avLst/>
          </a:prstGeom>
        </p:spPr>
      </p:pic>
      <p:sp>
        <p:nvSpPr>
          <p:cNvPr id="6" name="مستطيل 5"/>
          <p:cNvSpPr/>
          <p:nvPr/>
        </p:nvSpPr>
        <p:spPr>
          <a:xfrm>
            <a:off x="2149499" y="4647909"/>
            <a:ext cx="80758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OM" sz="20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حروف تكتب</a:t>
            </a:r>
            <a:endParaRPr lang="ar-SA" sz="2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989575" y="4650907"/>
            <a:ext cx="99040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OM" sz="1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ولا</a:t>
            </a:r>
          </a:p>
          <a:p>
            <a:pPr algn="ctr"/>
            <a:r>
              <a:rPr lang="ar-OM" sz="1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تنطـق</a:t>
            </a:r>
            <a:endParaRPr lang="ar-SA" sz="1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14" name="مستطيل 13"/>
          <p:cNvSpPr/>
          <p:nvPr/>
        </p:nvSpPr>
        <p:spPr>
          <a:xfrm>
            <a:off x="244699" y="871502"/>
            <a:ext cx="1093119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4000" b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1. </a:t>
            </a:r>
            <a:r>
              <a:rPr lang="ar-OM" sz="3200" b="1" cap="none" spc="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توجد في اللغة العربية كلمات بها حروف تكتب ولا تنطق، ومن هذه الحروف: </a:t>
            </a:r>
            <a:endParaRPr lang="ar-SA" sz="32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4" name="رسم تخطيطي 3"/>
          <p:cNvGraphicFramePr/>
          <p:nvPr>
            <p:extLst>
              <p:ext uri="{D42A27DB-BD31-4B8C-83A1-F6EECF244321}">
                <p14:modId xmlns:p14="http://schemas.microsoft.com/office/powerpoint/2010/main" val="14627030"/>
              </p:ext>
            </p:extLst>
          </p:nvPr>
        </p:nvGraphicFramePr>
        <p:xfrm>
          <a:off x="3794205" y="1720194"/>
          <a:ext cx="6713523" cy="43320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مستطيل 14"/>
          <p:cNvSpPr/>
          <p:nvPr/>
        </p:nvSpPr>
        <p:spPr>
          <a:xfrm>
            <a:off x="4270725" y="1812877"/>
            <a:ext cx="65915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OM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  <a:endParaRPr lang="ar-SA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6" name="مستطيل 15"/>
          <p:cNvSpPr/>
          <p:nvPr/>
        </p:nvSpPr>
        <p:spPr>
          <a:xfrm>
            <a:off x="4270725" y="3332203"/>
            <a:ext cx="65915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OM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  <a:endParaRPr lang="ar-SA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4270725" y="4801797"/>
            <a:ext cx="65915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OM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</a:t>
            </a:r>
            <a:endParaRPr lang="ar-SA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0243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Graphic spid="4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7907062" y="278257"/>
            <a:ext cx="2148345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OM" sz="4800" b="1" dirty="0">
                <a:ln w="11430"/>
                <a:solidFill>
                  <a:schemeClr val="tx2">
                    <a:lumMod val="5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لاحظــتُ :</a:t>
            </a:r>
            <a:endParaRPr lang="ar-SA" sz="4800" b="1" dirty="0">
              <a:ln w="11430"/>
              <a:solidFill>
                <a:schemeClr val="tx2">
                  <a:lumMod val="5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" name="مستطيل 13"/>
          <p:cNvSpPr/>
          <p:nvPr/>
        </p:nvSpPr>
        <p:spPr>
          <a:xfrm>
            <a:off x="244699" y="871502"/>
            <a:ext cx="1093119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4000" b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1. </a:t>
            </a:r>
            <a:r>
              <a:rPr lang="ar-OM" sz="3200" b="1" cap="none" spc="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توجد في اللغة العربية </a:t>
            </a:r>
            <a:r>
              <a:rPr lang="ar-OM" sz="3200" b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كلمات </a:t>
            </a:r>
            <a:r>
              <a:rPr lang="ar-OM" sz="3200" b="1" cap="none" spc="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بها حروف تكتب ولا تنطق، ومن هذه الحروف: </a:t>
            </a:r>
            <a:endParaRPr lang="ar-SA" sz="32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5" name="مستطيل 14"/>
          <p:cNvSpPr/>
          <p:nvPr/>
        </p:nvSpPr>
        <p:spPr>
          <a:xfrm>
            <a:off x="9568611" y="1579388"/>
            <a:ext cx="65915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OM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  <a:endParaRPr lang="ar-SA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6" name="مستطيل 15"/>
          <p:cNvSpPr/>
          <p:nvPr/>
        </p:nvSpPr>
        <p:spPr>
          <a:xfrm>
            <a:off x="5051142" y="1470561"/>
            <a:ext cx="65915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OM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  <a:endParaRPr lang="ar-SA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824646" y="1679199"/>
            <a:ext cx="65915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OM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</a:t>
            </a:r>
            <a:endParaRPr lang="ar-SA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8" name="مستطيل 17"/>
          <p:cNvSpPr/>
          <p:nvPr/>
        </p:nvSpPr>
        <p:spPr>
          <a:xfrm>
            <a:off x="8680706" y="2378502"/>
            <a:ext cx="2369147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rtl="1"/>
            <a:r>
              <a:rPr lang="ar-OM" sz="2000" b="1" dirty="0"/>
              <a:t>ألف الفارقة </a:t>
            </a:r>
          </a:p>
          <a:p>
            <a:pPr lvl="0" algn="ctr" rtl="1"/>
            <a:r>
              <a:rPr lang="ar-OM" sz="2000" b="1" dirty="0"/>
              <a:t>في الأفعـــــال:      </a:t>
            </a:r>
          </a:p>
        </p:txBody>
      </p:sp>
      <p:sp>
        <p:nvSpPr>
          <p:cNvPr id="19" name="مستطيل 18"/>
          <p:cNvSpPr/>
          <p:nvPr/>
        </p:nvSpPr>
        <p:spPr>
          <a:xfrm>
            <a:off x="3498354" y="2233197"/>
            <a:ext cx="3449983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rtl="1"/>
            <a:r>
              <a:rPr lang="ar-OM" sz="2000" b="1" dirty="0"/>
              <a:t>الواو في (عَمْرُو) في حالتي </a:t>
            </a:r>
            <a:r>
              <a:rPr lang="ar-OM" sz="2000" b="1" dirty="0">
                <a:solidFill>
                  <a:srgbClr val="FF0000"/>
                </a:solidFill>
              </a:rPr>
              <a:t>الرفع والجر</a:t>
            </a:r>
          </a:p>
        </p:txBody>
      </p:sp>
      <p:sp>
        <p:nvSpPr>
          <p:cNvPr id="20" name="مستطيل 19"/>
          <p:cNvSpPr/>
          <p:nvPr/>
        </p:nvSpPr>
        <p:spPr>
          <a:xfrm>
            <a:off x="9900233" y="3189966"/>
            <a:ext cx="116570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OM" sz="28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الماضي </a:t>
            </a:r>
            <a:endParaRPr lang="ar-SA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1" name="مستطيل 20"/>
          <p:cNvSpPr/>
          <p:nvPr/>
        </p:nvSpPr>
        <p:spPr>
          <a:xfrm>
            <a:off x="9676954" y="3753776"/>
            <a:ext cx="1498943" cy="15081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r"/>
            <a:r>
              <a:rPr lang="ar-OM" sz="28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المضارع</a:t>
            </a:r>
          </a:p>
          <a:p>
            <a:pPr lvl="0" algn="r"/>
            <a:r>
              <a:rPr lang="ar-OM" b="1" dirty="0"/>
              <a:t> المسبوق </a:t>
            </a:r>
          </a:p>
          <a:p>
            <a:pPr lvl="0" algn="r"/>
            <a:r>
              <a:rPr lang="ar-OM" b="1" dirty="0"/>
              <a:t>(بناصب أو جازم)</a:t>
            </a:r>
            <a:endParaRPr lang="ar-OM" sz="2800" b="1" dirty="0"/>
          </a:p>
          <a:p>
            <a:pPr algn="r"/>
            <a:endParaRPr lang="ar-SA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2" name="مستطيل 21"/>
          <p:cNvSpPr/>
          <p:nvPr/>
        </p:nvSpPr>
        <p:spPr>
          <a:xfrm>
            <a:off x="10221790" y="5261881"/>
            <a:ext cx="95410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OM" sz="28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الأمـــر</a:t>
            </a:r>
            <a:endParaRPr lang="ar-SA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3" name="مستطيل 22"/>
          <p:cNvSpPr/>
          <p:nvPr/>
        </p:nvSpPr>
        <p:spPr>
          <a:xfrm>
            <a:off x="7069303" y="3435612"/>
            <a:ext cx="23691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rtl="1"/>
            <a:r>
              <a:rPr lang="ar-OM" sz="2000" b="1" dirty="0"/>
              <a:t>آمَنوا ، ساهموا...</a:t>
            </a:r>
          </a:p>
        </p:txBody>
      </p:sp>
      <p:sp>
        <p:nvSpPr>
          <p:cNvPr id="24" name="مستطيل 23"/>
          <p:cNvSpPr/>
          <p:nvPr/>
        </p:nvSpPr>
        <p:spPr>
          <a:xfrm>
            <a:off x="6784226" y="4469845"/>
            <a:ext cx="23691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rtl="1"/>
            <a:r>
              <a:rPr lang="ar-OM" sz="2000" b="1" dirty="0"/>
              <a:t>لن تفعلوا، لم تفعلوا...</a:t>
            </a:r>
          </a:p>
        </p:txBody>
      </p:sp>
      <p:sp>
        <p:nvSpPr>
          <p:cNvPr id="25" name="مستطيل 24"/>
          <p:cNvSpPr/>
          <p:nvPr/>
        </p:nvSpPr>
        <p:spPr>
          <a:xfrm>
            <a:off x="6948338" y="5393175"/>
            <a:ext cx="23691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rtl="1"/>
            <a:r>
              <a:rPr lang="ar-OM" sz="2000" b="1" dirty="0"/>
              <a:t>آمِنوا ، استعينوا...</a:t>
            </a:r>
          </a:p>
        </p:txBody>
      </p:sp>
      <p:sp>
        <p:nvSpPr>
          <p:cNvPr id="26" name="مستطيل 25"/>
          <p:cNvSpPr/>
          <p:nvPr/>
        </p:nvSpPr>
        <p:spPr>
          <a:xfrm>
            <a:off x="3895392" y="2687384"/>
            <a:ext cx="23691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rtl="1"/>
            <a:r>
              <a:rPr lang="ar-OM" sz="2800" b="1" dirty="0"/>
              <a:t>جاء </a:t>
            </a:r>
            <a:r>
              <a:rPr lang="ar-OM" sz="2800" b="1" dirty="0">
                <a:solidFill>
                  <a:srgbClr val="FF0000"/>
                </a:solidFill>
              </a:rPr>
              <a:t>عَمْرٌو</a:t>
            </a:r>
            <a:endParaRPr lang="ar-OM" sz="2000" b="1" dirty="0">
              <a:solidFill>
                <a:srgbClr val="FF0000"/>
              </a:solidFill>
            </a:endParaRPr>
          </a:p>
        </p:txBody>
      </p:sp>
      <p:sp>
        <p:nvSpPr>
          <p:cNvPr id="27" name="مستطيل 26"/>
          <p:cNvSpPr/>
          <p:nvPr/>
        </p:nvSpPr>
        <p:spPr>
          <a:xfrm>
            <a:off x="3866565" y="3086388"/>
            <a:ext cx="23691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rtl="1"/>
            <a:r>
              <a:rPr lang="ar-OM" sz="2800" b="1" dirty="0"/>
              <a:t>سلمتُ على </a:t>
            </a:r>
            <a:r>
              <a:rPr lang="ar-OM" sz="2800" b="1" dirty="0">
                <a:solidFill>
                  <a:srgbClr val="FF0000"/>
                </a:solidFill>
              </a:rPr>
              <a:t>عَمْرٍو</a:t>
            </a:r>
            <a:endParaRPr lang="ar-OM" sz="2000" b="1" dirty="0">
              <a:solidFill>
                <a:srgbClr val="FF0000"/>
              </a:solidFill>
            </a:endParaRPr>
          </a:p>
        </p:txBody>
      </p:sp>
      <p:sp>
        <p:nvSpPr>
          <p:cNvPr id="28" name="مستطيل 27"/>
          <p:cNvSpPr/>
          <p:nvPr/>
        </p:nvSpPr>
        <p:spPr>
          <a:xfrm>
            <a:off x="3615776" y="5085398"/>
            <a:ext cx="2870721" cy="10156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rtl="1"/>
            <a:r>
              <a:rPr lang="ar-OM" sz="2000" b="1" dirty="0">
                <a:solidFill>
                  <a:srgbClr val="FF0000"/>
                </a:solidFill>
              </a:rPr>
              <a:t>اسم (عُمَرُ) لا ينون</a:t>
            </a:r>
          </a:p>
          <a:p>
            <a:pPr lvl="0" algn="ctr" rtl="1"/>
            <a:r>
              <a:rPr lang="ar-OM" sz="2000" b="1" dirty="0">
                <a:solidFill>
                  <a:srgbClr val="FF0000"/>
                </a:solidFill>
              </a:rPr>
              <a:t>جاء عُمَرُ / رأيتُ عُمَرَ</a:t>
            </a:r>
          </a:p>
          <a:p>
            <a:pPr lvl="0" algn="ctr" rtl="1"/>
            <a:r>
              <a:rPr lang="ar-OM" sz="2000" b="1" dirty="0">
                <a:solidFill>
                  <a:srgbClr val="FF0000"/>
                </a:solidFill>
              </a:rPr>
              <a:t>سلمْـتُ على </a:t>
            </a:r>
            <a:r>
              <a:rPr lang="ar-OM" sz="2000" b="1" dirty="0">
                <a:solidFill>
                  <a:srgbClr val="003BB0"/>
                </a:solidFill>
              </a:rPr>
              <a:t>عُمَرَ</a:t>
            </a:r>
          </a:p>
        </p:txBody>
      </p:sp>
      <p:sp>
        <p:nvSpPr>
          <p:cNvPr id="29" name="مستطيل 28"/>
          <p:cNvSpPr/>
          <p:nvPr/>
        </p:nvSpPr>
        <p:spPr>
          <a:xfrm>
            <a:off x="3866564" y="3609608"/>
            <a:ext cx="2369147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rtl="1"/>
            <a:r>
              <a:rPr lang="ar-OM" sz="2800" b="1" dirty="0">
                <a:solidFill>
                  <a:srgbClr val="003BB0"/>
                </a:solidFill>
              </a:rPr>
              <a:t>* </a:t>
            </a:r>
            <a:r>
              <a:rPr lang="ar-OM" sz="2000" b="1" dirty="0">
                <a:solidFill>
                  <a:srgbClr val="003BB0"/>
                </a:solidFill>
              </a:rPr>
              <a:t>لا تزاد الواو  في كلمة عَمْرو إذا كانت منصوبة.</a:t>
            </a:r>
            <a:endParaRPr lang="ar-OM" sz="1600" b="1" dirty="0">
              <a:solidFill>
                <a:srgbClr val="003BB0"/>
              </a:solidFill>
            </a:endParaRPr>
          </a:p>
        </p:txBody>
      </p:sp>
      <p:sp>
        <p:nvSpPr>
          <p:cNvPr id="30" name="مستطيل 29"/>
          <p:cNvSpPr/>
          <p:nvPr/>
        </p:nvSpPr>
        <p:spPr>
          <a:xfrm>
            <a:off x="3866566" y="4507828"/>
            <a:ext cx="2369147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rtl="1"/>
            <a:r>
              <a:rPr lang="ar-OM" sz="2800" b="1" dirty="0"/>
              <a:t>* رأيتُ عَمْرًا</a:t>
            </a:r>
            <a:endParaRPr lang="ar-OM" sz="2000" b="1" dirty="0"/>
          </a:p>
        </p:txBody>
      </p:sp>
      <p:sp>
        <p:nvSpPr>
          <p:cNvPr id="31" name="مستطيل 30"/>
          <p:cNvSpPr/>
          <p:nvPr/>
        </p:nvSpPr>
        <p:spPr>
          <a:xfrm>
            <a:off x="361940" y="2435338"/>
            <a:ext cx="1956258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rtl="1"/>
            <a:r>
              <a:rPr lang="ar-OM" sz="2000" b="1" dirty="0"/>
              <a:t>الـــواو في: </a:t>
            </a:r>
          </a:p>
          <a:p>
            <a:pPr lvl="0" algn="ctr" rtl="1"/>
            <a:r>
              <a:rPr lang="ar-OM" sz="2000" b="1" dirty="0">
                <a:solidFill>
                  <a:srgbClr val="FF0000"/>
                </a:solidFill>
              </a:rPr>
              <a:t>أولات</a:t>
            </a:r>
          </a:p>
          <a:p>
            <a:pPr lvl="0" algn="ctr" rtl="1"/>
            <a:r>
              <a:rPr lang="ar-OM" sz="2000" b="1" dirty="0">
                <a:solidFill>
                  <a:srgbClr val="FF0000"/>
                </a:solidFill>
              </a:rPr>
              <a:t>أولو / أولي</a:t>
            </a:r>
          </a:p>
          <a:p>
            <a:pPr lvl="0" algn="ctr" rtl="1"/>
            <a:r>
              <a:rPr lang="ar-OM" sz="2000" b="1" dirty="0">
                <a:solidFill>
                  <a:srgbClr val="FF0000"/>
                </a:solidFill>
              </a:rPr>
              <a:t>أولاء</a:t>
            </a:r>
          </a:p>
        </p:txBody>
      </p:sp>
      <p:cxnSp>
        <p:nvCxnSpPr>
          <p:cNvPr id="33" name="رابط كسهم مستقيم 32"/>
          <p:cNvCxnSpPr/>
          <p:nvPr/>
        </p:nvCxnSpPr>
        <p:spPr>
          <a:xfrm flipH="1">
            <a:off x="8981234" y="3635667"/>
            <a:ext cx="91695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رابط كسهم مستقيم 33"/>
          <p:cNvCxnSpPr/>
          <p:nvPr/>
        </p:nvCxnSpPr>
        <p:spPr>
          <a:xfrm flipH="1" flipV="1">
            <a:off x="8981234" y="4669900"/>
            <a:ext cx="775930" cy="167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رابط كسهم مستقيم 35"/>
          <p:cNvCxnSpPr/>
          <p:nvPr/>
        </p:nvCxnSpPr>
        <p:spPr>
          <a:xfrm flipH="1">
            <a:off x="8921870" y="5587137"/>
            <a:ext cx="1305897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448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9" grpId="0" animBg="1"/>
      <p:bldP spid="30" grpId="0" animBg="1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768620" y="598944"/>
            <a:ext cx="8180446" cy="1200329"/>
          </a:xfrm>
          <a:prstGeom prst="rect">
            <a:avLst/>
          </a:prstGeom>
          <a:noFill/>
          <a:ln>
            <a:solidFill>
              <a:srgbClr val="00CC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3600" b="1" cap="none" spc="0" dirty="0">
                <a:ln w="9525">
                  <a:solidFill>
                    <a:srgbClr val="00B05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نشــاط </a:t>
            </a:r>
            <a:r>
              <a:rPr lang="ar-OM" sz="3600" b="1" dirty="0">
                <a:ln w="9525">
                  <a:solidFill>
                    <a:srgbClr val="00B05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تطبيقـــي</a:t>
            </a:r>
            <a:r>
              <a:rPr lang="ar-OM" sz="3600" b="1" cap="none" spc="0" dirty="0">
                <a:ln w="9525">
                  <a:solidFill>
                    <a:srgbClr val="00B05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:</a:t>
            </a:r>
          </a:p>
          <a:p>
            <a:pPr algn="ctr"/>
            <a:r>
              <a:rPr lang="ar-OM" sz="3600" b="1" cap="none" spc="0" dirty="0">
                <a:ln w="9525">
                  <a:solidFill>
                    <a:srgbClr val="00B050"/>
                  </a:solidFill>
                  <a:prstDash val="solid"/>
                </a:ln>
                <a:solidFill>
                  <a:srgbClr val="FF000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اقرأ الفـقـرة الآتيـة، ثم أجـب عن الأسئلـة التي تليهـــا:</a:t>
            </a:r>
            <a:endParaRPr lang="en-US" sz="4400" b="1" cap="none" spc="0" dirty="0">
              <a:ln w="9525">
                <a:solidFill>
                  <a:srgbClr val="00B050"/>
                </a:solidFill>
                <a:prstDash val="solid"/>
              </a:ln>
              <a:solidFill>
                <a:srgbClr val="FF0000"/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90762" y="2477939"/>
            <a:ext cx="18473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40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  <a:p>
            <a:pPr algn="ctr"/>
            <a:endParaRPr lang="en-US" sz="40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8" name="صورة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01" y="346491"/>
            <a:ext cx="2024037" cy="1398235"/>
          </a:xfrm>
          <a:prstGeom prst="rect">
            <a:avLst/>
          </a:prstGeom>
        </p:spPr>
      </p:pic>
      <p:sp>
        <p:nvSpPr>
          <p:cNvPr id="9" name="مستطيل 8"/>
          <p:cNvSpPr/>
          <p:nvPr/>
        </p:nvSpPr>
        <p:spPr>
          <a:xfrm>
            <a:off x="668501" y="1775714"/>
            <a:ext cx="10280565" cy="229000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OM" sz="4400" b="1" dirty="0">
                <a:solidFill>
                  <a:schemeClr val="tx1"/>
                </a:solidFill>
                <a:cs typeface="Akhbar MT" pitchFamily="2" charset="-78"/>
              </a:rPr>
              <a:t>       </a:t>
            </a:r>
            <a:r>
              <a:rPr lang="ar-OM" sz="3600" b="1" dirty="0">
                <a:solidFill>
                  <a:schemeClr val="tx1"/>
                </a:solidFill>
                <a:cs typeface="Akhbar MT" pitchFamily="2" charset="-78"/>
              </a:rPr>
              <a:t>دعا عَمْرٌو ربّه؛ لأنّ الله تعالى يقول: « ادعوني أستجب لكم» وهذا شأن المؤمن الذي سار على سنة الرّسول ـ صلّى الله عليه وسلّم ـ فقد كان الرّسول الكريم </a:t>
            </a:r>
          </a:p>
          <a:p>
            <a:pPr algn="ctr" rtl="1"/>
            <a:r>
              <a:rPr lang="ar-OM" sz="3600" b="1" dirty="0">
                <a:solidFill>
                  <a:schemeClr val="tx1"/>
                </a:solidFill>
                <a:cs typeface="Akhbar MT" pitchFamily="2" charset="-78"/>
              </a:rPr>
              <a:t>يستغفر ربّه كثيرًا... </a:t>
            </a:r>
            <a:endParaRPr lang="ar-OM" sz="4000" b="1" dirty="0">
              <a:solidFill>
                <a:schemeClr val="tx1"/>
              </a:solidFill>
              <a:cs typeface="Akhbar MT" pitchFamily="2" charset="-78"/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2388874" y="4158121"/>
            <a:ext cx="893993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OM" sz="3200" b="0" cap="none" spc="0" dirty="0">
                <a:ln w="18415" cmpd="sng">
                  <a:solidFill>
                    <a:srgbClr val="0033CC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1. استخرج من الفقــرة السابقة كلمة بها حرف يكتب ولا ينطق.</a:t>
            </a:r>
            <a:endParaRPr lang="ar-SA" sz="3200" b="0" cap="none" spc="0" dirty="0">
              <a:ln w="18415" cmpd="sng">
                <a:solidFill>
                  <a:srgbClr val="0033CC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1393660" y="4158121"/>
            <a:ext cx="126989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4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عَمْرٌو</a:t>
            </a:r>
            <a:r>
              <a:rPr lang="ar-OM" sz="4000" b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endParaRPr lang="ar-SA" sz="54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757652" y="5477715"/>
            <a:ext cx="97561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914400" rtl="1">
              <a:defRPr/>
            </a:pPr>
            <a:r>
              <a:rPr lang="ar-OM" sz="2400" b="1" dirty="0">
                <a:solidFill>
                  <a:srgbClr val="FF0000"/>
                </a:solidFill>
              </a:rPr>
              <a:t>أ. من الكلمات التي بها حروف تنطق ولا تكتب الواو في كلمة(عَمْرُو) في حالتي الرفع و...........</a:t>
            </a:r>
            <a:endParaRPr lang="ar-AE" sz="2400" b="1" dirty="0">
              <a:solidFill>
                <a:srgbClr val="FF0000"/>
              </a:solidFill>
            </a:endParaRPr>
          </a:p>
        </p:txBody>
      </p:sp>
      <p:sp>
        <p:nvSpPr>
          <p:cNvPr id="13" name="مستطيل 12"/>
          <p:cNvSpPr/>
          <p:nvPr/>
        </p:nvSpPr>
        <p:spPr>
          <a:xfrm>
            <a:off x="5609859" y="4761736"/>
            <a:ext cx="460414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32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/>
              </a:rPr>
              <a:t>2. أكمل الفراغ بالكلمة الصحيحة:</a:t>
            </a:r>
            <a:endParaRPr lang="ar-SA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579068" y="5288190"/>
            <a:ext cx="162918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OM" sz="40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الجـــر</a:t>
            </a:r>
            <a:endParaRPr lang="ar-SA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15345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1" grpId="0"/>
      <p:bldP spid="13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64684">
            <a:off x="387007" y="307786"/>
            <a:ext cx="2553745" cy="1441870"/>
          </a:xfrm>
          <a:prstGeom prst="rect">
            <a:avLst/>
          </a:prstGeom>
        </p:spPr>
      </p:pic>
      <p:sp>
        <p:nvSpPr>
          <p:cNvPr id="6" name="مستطيل 5"/>
          <p:cNvSpPr/>
          <p:nvPr/>
        </p:nvSpPr>
        <p:spPr>
          <a:xfrm rot="21050091">
            <a:off x="1366361" y="1125755"/>
            <a:ext cx="59503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فكّـــر</a:t>
            </a:r>
            <a:endParaRPr lang="ar-SA" sz="1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-131863" y="348199"/>
            <a:ext cx="11227051" cy="261610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ar-OM" sz="3600" b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3. تخير الإجابة الصحيحة من بين البدائل المعـطاة:</a:t>
            </a:r>
          </a:p>
          <a:p>
            <a:pPr algn="ctr"/>
            <a:endParaRPr lang="ar-OM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r"/>
            <a:r>
              <a:rPr lang="ar-OM" sz="32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أ. </a:t>
            </a:r>
            <a:r>
              <a:rPr lang="ar-OM" sz="3200" b="1" dirty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............. على المرافق العامة في مدرستِكم.</a:t>
            </a:r>
          </a:p>
          <a:p>
            <a:pPr algn="r"/>
            <a:r>
              <a:rPr lang="ar-OM" sz="3200" b="1" cap="none" spc="0" dirty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1. </a:t>
            </a:r>
            <a:r>
              <a:rPr lang="ar-OM" sz="3200" b="1" dirty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حافظو.</a:t>
            </a:r>
            <a:r>
              <a:rPr lang="ar-OM" sz="3200" b="1" cap="none" spc="0" dirty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2. </a:t>
            </a:r>
            <a:r>
              <a:rPr lang="ar-OM" sz="3200" b="1" dirty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حافظوا.    </a:t>
            </a:r>
          </a:p>
          <a:p>
            <a:pPr algn="r"/>
            <a:r>
              <a:rPr lang="ar-OM" sz="3200" b="1" dirty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ar-OM" sz="3200" b="1" cap="none" spc="0" dirty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3. </a:t>
            </a:r>
            <a:r>
              <a:rPr lang="ar-OM" sz="3200" b="1" dirty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حافظون.            </a:t>
            </a:r>
            <a:r>
              <a:rPr lang="ar-OM" sz="3200" b="1" cap="none" spc="0" dirty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4. </a:t>
            </a:r>
            <a:r>
              <a:rPr lang="ar-OM" sz="3200" b="1" cap="none" spc="0" dirty="0" err="1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حافظوون</a:t>
            </a:r>
            <a:r>
              <a:rPr lang="ar-OM" sz="3200" b="1" cap="none" spc="0" dirty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endParaRPr lang="ar-SA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5" name="رابط مستقيم 4"/>
          <p:cNvCxnSpPr/>
          <p:nvPr/>
        </p:nvCxnSpPr>
        <p:spPr>
          <a:xfrm flipH="1">
            <a:off x="6586854" y="2406199"/>
            <a:ext cx="134415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مستطيل 10"/>
          <p:cNvSpPr/>
          <p:nvPr/>
        </p:nvSpPr>
        <p:spPr>
          <a:xfrm>
            <a:off x="3185986" y="3614753"/>
            <a:ext cx="7960834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OM" sz="3200" b="1" cap="none" spc="0" dirty="0">
                <a:ln w="11430"/>
                <a:solidFill>
                  <a:srgbClr val="FF0000"/>
                </a:solidFill>
                <a:effectLst/>
              </a:rPr>
              <a:t>ب. </a:t>
            </a:r>
            <a:r>
              <a:rPr lang="ar-OM" sz="3200" b="1" cap="none" spc="0" dirty="0">
                <a:ln w="11430"/>
                <a:solidFill>
                  <a:srgbClr val="0033CC"/>
                </a:solidFill>
                <a:effectLst/>
              </a:rPr>
              <a:t>جميع ما يأتي كلمات بها حروف </a:t>
            </a:r>
            <a:r>
              <a:rPr lang="ar-OM" sz="3200" b="1" cap="none" spc="0" dirty="0">
                <a:ln w="11430"/>
                <a:solidFill>
                  <a:srgbClr val="002060"/>
                </a:solidFill>
                <a:effectLst/>
              </a:rPr>
              <a:t>تكتب</a:t>
            </a:r>
            <a:r>
              <a:rPr lang="ar-OM" sz="3200" b="1" cap="none" spc="0" dirty="0">
                <a:ln w="11430"/>
                <a:solidFill>
                  <a:srgbClr val="0033CC"/>
                </a:solidFill>
                <a:effectLst/>
              </a:rPr>
              <a:t> ولا </a:t>
            </a:r>
            <a:r>
              <a:rPr lang="ar-OM" sz="3200" b="1" cap="none" spc="0" dirty="0">
                <a:ln w="11430"/>
                <a:solidFill>
                  <a:srgbClr val="002060"/>
                </a:solidFill>
                <a:effectLst/>
              </a:rPr>
              <a:t>تنطق</a:t>
            </a:r>
            <a:r>
              <a:rPr lang="ar-OM" sz="3200" b="1" cap="none" spc="0" dirty="0">
                <a:ln w="11430"/>
                <a:solidFill>
                  <a:srgbClr val="0033CC"/>
                </a:solidFill>
                <a:effectLst/>
              </a:rPr>
              <a:t> ما عدا:</a:t>
            </a:r>
          </a:p>
          <a:p>
            <a:pPr algn="ctr"/>
            <a:r>
              <a:rPr lang="ar-OM" sz="3200" b="1" dirty="0">
                <a:ln w="11430"/>
                <a:solidFill>
                  <a:srgbClr val="0033CC"/>
                </a:solidFill>
                <a:effectLst/>
              </a:rPr>
              <a:t>أ. هؤلاء        ب. عَمْرُو       ج. أولو        د. قالوا   </a:t>
            </a:r>
            <a:endParaRPr lang="ar-SA" sz="3200" b="1" cap="none" spc="0" dirty="0">
              <a:ln w="11430"/>
              <a:solidFill>
                <a:srgbClr val="0033CC"/>
              </a:solidFill>
              <a:effectLst/>
            </a:endParaRPr>
          </a:p>
        </p:txBody>
      </p:sp>
      <p:cxnSp>
        <p:nvCxnSpPr>
          <p:cNvPr id="12" name="رابط مستقيم 11"/>
          <p:cNvCxnSpPr/>
          <p:nvPr/>
        </p:nvCxnSpPr>
        <p:spPr>
          <a:xfrm flipH="1">
            <a:off x="9456696" y="4713603"/>
            <a:ext cx="134415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3387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736280" y="1098016"/>
            <a:ext cx="100541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OM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4. استخرج كلمتين بهما حرف يكتب ولا ينطق في العبارة الآتية:</a:t>
            </a:r>
          </a:p>
          <a:p>
            <a:pPr algn="r"/>
            <a:r>
              <a:rPr lang="ar-OM" sz="3200" b="1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(كان عمرُو بنُ العاص من أولي الرأي في الحكم).</a:t>
            </a:r>
            <a:r>
              <a:rPr lang="ar-OM" sz="2800" b="1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</a:t>
            </a:r>
            <a:endParaRPr lang="ar-OM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673071" y="2133488"/>
            <a:ext cx="189186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عَمْرُو / أولي</a:t>
            </a:r>
            <a:endParaRPr lang="ar-SA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899413" y="3091016"/>
            <a:ext cx="1001976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OM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5. صوِّب الخطأ الإملائي الوارد في الكلمتين اللتين تحتهما خط في المثالين الآتيين:</a:t>
            </a:r>
            <a:endParaRPr lang="ar-OM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r"/>
            <a:r>
              <a:rPr lang="ar-OM" sz="28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أ. قال بشار بن برد:</a:t>
            </a:r>
          </a:p>
          <a:p>
            <a:pPr algn="r"/>
            <a:r>
              <a:rPr lang="ar-OM" sz="28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إذا أنتَ لمْ تشربْ مرارًا على القَذى   ظمِئتَ وأيّ الناسِ </a:t>
            </a:r>
            <a:r>
              <a:rPr lang="ar-OM" sz="2800" b="1" u="sng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تصفوا</a:t>
            </a:r>
            <a:r>
              <a:rPr lang="ar-OM" sz="28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مشاربُه.</a:t>
            </a:r>
          </a:p>
          <a:p>
            <a:pPr algn="r"/>
            <a:r>
              <a:rPr lang="ar-OM" sz="28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8638798" y="5317992"/>
            <a:ext cx="102464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تهملوا</a:t>
            </a:r>
            <a:endParaRPr lang="ar-SA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2035493" y="4451073"/>
            <a:ext cx="93326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تصفو</a:t>
            </a:r>
            <a:endParaRPr lang="ar-SA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7407607" y="4743460"/>
            <a:ext cx="29161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OM" sz="28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ب. لن </a:t>
            </a:r>
            <a:r>
              <a:rPr lang="ar-OM" sz="2800" b="1" u="sng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تهملو</a:t>
            </a:r>
            <a:r>
              <a:rPr lang="ar-OM" sz="28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واجباتكم.</a:t>
            </a:r>
            <a:endParaRPr lang="ar-OM" sz="2800" dirty="0"/>
          </a:p>
        </p:txBody>
      </p:sp>
    </p:spTree>
    <p:extLst>
      <p:ext uri="{BB962C8B-B14F-4D97-AF65-F5344CB8AC3E}">
        <p14:creationId xmlns:p14="http://schemas.microsoft.com/office/powerpoint/2010/main" val="3722949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21157943">
            <a:off x="1993802" y="1850247"/>
            <a:ext cx="7843814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5400" b="1" dirty="0">
                <a:ln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هـــــذا</a:t>
            </a:r>
            <a:r>
              <a:rPr lang="ar-AE" sz="5400" b="1" dirty="0">
                <a:ln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...</a:t>
            </a:r>
          </a:p>
          <a:p>
            <a:pPr algn="ctr"/>
            <a:endParaRPr lang="ar-AE" sz="5400" b="1" cap="none" spc="0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  <a:p>
            <a:pPr algn="ctr"/>
            <a:r>
              <a:rPr lang="ar-OM" sz="5400" b="1" dirty="0">
                <a:ln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والسّلام عليكم ورحمة الله وبركاته</a:t>
            </a:r>
            <a:r>
              <a:rPr lang="ar-AE" sz="5400" b="1" cap="none" spc="0" dirty="0">
                <a:ln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.</a:t>
            </a:r>
            <a:endParaRPr lang="en-US" sz="5400" b="1" cap="none" spc="0" dirty="0">
              <a:ln/>
              <a:solidFill>
                <a:schemeClr val="accent4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114092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جاور">
  <a:themeElements>
    <a:clrScheme name="شكل موجة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تجاور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