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y="6858000" cx="12192000"/>
  <p:notesSz cx="6858000" cy="9144000"/>
  <p:defaultTextStyle>
    <a:defPPr lvl="0">
      <a:defRPr lang="ar-SA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7" Type="http://schemas.openxmlformats.org/officeDocument/2006/relationships/slide" Target="slides/slide24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9" Type="http://schemas.openxmlformats.org/officeDocument/2006/relationships/slide" Target="slides/slide16.xml"/><Relationship Id="rId18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F97D5D24-E11D-47B2-B931-4AA55B084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34145821-7F3A-43A2-845F-F37011AF0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65643589-7422-45FB-A3AE-B3C528C3B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BA7BE3FD-965C-4776-94E4-F19B97330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668C0659-A331-45CC-997B-A7A2D355F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3207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BEEE7CD9-C8C2-4C7E-8761-97D12A575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3E21F61E-4B17-476C-B8A3-7F0512CCD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6A452B98-5E7B-4B69-B97F-B37884E28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BAD7D12B-B413-403E-BFDC-524A78BC6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1C7FD802-9C95-4978-9A82-274EFEF8C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650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87045B2C-6AB2-4717-8B34-DB689FBE2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2ADE7BF1-5EFA-4726-8050-F97DD1CC7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A49FD9FC-71FC-434A-8CC0-AEF15E584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D4006CB7-01E7-4B8E-BA82-B8BB55152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31335BE4-8F55-4244-8F0E-BBD27D02E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56245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F2134EAE-8A19-43A2-83DB-2547094A1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0B9933DF-EB96-4FD4-A2DA-AB86C6F033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8D21CB1F-939F-441F-A83F-4A269BCE9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79333F90-5A84-496B-B070-543C38755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DE5DDDFA-807C-4164-8B35-BB8993D99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0E1E5AD4-B959-4EAB-B016-704D5B525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0026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1CF86148-8B4B-4419-B88C-F94994C5D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BB849E66-4CA3-4284-A586-752591C77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672A5B1D-7F17-4632-A136-C27010835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3A633CDC-C201-455D-84D4-6200EEFEA0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56DE54B0-0F99-46B7-9264-48338027FD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61EEC887-6C67-481A-AE96-37DD85206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DFBF06D0-4F97-4507-9D04-5DCBCD8F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1053C301-C851-46C4-8A32-8F8BC5B91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3471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E411C2F-596E-4C46-97A2-C51232775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BDD08331-5FCD-41ED-926C-8F13218FC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BB2FE500-35E0-4FC3-B37C-92839E37C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48B346AC-11D4-4E72-BC41-C68121D5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75948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581B5421-B585-4EC8-B1C7-453D5E291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EEF9C975-65BD-498D-AA64-452CC8C14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56589A8B-44EE-49A4-BEB4-27A3CA0B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274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BB4E2CAC-31D4-4B43-8B01-CEDAA3C2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A39F9F0B-B6FC-42AF-8551-0060181D3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BAD843FB-AA21-4E46-BDAE-41285AF03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46875B34-28BB-4AF0-85AA-4AE4B92B6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B5DE8F3C-FA22-4E90-BF16-B4012A58A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5EAEEAFC-9464-453B-B28A-C3EB3C663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3749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6E54444-E860-4917-B8CB-BD1EBA50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32BF6D6F-89E8-4A72-B622-3AF49CCCA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FD55FBCD-621B-4DEA-8552-1DDFE865C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4B2BAC5D-6ED5-4DFF-A39F-E014C16D6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BDE74A78-5474-40CE-851E-DDA674D6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60DE610F-ECB6-4ECB-AE03-C6A59CBC4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857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791B38DA-B175-4B09-85D5-C3F0EF003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011707A9-CF61-43EF-BBF2-3CD7FE1D8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65E20A9-1536-4965-82E5-BBA5FB4A8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1F84690A-F7EF-46E8-B757-F5287401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9FB8C72D-B901-4604-87A2-5A48B205B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7418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FCA6346A-83A4-4E87-BE82-81BA33002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3ED2514F-2B08-487F-9049-92DF532B3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FF98401F-4B07-467A-AC17-AE8B9AF72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5E3FE705-ADF1-402E-BA5C-AB95F73AD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B97AC4B7-8ECA-438D-A38F-F5C6DE78B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5480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xmlns="" id="{798308B6-B19F-4D09-8649-72A6503E1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EFFAEDDD-3D08-4F9E-984D-72EB63000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941A21E-15EE-42B8-9B75-0CFBB76F2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0D303-413B-4BB0-8A70-BA5410C95D08}" type="datetimeFigureOut">
              <a:rPr lang="ar-SA" smtClean="0"/>
              <a:t>11/07/1444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9D5EAB00-7769-452C-8BBB-8E19510D8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47DC7237-874C-4B38-B75E-D90513470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4A922-3D96-421C-88DB-6C054B9583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3879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Uoj9CxBvSw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796287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836269" y="2012226"/>
            <a:ext cx="95580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5400" b="1" dirty="0" smtClean="0">
                <a:ln w="18415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من وحي الخريف في صلالة</a:t>
            </a:r>
            <a:endParaRPr lang="ar-SA" sz="5400" b="1" dirty="0">
              <a:ln w="18415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67129" y="462268"/>
            <a:ext cx="5242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OM" sz="36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khbar MT" pitchFamily="2" charset="-78"/>
              </a:rPr>
              <a:t>- </a:t>
            </a:r>
            <a:r>
              <a:rPr lang="ar-OM" sz="36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  <a:cs typeface="Akhbar MT" pitchFamily="2" charset="-78"/>
              </a:rPr>
              <a:t>الأربعاء :1-2-2023</a:t>
            </a:r>
            <a:endParaRPr lang="ar-SA" sz="36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Arial" charset="0"/>
              <a:cs typeface="Akhbar MT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929624" y="4486117"/>
            <a:ext cx="66545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OM" sz="5400" b="1" dirty="0">
                <a:solidFill>
                  <a:srgbClr val="C0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إعداد </a:t>
            </a:r>
            <a:r>
              <a:rPr lang="ar-OM" sz="5400" b="1" dirty="0" smtClean="0">
                <a:solidFill>
                  <a:srgbClr val="C0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الأستاذ </a:t>
            </a:r>
            <a:r>
              <a:rPr lang="ar-OM" sz="5400" b="1" dirty="0">
                <a:solidFill>
                  <a:srgbClr val="C0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: حسام الحميد</a:t>
            </a:r>
            <a:endParaRPr lang="ar-SA" sz="5400" b="1" dirty="0">
              <a:solidFill>
                <a:srgbClr val="C0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431984" y="1191080"/>
            <a:ext cx="3112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https://youtu.be/6Uoj9CxBvSw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27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448A438E-7777-40BB-BA3E-6F65CFC30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82" y="94129"/>
            <a:ext cx="7478542" cy="6642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AFB1BD2-94C3-4153-AC76-24DA26DA1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0" y="1462405"/>
            <a:ext cx="6167846" cy="1325563"/>
          </a:xfrm>
        </p:spPr>
        <p:txBody>
          <a:bodyPr>
            <a:normAutofit/>
          </a:bodyPr>
          <a:lstStyle/>
          <a:p>
            <a:r>
              <a:rPr lang="ar-SA" sz="3200" dirty="0">
                <a:solidFill>
                  <a:srgbClr val="FF0000"/>
                </a:solidFill>
              </a:rPr>
              <a:t>الفكرة العامة :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6D9998A6-6F33-4428-9342-E68B0CDA9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2035" y="2520337"/>
            <a:ext cx="3163388" cy="18173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dirty="0"/>
              <a:t>وصف الكاتب للطبيعة الخلابة في خريف صلالة . </a:t>
            </a:r>
          </a:p>
        </p:txBody>
      </p:sp>
    </p:spTree>
    <p:extLst>
      <p:ext uri="{BB962C8B-B14F-4D97-AF65-F5344CB8AC3E}">
        <p14:creationId xmlns:p14="http://schemas.microsoft.com/office/powerpoint/2010/main" val="401772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215" y="107970"/>
            <a:ext cx="6154234" cy="6270797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360777" y="1089212"/>
            <a:ext cx="559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1- وصف الأشجار في الخريف.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919174" y="2070454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2060"/>
                </a:solidFill>
              </a:rPr>
              <a:t>طريق وعر: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849696" y="2933812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2060"/>
                </a:solidFill>
              </a:rPr>
              <a:t>واهنة: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358154" y="2070454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صعب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358154" y="2933812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متعبة</a:t>
            </a:r>
            <a:endParaRPr lang="en-US" sz="2800" b="1" dirty="0">
              <a:solidFill>
                <a:srgbClr val="00B050"/>
              </a:solidFill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42" y="5320236"/>
            <a:ext cx="5476330" cy="641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مربع نص 10"/>
          <p:cNvSpPr txBox="1"/>
          <p:nvPr/>
        </p:nvSpPr>
        <p:spPr>
          <a:xfrm>
            <a:off x="25760" y="3815774"/>
            <a:ext cx="6266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- مفرد كلمة ( </a:t>
            </a:r>
            <a:r>
              <a:rPr lang="ar-OM" sz="2800" b="1" dirty="0" smtClean="0">
                <a:solidFill>
                  <a:srgbClr val="7030A0"/>
                </a:solidFill>
              </a:rPr>
              <a:t>مخالب</a:t>
            </a:r>
            <a:r>
              <a:rPr lang="ar-OM" sz="2800" b="1" dirty="0" smtClean="0">
                <a:solidFill>
                  <a:srgbClr val="FF0000"/>
                </a:solidFill>
              </a:rPr>
              <a:t>):.................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31412" y="4438274"/>
            <a:ext cx="559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- مُضاد كلمة ( </a:t>
            </a:r>
            <a:r>
              <a:rPr lang="ar-OM" sz="2800" b="1" dirty="0" smtClean="0">
                <a:solidFill>
                  <a:srgbClr val="7030A0"/>
                </a:solidFill>
              </a:rPr>
              <a:t>الغامضة</a:t>
            </a:r>
            <a:r>
              <a:rPr lang="ar-OM" sz="2800" b="1" dirty="0" smtClean="0">
                <a:solidFill>
                  <a:srgbClr val="FF0000"/>
                </a:solidFill>
              </a:rPr>
              <a:t>)هو:.......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64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76" y="-1"/>
            <a:ext cx="12084424" cy="681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7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345" y="458757"/>
            <a:ext cx="5837389" cy="2339528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345" y="3026335"/>
            <a:ext cx="5837389" cy="3132094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320435" y="699720"/>
            <a:ext cx="5782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2- مميزات جبال صلالة في الخريف.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919174" y="2070454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2060"/>
                </a:solidFill>
              </a:rPr>
              <a:t>القاحلة :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919174" y="2593674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2060"/>
                </a:solidFill>
              </a:rPr>
              <a:t>صمت مطبق :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327089" y="2125539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الجافّة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327089" y="2593674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مخيم</a:t>
            </a:r>
            <a:endParaRPr lang="en-US" sz="2800" b="1" dirty="0">
              <a:solidFill>
                <a:srgbClr val="00B050"/>
              </a:solidFill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42" y="4132717"/>
            <a:ext cx="5274705" cy="532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03" y="5071618"/>
            <a:ext cx="5314377" cy="4698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مربع نص 10"/>
          <p:cNvSpPr txBox="1"/>
          <p:nvPr/>
        </p:nvSpPr>
        <p:spPr>
          <a:xfrm>
            <a:off x="315519" y="3266420"/>
            <a:ext cx="5787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- مفرد كلمة ( </a:t>
            </a:r>
            <a:r>
              <a:rPr lang="ar-OM" sz="2800" b="1" dirty="0" smtClean="0">
                <a:solidFill>
                  <a:srgbClr val="7030A0"/>
                </a:solidFill>
              </a:rPr>
              <a:t>أفلاج</a:t>
            </a:r>
            <a:r>
              <a:rPr lang="ar-OM" sz="2800" b="1" dirty="0" smtClean="0">
                <a:solidFill>
                  <a:srgbClr val="FF0000"/>
                </a:solidFill>
              </a:rPr>
              <a:t>):.................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48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0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845" y="510375"/>
            <a:ext cx="5511111" cy="513739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253201" y="753035"/>
            <a:ext cx="559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3- وصف شجرة اللبان.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919174" y="2070454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2060"/>
                </a:solidFill>
              </a:rPr>
              <a:t>القيظ :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943078" y="2864653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2060"/>
                </a:solidFill>
              </a:rPr>
              <a:t>لحاء الشجرة :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400988" y="2070454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شدّة الحر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305195" y="2864653"/>
            <a:ext cx="2666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قشر</a:t>
            </a:r>
            <a:endParaRPr lang="en-US" sz="2800" b="1" dirty="0">
              <a:solidFill>
                <a:srgbClr val="00B050"/>
              </a:solidFill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248" y="4006639"/>
            <a:ext cx="3193591" cy="5684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543" y="5131795"/>
            <a:ext cx="4453629" cy="515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5726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1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41" y="699720"/>
            <a:ext cx="5836024" cy="5364904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585558" y="565501"/>
            <a:ext cx="6487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4- الأماكن التي يمرُّ بها طريق اللبان.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223" y="1641983"/>
            <a:ext cx="1343410" cy="5597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8223" y="2849267"/>
            <a:ext cx="1343410" cy="4660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مربع نص 5"/>
          <p:cNvSpPr txBox="1"/>
          <p:nvPr/>
        </p:nvSpPr>
        <p:spPr>
          <a:xfrm>
            <a:off x="944336" y="2820698"/>
            <a:ext cx="333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فاحت رائحته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48572" y="1447548"/>
            <a:ext cx="4563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حفظ هيكل جسم </a:t>
            </a:r>
          </a:p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الميت من التلف.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17854" y="3945616"/>
            <a:ext cx="6645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 smtClean="0">
                <a:solidFill>
                  <a:srgbClr val="002060"/>
                </a:solidFill>
              </a:rPr>
              <a:t>وردت في الفقرة كلمة بمعنى(انتشرت رائحته)...........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91024" y="4705223"/>
            <a:ext cx="6645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2060"/>
                </a:solidFill>
              </a:rPr>
              <a:t>- ما الأماكن التي يمرُّ بها طريق اللبان؟..........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69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36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2" y="604017"/>
            <a:ext cx="6015668" cy="2986348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332" y="3366786"/>
            <a:ext cx="6015668" cy="2845755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979655" y="346434"/>
            <a:ext cx="519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 smtClean="0">
                <a:solidFill>
                  <a:srgbClr val="FF0000"/>
                </a:solidFill>
              </a:rPr>
              <a:t>5- صفات أهل عمان.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639" y="1173991"/>
            <a:ext cx="1086176" cy="5808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639" y="1989428"/>
            <a:ext cx="1086176" cy="5981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0639" y="2822171"/>
            <a:ext cx="1086176" cy="7351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مربع نص 7"/>
          <p:cNvSpPr txBox="1"/>
          <p:nvPr/>
        </p:nvSpPr>
        <p:spPr>
          <a:xfrm>
            <a:off x="979655" y="2843566"/>
            <a:ext cx="333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مفرد/</a:t>
            </a:r>
            <a:r>
              <a:rPr lang="ar-OM" sz="2800" b="1" dirty="0" err="1" smtClean="0">
                <a:solidFill>
                  <a:srgbClr val="00B050"/>
                </a:solidFill>
              </a:rPr>
              <a:t>عرق:أصل</a:t>
            </a:r>
            <a:r>
              <a:rPr lang="ar-OM" sz="2800" b="1" dirty="0" smtClean="0">
                <a:solidFill>
                  <a:srgbClr val="00B050"/>
                </a:solidFill>
              </a:rPr>
              <a:t> كل شيء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547977" y="1967849"/>
            <a:ext cx="4124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مفرد/</a:t>
            </a:r>
            <a:r>
              <a:rPr lang="ar-OM" sz="2800" b="1" dirty="0" err="1" smtClean="0">
                <a:solidFill>
                  <a:srgbClr val="00B050"/>
                </a:solidFill>
              </a:rPr>
              <a:t>خصلة:الصفات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517792" y="1162283"/>
            <a:ext cx="333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صلابته.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82156" y="4448272"/>
            <a:ext cx="6857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2060"/>
                </a:solidFill>
              </a:rPr>
              <a:t>- فيما يشترك الإنسان العماني وشجرة اللبان.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82156" y="5227446"/>
            <a:ext cx="6857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2060"/>
                </a:solidFill>
              </a:rPr>
              <a:t>- ذكر الكاتب صفات نبيله لأهل </a:t>
            </a:r>
            <a:r>
              <a:rPr lang="ar-OM" sz="2800" b="1" dirty="0" err="1" smtClean="0">
                <a:solidFill>
                  <a:srgbClr val="002060"/>
                </a:solidFill>
              </a:rPr>
              <a:t>عمان.وضحها</a:t>
            </a:r>
            <a:r>
              <a:rPr lang="ar-OM" sz="2800" b="1" dirty="0" smtClean="0">
                <a:solidFill>
                  <a:srgbClr val="002060"/>
                </a:solidFill>
              </a:rPr>
              <a:t>.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79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1353800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3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6706" y="155276"/>
            <a:ext cx="6073929" cy="6501018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47919" y="346434"/>
            <a:ext cx="6028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FF0000"/>
                </a:solidFill>
              </a:rPr>
              <a:t>6- الأدلّة المؤكدة على حضارة عمان.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272" y="1390329"/>
            <a:ext cx="880548" cy="5811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272" y="2106148"/>
            <a:ext cx="880548" cy="6077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9272" y="2880096"/>
            <a:ext cx="880548" cy="610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7" name="مربع نص 6"/>
          <p:cNvSpPr txBox="1"/>
          <p:nvPr/>
        </p:nvSpPr>
        <p:spPr>
          <a:xfrm>
            <a:off x="389965" y="3736961"/>
            <a:ext cx="685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Tx/>
              <a:buChar char="-"/>
            </a:pPr>
            <a:r>
              <a:rPr lang="ar-OM" sz="2400" b="1" dirty="0" smtClean="0">
                <a:solidFill>
                  <a:srgbClr val="002060"/>
                </a:solidFill>
              </a:rPr>
              <a:t>إلى أين تعود أصول الفينيقيين كما يرى </a:t>
            </a:r>
          </a:p>
          <a:p>
            <a:pPr algn="ctr"/>
            <a:r>
              <a:rPr lang="ar-OM" sz="2400" b="1" dirty="0" smtClean="0">
                <a:solidFill>
                  <a:srgbClr val="002060"/>
                </a:solidFill>
              </a:rPr>
              <a:t>المؤرخ اليوناني (هيرودوت)؟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68941" y="5000582"/>
            <a:ext cx="658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Tx/>
              <a:buChar char="-"/>
            </a:pPr>
            <a:r>
              <a:rPr lang="ar-OM" sz="2400" b="1" dirty="0" smtClean="0">
                <a:solidFill>
                  <a:srgbClr val="002060"/>
                </a:solidFill>
              </a:rPr>
              <a:t>ما الذي يربط صور العمانية بصور اللبنانية؟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590888" y="1372988"/>
            <a:ext cx="333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منشأ.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550546" y="2116538"/>
            <a:ext cx="333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الأرض.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1436247" y="2942738"/>
            <a:ext cx="333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 smtClean="0">
                <a:solidFill>
                  <a:srgbClr val="00B050"/>
                </a:solidFill>
              </a:rPr>
              <a:t>ظهور.</a:t>
            </a:r>
            <a:endParaRPr lang="en-US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59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4"/>
            <a:ext cx="10555416" cy="581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4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" y="114300"/>
            <a:ext cx="11938000" cy="70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0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F14FCD71-2692-4084-A204-2E3305259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491" y="702219"/>
            <a:ext cx="7408818" cy="4351338"/>
          </a:xfrm>
        </p:spPr>
        <p:txBody>
          <a:bodyPr>
            <a:normAutofit lnSpcReduction="10000"/>
          </a:bodyPr>
          <a:lstStyle/>
          <a:p>
            <a:r>
              <a:rPr lang="ar-SA" dirty="0"/>
              <a:t>1- كيف جمعت الشجرة التي رآها الكاتب الفصول الأربعة ؟ </a:t>
            </a:r>
          </a:p>
          <a:p>
            <a:endParaRPr lang="ar-SA" dirty="0"/>
          </a:p>
          <a:p>
            <a:r>
              <a:rPr lang="ar-SA" dirty="0"/>
              <a:t>كم شهر تستمر زخات المطر والضباب على جبال صلالة ؟ </a:t>
            </a:r>
          </a:p>
          <a:p>
            <a:endParaRPr lang="ar-SA" dirty="0"/>
          </a:p>
          <a:p>
            <a:r>
              <a:rPr lang="ar-SA" dirty="0"/>
              <a:t>كيف يتم جمع اللبان ؟ </a:t>
            </a:r>
          </a:p>
          <a:p>
            <a:endParaRPr lang="ar-SA" dirty="0"/>
          </a:p>
          <a:p>
            <a:r>
              <a:rPr lang="ar-SA" dirty="0"/>
              <a:t>ما الأماكن التي يمر بها طريق اللبان ؟ </a:t>
            </a:r>
          </a:p>
          <a:p>
            <a:endParaRPr lang="ar-SA" dirty="0" smtClean="0"/>
          </a:p>
          <a:p>
            <a:r>
              <a:rPr lang="ar-SA" dirty="0" smtClean="0"/>
              <a:t>ذكر </a:t>
            </a:r>
            <a:r>
              <a:rPr lang="ar-SA" dirty="0"/>
              <a:t>الكاتب صفات نبيلة لأهل عمان. وضحيها؟ </a:t>
            </a:r>
          </a:p>
          <a:p>
            <a:endParaRPr lang="ar-SA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EAF492DD-8E23-43C5-A7BE-95AD8D6F4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12" y="2281077"/>
            <a:ext cx="3381847" cy="229584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531C4C4A-B7E3-4E03-A5FA-B3E91DE6B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12" y="2281077"/>
            <a:ext cx="3381847" cy="229584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xmlns="" id="{2AA20F01-227E-4CBB-A554-EB86A6B0B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512" y="2281076"/>
            <a:ext cx="3381847" cy="229584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xmlns="" id="{DDBAB36F-1CD5-42E5-8A84-C336E2807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512" y="2281075"/>
            <a:ext cx="3381847" cy="229584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xmlns="" id="{25646B1A-DE73-480E-BE83-F795E6B120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512" y="1993901"/>
            <a:ext cx="5644988" cy="3200400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5186" y="5510896"/>
            <a:ext cx="6734827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6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F67155C8-DC8A-444A-B1B2-718F2E6B9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154" y="1159419"/>
            <a:ext cx="8532224" cy="4351338"/>
          </a:xfrm>
        </p:spPr>
        <p:txBody>
          <a:bodyPr/>
          <a:lstStyle/>
          <a:p>
            <a:r>
              <a:rPr lang="ar-SA" dirty="0"/>
              <a:t>معنى كلمة وعر ، الواردة في الفقرة الأولى ............ </a:t>
            </a:r>
          </a:p>
          <a:p>
            <a:endParaRPr lang="ar-SA" dirty="0"/>
          </a:p>
          <a:p>
            <a:r>
              <a:rPr lang="ar-SA" dirty="0"/>
              <a:t>حنايا جمع مفردها ...........</a:t>
            </a:r>
          </a:p>
          <a:p>
            <a:endParaRPr lang="ar-SA" dirty="0"/>
          </a:p>
          <a:p>
            <a:r>
              <a:rPr lang="ar-SA" dirty="0"/>
              <a:t>نبحث عن كلمة واهنة في المعجم من ......... </a:t>
            </a:r>
          </a:p>
          <a:p>
            <a:endParaRPr lang="ar-SA" dirty="0"/>
          </a:p>
          <a:p>
            <a:r>
              <a:rPr lang="ar-SA" dirty="0"/>
              <a:t>أي التعبيرين أصح : " الرائحة الذكية للبان المحترق" ، "رائحة زكية " ؟ 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xmlns="" id="{911D720D-99AD-4FA6-B4E4-8E0E9AE10EA6}"/>
              </a:ext>
            </a:extLst>
          </p:cNvPr>
          <p:cNvSpPr/>
          <p:nvPr/>
        </p:nvSpPr>
        <p:spPr>
          <a:xfrm>
            <a:off x="5003074" y="1078570"/>
            <a:ext cx="1658983" cy="5373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/>
              <a:t>يصعب السير فيه 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xmlns="" id="{B5F0D64D-4EF1-4755-AB02-FE30AA2245F4}"/>
              </a:ext>
            </a:extLst>
          </p:cNvPr>
          <p:cNvSpPr/>
          <p:nvPr/>
        </p:nvSpPr>
        <p:spPr>
          <a:xfrm>
            <a:off x="8386354" y="2103120"/>
            <a:ext cx="1084217" cy="4180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/>
              <a:t>حنيّة 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xmlns="" id="{8B236F97-4870-46EC-B8B4-8855883993A2}"/>
              </a:ext>
            </a:extLst>
          </p:cNvPr>
          <p:cNvSpPr/>
          <p:nvPr/>
        </p:nvSpPr>
        <p:spPr>
          <a:xfrm>
            <a:off x="6531429" y="3145325"/>
            <a:ext cx="875211" cy="4180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/>
              <a:t>وهن</a:t>
            </a:r>
            <a:r>
              <a:rPr lang="ar-SA" dirty="0"/>
              <a:t> 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xmlns="" id="{0D443C4A-766C-4578-ABC3-818B441900AD}"/>
              </a:ext>
            </a:extLst>
          </p:cNvPr>
          <p:cNvSpPr/>
          <p:nvPr/>
        </p:nvSpPr>
        <p:spPr>
          <a:xfrm>
            <a:off x="4506687" y="4754880"/>
            <a:ext cx="6805748" cy="8367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/>
              <a:t>رائحة زكية : يطلق على الرائحة الطيبة فقط </a:t>
            </a:r>
          </a:p>
          <a:p>
            <a:pPr algn="ctr"/>
            <a:r>
              <a:rPr lang="ar-SA" sz="2000" dirty="0"/>
              <a:t>أما رائحة ذكية : يطلق على الرائحة الطيبة والرائحة النتنه</a:t>
            </a:r>
          </a:p>
        </p:txBody>
      </p:sp>
    </p:spTree>
    <p:extLst>
      <p:ext uri="{BB962C8B-B14F-4D97-AF65-F5344CB8AC3E}">
        <p14:creationId xmlns:p14="http://schemas.microsoft.com/office/powerpoint/2010/main" val="315543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xmlns="" id="{E85C0F13-BD92-42CB-BD8F-0326EBEAB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7" y="2718636"/>
            <a:ext cx="6971212" cy="3663778"/>
          </a:xfrm>
          <a:prstGeom prst="rect">
            <a:avLst/>
          </a:prstGeom>
        </p:spPr>
      </p:pic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C90865F-363F-4716-A59D-6663F2E87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800" cy="1325563"/>
          </a:xfrm>
        </p:spPr>
        <p:txBody>
          <a:bodyPr>
            <a:normAutofit/>
          </a:bodyPr>
          <a:lstStyle/>
          <a:p>
            <a:r>
              <a:rPr lang="ar-SA" sz="3600" dirty="0">
                <a:solidFill>
                  <a:srgbClr val="FF0000"/>
                </a:solidFill>
              </a:rPr>
              <a:t>هات مفرد الجمـوع الآتية :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13E83339-776C-4E5C-AD3F-063628158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البراعم: </a:t>
            </a:r>
          </a:p>
          <a:p>
            <a:pPr marL="0" indent="0">
              <a:buNone/>
            </a:pPr>
            <a:endParaRPr lang="ar-SA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المهرة : </a:t>
            </a:r>
          </a:p>
          <a:p>
            <a:endParaRPr lang="ar-SA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أعراق :</a:t>
            </a:r>
            <a:endParaRPr lang="ar-SA" dirty="0"/>
          </a:p>
        </p:txBody>
      </p:sp>
      <p:sp>
        <p:nvSpPr>
          <p:cNvPr id="4" name="مربع نص 4">
            <a:extLst>
              <a:ext uri="{FF2B5EF4-FFF2-40B4-BE49-F238E27FC236}">
                <a16:creationId xmlns:a16="http://schemas.microsoft.com/office/drawing/2014/main" xmlns="" id="{25893681-BB8D-4497-B1F1-17980E20778D}"/>
              </a:ext>
            </a:extLst>
          </p:cNvPr>
          <p:cNvSpPr txBox="1"/>
          <p:nvPr/>
        </p:nvSpPr>
        <p:spPr>
          <a:xfrm>
            <a:off x="8184968" y="1825625"/>
            <a:ext cx="14891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800" dirty="0"/>
              <a:t>برعم</a:t>
            </a:r>
            <a:r>
              <a:rPr lang="ar-SA" dirty="0"/>
              <a:t> </a:t>
            </a:r>
          </a:p>
        </p:txBody>
      </p:sp>
      <p:sp>
        <p:nvSpPr>
          <p:cNvPr id="5" name="مربع نص 6">
            <a:extLst>
              <a:ext uri="{FF2B5EF4-FFF2-40B4-BE49-F238E27FC236}">
                <a16:creationId xmlns:a16="http://schemas.microsoft.com/office/drawing/2014/main" xmlns="" id="{0DD19F64-CDFB-4432-8C1D-BC1CC3B6079F}"/>
              </a:ext>
            </a:extLst>
          </p:cNvPr>
          <p:cNvSpPr txBox="1"/>
          <p:nvPr/>
        </p:nvSpPr>
        <p:spPr>
          <a:xfrm>
            <a:off x="8520249" y="2762442"/>
            <a:ext cx="11538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800" dirty="0"/>
              <a:t>ماهر</a:t>
            </a:r>
            <a:r>
              <a:rPr lang="ar-SA" dirty="0"/>
              <a:t> </a:t>
            </a:r>
          </a:p>
        </p:txBody>
      </p:sp>
      <p:sp>
        <p:nvSpPr>
          <p:cNvPr id="6" name="مربع نص 7">
            <a:extLst>
              <a:ext uri="{FF2B5EF4-FFF2-40B4-BE49-F238E27FC236}">
                <a16:creationId xmlns:a16="http://schemas.microsoft.com/office/drawing/2014/main" xmlns="" id="{49051C91-D52D-4922-9ABA-77D13C6A9107}"/>
              </a:ext>
            </a:extLst>
          </p:cNvPr>
          <p:cNvSpPr txBox="1"/>
          <p:nvPr/>
        </p:nvSpPr>
        <p:spPr>
          <a:xfrm>
            <a:off x="8520249" y="3833595"/>
            <a:ext cx="12279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800" dirty="0"/>
              <a:t>عرق</a:t>
            </a:r>
          </a:p>
        </p:txBody>
      </p:sp>
    </p:spTree>
    <p:extLst>
      <p:ext uri="{BB962C8B-B14F-4D97-AF65-F5344CB8AC3E}">
        <p14:creationId xmlns:p14="http://schemas.microsoft.com/office/powerpoint/2010/main" val="170683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D1F632F-A896-4474-9C77-2A44912A7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468" y="365125"/>
            <a:ext cx="3359331" cy="797469"/>
          </a:xfrm>
        </p:spPr>
        <p:txBody>
          <a:bodyPr>
            <a:normAutofit/>
          </a:bodyPr>
          <a:lstStyle/>
          <a:p>
            <a:r>
              <a:rPr lang="ar-SA" sz="3600" dirty="0"/>
              <a:t>التحليل والنقد :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2BB90271-D142-43F5-BAD6-6EB59B388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1131" y="1253331"/>
            <a:ext cx="9002486" cy="3397046"/>
          </a:xfrm>
        </p:spPr>
        <p:txBody>
          <a:bodyPr>
            <a:normAutofit lnSpcReduction="10000"/>
          </a:bodyPr>
          <a:lstStyle/>
          <a:p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تتميز جبال صلالة في الخريف عن بقية جبال الجزيرة بميزتين ، </a:t>
            </a:r>
            <a:r>
              <a:rPr lang="ar-SA" dirty="0" smtClean="0">
                <a:solidFill>
                  <a:schemeClr val="accent1">
                    <a:lumMod val="75000"/>
                  </a:schemeClr>
                </a:solidFill>
              </a:rPr>
              <a:t>اذكرهما</a:t>
            </a:r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؟ </a:t>
            </a:r>
          </a:p>
          <a:p>
            <a:endParaRPr lang="ar-SA" dirty="0"/>
          </a:p>
          <a:p>
            <a:endParaRPr lang="ar-SA" dirty="0"/>
          </a:p>
          <a:p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فيمَ يشترك الأنسان العماني وشجرة اللبان ؟</a:t>
            </a:r>
          </a:p>
          <a:p>
            <a:endParaRPr lang="ar-SA" dirty="0"/>
          </a:p>
          <a:p>
            <a:endParaRPr lang="ar-SA" dirty="0"/>
          </a:p>
          <a:p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ما الذي يربط صور العمانية وصور اللبنانية ؟ </a:t>
            </a:r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xmlns="" id="{322A8E41-F387-4821-9053-C475745E14A3}"/>
              </a:ext>
            </a:extLst>
          </p:cNvPr>
          <p:cNvSpPr/>
          <p:nvPr/>
        </p:nvSpPr>
        <p:spPr>
          <a:xfrm>
            <a:off x="6988629" y="1698171"/>
            <a:ext cx="4295502" cy="600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/>
              <a:t>وعرة صلبة ، خضراء زاهية .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xmlns="" id="{2DA6700D-7BCC-4946-A79A-9BF4C897F707}"/>
              </a:ext>
            </a:extLst>
          </p:cNvPr>
          <p:cNvSpPr/>
          <p:nvPr/>
        </p:nvSpPr>
        <p:spPr>
          <a:xfrm>
            <a:off x="6988629" y="3200400"/>
            <a:ext cx="4295501" cy="600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/>
              <a:t>في صلادته ومقاومته .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xmlns="" id="{2AA71A40-E477-4C20-A89D-4AF9F0049F98}"/>
              </a:ext>
            </a:extLst>
          </p:cNvPr>
          <p:cNvSpPr/>
          <p:nvPr/>
        </p:nvSpPr>
        <p:spPr>
          <a:xfrm>
            <a:off x="6988629" y="4650377"/>
            <a:ext cx="4295501" cy="600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/>
              <a:t>صنع السفن التقليدية </a:t>
            </a:r>
          </a:p>
        </p:txBody>
      </p:sp>
    </p:spTree>
    <p:extLst>
      <p:ext uri="{BB962C8B-B14F-4D97-AF65-F5344CB8AC3E}">
        <p14:creationId xmlns:p14="http://schemas.microsoft.com/office/powerpoint/2010/main" val="60068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E432AA67-88AC-4598-87F3-01F1F3FAD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534192"/>
            <a:ext cx="6936377" cy="3827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975BB1F8-9832-485F-9CD1-D2C5D158D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086" y="676094"/>
            <a:ext cx="10515600" cy="4351338"/>
          </a:xfrm>
        </p:spPr>
        <p:txBody>
          <a:bodyPr/>
          <a:lstStyle/>
          <a:p>
            <a:r>
              <a:rPr lang="ar-SA" dirty="0"/>
              <a:t>قال الكاتب : " تشع باللون الأخضر ... وتتوهج باللون الأصفر ... وتحترق بالألوان البنية الداكنة " . </a:t>
            </a:r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يبدو أن الكاتب حاول إقامة علاقة بين اللون وإيحاءاته، فاختار لكل لون فعلاً يعبر عنه ؛ فـ (شع) تعني ( انتشر) والأوراق الخضراء تنتشر في الشجرة ، حتى أنها تغطيها فلا يرى منها غير هذا اللون ، و(توهج) تعني (اتّقد) واللون الأصفر من ألوان اللهب ، والبني الداكن قريب من لون الأشياء المحترقة . </a:t>
            </a:r>
          </a:p>
          <a:p>
            <a:endParaRPr lang="ar-SA" dirty="0"/>
          </a:p>
          <a:p>
            <a:pPr marL="0" indent="0">
              <a:buNone/>
            </a:pPr>
            <a:r>
              <a:rPr lang="ar-SA" dirty="0">
                <a:solidFill>
                  <a:srgbClr val="FF0000"/>
                </a:solidFill>
              </a:rPr>
              <a:t>هل ناسب هذا الاختيار بهجة الخريف؟ </a:t>
            </a:r>
          </a:p>
          <a:p>
            <a:pPr marL="0" indent="0">
              <a:buNone/>
            </a:pPr>
            <a:r>
              <a:rPr lang="ar-SA" dirty="0">
                <a:solidFill>
                  <a:srgbClr val="FF0000"/>
                </a:solidFill>
              </a:rPr>
              <a:t>عللِ إجابتك. </a:t>
            </a:r>
          </a:p>
        </p:txBody>
      </p:sp>
    </p:spTree>
    <p:extLst>
      <p:ext uri="{BB962C8B-B14F-4D97-AF65-F5344CB8AC3E}">
        <p14:creationId xmlns:p14="http://schemas.microsoft.com/office/powerpoint/2010/main" val="286830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A55EB8F4-8CB3-420E-8B16-71A7F2AA8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509" y="493213"/>
            <a:ext cx="10515600" cy="5280569"/>
          </a:xfrm>
        </p:spPr>
        <p:txBody>
          <a:bodyPr/>
          <a:lstStyle/>
          <a:p>
            <a:r>
              <a:rPr lang="ar-SA" dirty="0"/>
              <a:t>تفاعل الكاتب مع منظر الشجرة ثم مع شدو الطيور فانعكس ذلك على نفسيته .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استدل بذلك من عبارات النص .</a:t>
            </a:r>
          </a:p>
          <a:p>
            <a:pPr marL="0" indent="0">
              <a:buNone/>
            </a:pPr>
            <a:endParaRPr lang="ar-SA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ar-SA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ar-SA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SA" dirty="0"/>
              <a:t>أضفى الكاتب على شجرة اللبان صفات تدل على الثبات. </a:t>
            </a:r>
            <a:r>
              <a:rPr lang="ar-SA" dirty="0" smtClean="0">
                <a:solidFill>
                  <a:srgbClr val="FF0000"/>
                </a:solidFill>
              </a:rPr>
              <a:t>استخرج </a:t>
            </a:r>
            <a:r>
              <a:rPr lang="ar-SA" dirty="0">
                <a:solidFill>
                  <a:srgbClr val="FF0000"/>
                </a:solidFill>
              </a:rPr>
              <a:t>الكلمات التي تشير إلى ذلك من النص . 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xmlns="" id="{024C1180-94C7-462D-A7C2-27A09CEC8622}"/>
              </a:ext>
            </a:extLst>
          </p:cNvPr>
          <p:cNvSpPr/>
          <p:nvPr/>
        </p:nvSpPr>
        <p:spPr>
          <a:xfrm>
            <a:off x="4558937" y="1734889"/>
            <a:ext cx="6714308" cy="11103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/>
              <a:t>تأخذ بمجامع القلب ، وتزرع فيه بهجة حزينة </a:t>
            </a: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xmlns="" id="{797AF364-E5C6-472B-95BF-F0696674AAC3}"/>
              </a:ext>
            </a:extLst>
          </p:cNvPr>
          <p:cNvSpPr/>
          <p:nvPr/>
        </p:nvSpPr>
        <p:spPr>
          <a:xfrm>
            <a:off x="4558937" y="4012770"/>
            <a:ext cx="6714308" cy="11103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/>
              <a:t>تقف وسط عراء الصحراء </a:t>
            </a:r>
          </a:p>
          <a:p>
            <a:pPr algn="ctr"/>
            <a:r>
              <a:rPr lang="ar-SA" sz="2400" dirty="0"/>
              <a:t>تضرب جذورها في الصخر </a:t>
            </a:r>
          </a:p>
          <a:p>
            <a:pPr algn="ctr"/>
            <a:r>
              <a:rPr lang="ar-SA" sz="2400" dirty="0"/>
              <a:t>شجرة صبور </a:t>
            </a:r>
          </a:p>
        </p:txBody>
      </p:sp>
    </p:spTree>
    <p:extLst>
      <p:ext uri="{BB962C8B-B14F-4D97-AF65-F5344CB8AC3E}">
        <p14:creationId xmlns:p14="http://schemas.microsoft.com/office/powerpoint/2010/main" val="62850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ED53E560-DE22-4691-9CF6-084DD4950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0897" y="610780"/>
            <a:ext cx="10515600" cy="4351338"/>
          </a:xfrm>
        </p:spPr>
        <p:txBody>
          <a:bodyPr/>
          <a:lstStyle/>
          <a:p>
            <a:r>
              <a:rPr lang="ar-SA" dirty="0"/>
              <a:t>يقتضي بناء النص أن يكون لكل فقرة فكرة مستقلة ، ترتبط بما قبلها وما بعدها، وتتضافر مع بقية الفقرات في إبراز مضمون النص : </a:t>
            </a:r>
          </a:p>
          <a:p>
            <a:endParaRPr lang="ar-SA" dirty="0"/>
          </a:p>
          <a:p>
            <a:pPr marL="0" indent="0">
              <a:buNone/>
            </a:pPr>
            <a:r>
              <a:rPr lang="ar-SA" dirty="0"/>
              <a:t>  </a:t>
            </a:r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أ- </a:t>
            </a:r>
            <a:r>
              <a:rPr lang="ar-SA" dirty="0"/>
              <a:t>ضع عنوانًا لكل فقرة . </a:t>
            </a:r>
          </a:p>
          <a:p>
            <a:pPr marL="0" indent="0">
              <a:buNone/>
            </a:pPr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  ب – </a:t>
            </a:r>
            <a:r>
              <a:rPr lang="ar-SA" dirty="0"/>
              <a:t>ما مدى ارتباط كل فقرة بعنوان النص ؟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>
                <a:solidFill>
                  <a:schemeClr val="accent1">
                    <a:lumMod val="75000"/>
                  </a:schemeClr>
                </a:solidFill>
              </a:rPr>
              <a:t>ج – </a:t>
            </a:r>
            <a:r>
              <a:rPr lang="ar-SA" dirty="0"/>
              <a:t>اقترح عنوانًا آخر للنص . </a:t>
            </a:r>
          </a:p>
        </p:txBody>
      </p:sp>
    </p:spTree>
    <p:extLst>
      <p:ext uri="{BB962C8B-B14F-4D97-AF65-F5344CB8AC3E}">
        <p14:creationId xmlns:p14="http://schemas.microsoft.com/office/powerpoint/2010/main" val="101911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F5F204CD-4E0E-4DB1-BFA5-11C50EF35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646" y="0"/>
            <a:ext cx="6024154" cy="1325563"/>
          </a:xfrm>
        </p:spPr>
        <p:txBody>
          <a:bodyPr>
            <a:normAutofit/>
          </a:bodyPr>
          <a:lstStyle/>
          <a:p>
            <a:r>
              <a:rPr lang="ar-SA" sz="3200" u="sng" dirty="0">
                <a:solidFill>
                  <a:srgbClr val="FF0000"/>
                </a:solidFill>
              </a:rPr>
              <a:t>القراءة الصامتة الأولى : </a:t>
            </a:r>
            <a:br>
              <a:rPr lang="ar-SA" sz="3200" u="sng" dirty="0">
                <a:solidFill>
                  <a:srgbClr val="FF0000"/>
                </a:solidFill>
              </a:rPr>
            </a:br>
            <a:r>
              <a:rPr lang="ar-SA" sz="2800" dirty="0" smtClean="0">
                <a:solidFill>
                  <a:schemeClr val="accent1">
                    <a:lumMod val="75000"/>
                  </a:schemeClr>
                </a:solidFill>
              </a:rPr>
              <a:t>رتب </a:t>
            </a:r>
            <a:r>
              <a:rPr lang="ar-SA" sz="2800" dirty="0">
                <a:solidFill>
                  <a:schemeClr val="accent1">
                    <a:lumMod val="75000"/>
                  </a:schemeClr>
                </a:solidFill>
              </a:rPr>
              <a:t>الأفكار حسب الفقرة التي تناسبها : </a:t>
            </a:r>
            <a:endParaRPr lang="ar-SA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B0E979D1-EF6C-4D1C-9571-30EFAF7BC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42745"/>
            <a:ext cx="5449389" cy="4351338"/>
          </a:xfrm>
        </p:spPr>
        <p:txBody>
          <a:bodyPr>
            <a:normAutofit fontScale="85000" lnSpcReduction="20000"/>
          </a:bodyPr>
          <a:lstStyle/>
          <a:p>
            <a:r>
              <a:rPr lang="ar-SA" dirty="0"/>
              <a:t>جمع أشجار الخريف للفصول الأربعة .</a:t>
            </a:r>
          </a:p>
          <a:p>
            <a:endParaRPr lang="ar-SA" dirty="0"/>
          </a:p>
          <a:p>
            <a:r>
              <a:rPr lang="ar-SA" dirty="0"/>
              <a:t>الصفات النبيلة لأهل عمان .</a:t>
            </a:r>
          </a:p>
          <a:p>
            <a:endParaRPr lang="ar-SA" dirty="0"/>
          </a:p>
          <a:p>
            <a:r>
              <a:rPr lang="ar-SA" dirty="0"/>
              <a:t>مميزات جمال صلالة في الخريف .</a:t>
            </a:r>
          </a:p>
          <a:p>
            <a:endParaRPr lang="ar-SA" dirty="0"/>
          </a:p>
          <a:p>
            <a:r>
              <a:rPr lang="ar-SA" dirty="0"/>
              <a:t>وصف ألوان أغصان الأشجار في الخريف .</a:t>
            </a:r>
          </a:p>
          <a:p>
            <a:r>
              <a:rPr lang="ar-SA" dirty="0"/>
              <a:t> </a:t>
            </a:r>
          </a:p>
          <a:p>
            <a:r>
              <a:rPr lang="ar-SA" dirty="0"/>
              <a:t>الأدلة المؤكدة على حضارة عمان البحرية .</a:t>
            </a:r>
          </a:p>
          <a:p>
            <a:endParaRPr lang="ar-SA" dirty="0"/>
          </a:p>
          <a:p>
            <a:r>
              <a:rPr lang="ar-SA" dirty="0"/>
              <a:t>وصف شجرة اللبان .</a:t>
            </a:r>
          </a:p>
        </p:txBody>
      </p:sp>
      <p:sp>
        <p:nvSpPr>
          <p:cNvPr id="4" name="موجة 3">
            <a:extLst>
              <a:ext uri="{FF2B5EF4-FFF2-40B4-BE49-F238E27FC236}">
                <a16:creationId xmlns:a16="http://schemas.microsoft.com/office/drawing/2014/main" xmlns="" id="{9C05DE3D-C907-428B-B67E-2B9F1B16816C}"/>
              </a:ext>
            </a:extLst>
          </p:cNvPr>
          <p:cNvSpPr/>
          <p:nvPr/>
        </p:nvSpPr>
        <p:spPr>
          <a:xfrm>
            <a:off x="5760718" y="1437472"/>
            <a:ext cx="1332412" cy="659991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/>
              <a:t>الفقرة الثالثة </a:t>
            </a:r>
          </a:p>
        </p:txBody>
      </p:sp>
      <p:sp>
        <p:nvSpPr>
          <p:cNvPr id="5" name="موجة 4">
            <a:extLst>
              <a:ext uri="{FF2B5EF4-FFF2-40B4-BE49-F238E27FC236}">
                <a16:creationId xmlns:a16="http://schemas.microsoft.com/office/drawing/2014/main" xmlns="" id="{65DEF21D-C322-47D3-BC10-CFCA5BD42CCF}"/>
              </a:ext>
            </a:extLst>
          </p:cNvPr>
          <p:cNvSpPr/>
          <p:nvPr/>
        </p:nvSpPr>
        <p:spPr>
          <a:xfrm>
            <a:off x="6957060" y="2195461"/>
            <a:ext cx="1384663" cy="6662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/>
              <a:t>الفقرة السابعة </a:t>
            </a:r>
          </a:p>
        </p:txBody>
      </p:sp>
      <p:sp>
        <p:nvSpPr>
          <p:cNvPr id="6" name="موجة 5">
            <a:extLst>
              <a:ext uri="{FF2B5EF4-FFF2-40B4-BE49-F238E27FC236}">
                <a16:creationId xmlns:a16="http://schemas.microsoft.com/office/drawing/2014/main" xmlns="" id="{82293FD8-F8D1-49F4-B41C-7E01821C6FF6}"/>
              </a:ext>
            </a:extLst>
          </p:cNvPr>
          <p:cNvSpPr/>
          <p:nvPr/>
        </p:nvSpPr>
        <p:spPr>
          <a:xfrm>
            <a:off x="6165666" y="3020257"/>
            <a:ext cx="1384663" cy="6662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/>
              <a:t>الفقرة الرابعة </a:t>
            </a:r>
          </a:p>
        </p:txBody>
      </p:sp>
      <p:sp>
        <p:nvSpPr>
          <p:cNvPr id="7" name="موجة 6">
            <a:extLst>
              <a:ext uri="{FF2B5EF4-FFF2-40B4-BE49-F238E27FC236}">
                <a16:creationId xmlns:a16="http://schemas.microsoft.com/office/drawing/2014/main" xmlns="" id="{42EA4599-69F7-45B7-93C9-AA325E9A6BC3}"/>
              </a:ext>
            </a:extLst>
          </p:cNvPr>
          <p:cNvSpPr/>
          <p:nvPr/>
        </p:nvSpPr>
        <p:spPr>
          <a:xfrm>
            <a:off x="5577838" y="3768070"/>
            <a:ext cx="1280160" cy="6662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/>
              <a:t>الفقرة الثانية </a:t>
            </a:r>
          </a:p>
        </p:txBody>
      </p:sp>
      <p:sp>
        <p:nvSpPr>
          <p:cNvPr id="8" name="موجة 7">
            <a:extLst>
              <a:ext uri="{FF2B5EF4-FFF2-40B4-BE49-F238E27FC236}">
                <a16:creationId xmlns:a16="http://schemas.microsoft.com/office/drawing/2014/main" xmlns="" id="{78DA203F-89E7-4341-A10D-3997223D60EB}"/>
              </a:ext>
            </a:extLst>
          </p:cNvPr>
          <p:cNvSpPr/>
          <p:nvPr/>
        </p:nvSpPr>
        <p:spPr>
          <a:xfrm>
            <a:off x="5577838" y="4576641"/>
            <a:ext cx="1280160" cy="6662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/>
              <a:t>الفقرة الثامنة </a:t>
            </a:r>
          </a:p>
        </p:txBody>
      </p:sp>
      <p:sp>
        <p:nvSpPr>
          <p:cNvPr id="9" name="موجة 8">
            <a:extLst>
              <a:ext uri="{FF2B5EF4-FFF2-40B4-BE49-F238E27FC236}">
                <a16:creationId xmlns:a16="http://schemas.microsoft.com/office/drawing/2014/main" xmlns="" id="{755E96A4-3A50-4060-B00E-6AC483CA4B48}"/>
              </a:ext>
            </a:extLst>
          </p:cNvPr>
          <p:cNvSpPr/>
          <p:nvPr/>
        </p:nvSpPr>
        <p:spPr>
          <a:xfrm>
            <a:off x="7572101" y="5397211"/>
            <a:ext cx="1306286" cy="6662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/>
              <a:t>الفقرة السادسة </a:t>
            </a:r>
          </a:p>
        </p:txBody>
      </p:sp>
    </p:spTree>
    <p:extLst>
      <p:ext uri="{BB962C8B-B14F-4D97-AF65-F5344CB8AC3E}">
        <p14:creationId xmlns:p14="http://schemas.microsoft.com/office/powerpoint/2010/main" val="220309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