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5ABCD7A-2408-4537-9770-B9457680CF5B}" type="datetimeFigureOut">
              <a:rPr lang="ar-DZ" smtClean="0"/>
              <a:pPr/>
              <a:t>08-03-1443</a:t>
            </a:fld>
            <a:endParaRPr lang="ar-D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D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E68103-6984-4727-8AE6-04F912FF14B7}" type="slidenum">
              <a:rPr lang="ar-DZ" smtClean="0"/>
              <a:pPr/>
              <a:t>‹#›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CC9F1-7155-4736-B897-AB472DD46D0A}" type="datetimeFigureOut">
              <a:rPr lang="en-US" smtClean="0"/>
              <a:pPr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3678-C0C3-4935-856C-DE391FD0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noFill/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4734342"/>
            <a:ext cx="9144000" cy="212365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r" rtl="1"/>
            <a:r>
              <a:rPr lang="ar-DZ" sz="4400" b="1" dirty="0">
                <a:solidFill>
                  <a:srgbClr val="FF0000"/>
                </a:solidFill>
              </a:rPr>
              <a:t>الوحدة ال</a:t>
            </a:r>
            <a:r>
              <a:rPr lang="ar-OM" sz="4400" b="1" dirty="0">
                <a:solidFill>
                  <a:srgbClr val="FF0000"/>
                </a:solidFill>
              </a:rPr>
              <a:t>ثانية</a:t>
            </a:r>
            <a:endParaRPr lang="ar-DZ" sz="4400" b="1" dirty="0">
              <a:solidFill>
                <a:srgbClr val="FF0000"/>
              </a:solidFill>
            </a:endParaRPr>
          </a:p>
          <a:p>
            <a:pPr algn="r" rtl="1"/>
            <a:r>
              <a:rPr lang="ar-DZ" sz="4400" b="1" dirty="0">
                <a:solidFill>
                  <a:schemeClr val="bg1"/>
                </a:solidFill>
              </a:rPr>
              <a:t>التركيب الذرّي</a:t>
            </a:r>
            <a:endParaRPr lang="en-US" sz="4400" b="1" dirty="0">
              <a:solidFill>
                <a:schemeClr val="bg1"/>
              </a:solidFill>
            </a:endParaRPr>
          </a:p>
          <a:p>
            <a:pPr algn="r" rtl="1"/>
            <a:r>
              <a:rPr lang="en-US" sz="4400" b="1" dirty="0">
                <a:solidFill>
                  <a:schemeClr val="bg1"/>
                </a:solidFill>
              </a:rPr>
              <a:t>Atomic Structure</a:t>
            </a:r>
            <a:endParaRPr lang="ar-DZ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951820" y="908720"/>
            <a:ext cx="52565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1500" b="1" dirty="0">
                <a:solidFill>
                  <a:schemeClr val="bg1"/>
                </a:solidFill>
              </a:rPr>
              <a:t>الذرات والجزيئات</a:t>
            </a:r>
            <a:r>
              <a:rPr lang="ar-OM" sz="9600" b="1" dirty="0">
                <a:solidFill>
                  <a:schemeClr val="bg1"/>
                </a:solidFill>
              </a:rPr>
              <a:t> 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00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3">
            <a:extLst>
              <a:ext uri="{FF2B5EF4-FFF2-40B4-BE49-F238E27FC236}">
                <a16:creationId xmlns:a16="http://schemas.microsoft.com/office/drawing/2014/main" id="{0959F59E-86AC-4677-BFB0-9CD55AB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997ED08E-7CE7-4539-8E16-6A356378B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7090"/>
            <a:ext cx="5493394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84" y="1126198"/>
            <a:ext cx="5249619" cy="4619664"/>
          </a:xfrm>
          <a:prstGeom prst="rect">
            <a:avLst/>
          </a:prstGeom>
        </p:spPr>
      </p:pic>
      <p:sp>
        <p:nvSpPr>
          <p:cNvPr id="26" name="Rectangle 17">
            <a:extLst>
              <a:ext uri="{FF2B5EF4-FFF2-40B4-BE49-F238E27FC236}">
                <a16:creationId xmlns:a16="http://schemas.microsoft.com/office/drawing/2014/main" id="{39F96DC1-4B54-4B36-B945-425E4C04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2" y="487090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889EA6A-B5DF-441C-8D6F-30EB4E031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404" y="487090"/>
            <a:ext cx="2565709" cy="1722710"/>
          </a:xfrm>
          <a:prstGeom prst="rect">
            <a:avLst/>
          </a:prstGeom>
        </p:spPr>
      </p:pic>
      <p:sp>
        <p:nvSpPr>
          <p:cNvPr id="27" name="Rectangle 19">
            <a:extLst>
              <a:ext uri="{FF2B5EF4-FFF2-40B4-BE49-F238E27FC236}">
                <a16:creationId xmlns:a16="http://schemas.microsoft.com/office/drawing/2014/main" id="{A4F450A1-0760-4C39-82E4-515AA4FC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2" y="2511639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0F96465-8310-4A61-8838-064736D5B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514" y="2765139"/>
            <a:ext cx="2565709" cy="1243288"/>
          </a:xfrm>
          <a:prstGeom prst="rect">
            <a:avLst/>
          </a:prstGeom>
        </p:spPr>
      </p:pic>
      <p:sp>
        <p:nvSpPr>
          <p:cNvPr id="28" name="Rectangle 21">
            <a:extLst>
              <a:ext uri="{FF2B5EF4-FFF2-40B4-BE49-F238E27FC236}">
                <a16:creationId xmlns:a16="http://schemas.microsoft.com/office/drawing/2014/main" id="{0185CD32-2E94-4663-81AE-CC54E44AC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2" y="4528738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856DE1A8-E6D3-46C9-9E7A-2E86D9522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404" y="4876800"/>
            <a:ext cx="2565709" cy="1021462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751B73A4-F67A-4655-8FB3-22135DFC979C}"/>
              </a:ext>
            </a:extLst>
          </p:cNvPr>
          <p:cNvSpPr txBox="1"/>
          <p:nvPr/>
        </p:nvSpPr>
        <p:spPr>
          <a:xfrm>
            <a:off x="2482852" y="1626323"/>
            <a:ext cx="2209800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معايير النجاح</a:t>
            </a:r>
            <a:endParaRPr lang="ar-OM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8514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42" y="304800"/>
            <a:ext cx="8053516" cy="4619664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751B73A4-F67A-4655-8FB3-22135DFC979C}"/>
              </a:ext>
            </a:extLst>
          </p:cNvPr>
          <p:cNvSpPr txBox="1"/>
          <p:nvPr/>
        </p:nvSpPr>
        <p:spPr>
          <a:xfrm>
            <a:off x="2895600" y="1252721"/>
            <a:ext cx="3962400" cy="13619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مم تتكون المواد؟*</a:t>
            </a:r>
            <a:endParaRPr lang="ar-OM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E0F5440-243C-49FB-AD1D-461A4701C16A}"/>
              </a:ext>
            </a:extLst>
          </p:cNvPr>
          <p:cNvSpPr txBox="1"/>
          <p:nvPr/>
        </p:nvSpPr>
        <p:spPr>
          <a:xfrm>
            <a:off x="4419600" y="5456886"/>
            <a:ext cx="3657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>
                <a:solidFill>
                  <a:srgbClr val="7030A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الذرات</a:t>
            </a:r>
            <a:endParaRPr lang="ar-OM" sz="4800" b="1" dirty="0">
              <a:solidFill>
                <a:srgbClr val="7030A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5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B5497C4-674A-44A9-9014-6C2628871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68"/>
            <a:ext cx="9144000" cy="68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2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76694"/>
            <a:ext cx="8053516" cy="4619664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751B73A4-F67A-4655-8FB3-22135DFC979C}"/>
              </a:ext>
            </a:extLst>
          </p:cNvPr>
          <p:cNvSpPr txBox="1"/>
          <p:nvPr/>
        </p:nvSpPr>
        <p:spPr>
          <a:xfrm>
            <a:off x="2667000" y="1905000"/>
            <a:ext cx="4114800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ما الفرق بين العنصر والمركب؟*</a:t>
            </a:r>
            <a:endParaRPr lang="ar-OM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208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24600" y="0"/>
            <a:ext cx="2819400" cy="5315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sz="3000" b="1" dirty="0">
                <a:solidFill>
                  <a:srgbClr val="7030A0"/>
                </a:solidFill>
              </a:rPr>
              <a:t>العناصر والمُركَّبات</a:t>
            </a:r>
            <a:endParaRPr lang="ar-SA" sz="3000" b="1" dirty="0">
              <a:solidFill>
                <a:srgbClr val="7030A0"/>
              </a:solidFill>
            </a:endParaRPr>
          </a:p>
          <a:p>
            <a:pPr algn="r" rtl="1"/>
            <a:endParaRPr lang="ar-SA" sz="3000" b="1" dirty="0">
              <a:solidFill>
                <a:srgbClr val="7030A0"/>
              </a:solidFill>
            </a:endParaRPr>
          </a:p>
          <a:p>
            <a:pPr algn="r" rtl="1"/>
            <a:endParaRPr lang="ar-SA" sz="3000" b="1" dirty="0">
              <a:solidFill>
                <a:srgbClr val="7030A0"/>
              </a:solidFill>
            </a:endParaRPr>
          </a:p>
          <a:p>
            <a:pPr algn="r" rtl="1"/>
            <a:endParaRPr lang="ar-DZ" sz="3000" b="1" dirty="0">
              <a:solidFill>
                <a:srgbClr val="7030A0"/>
              </a:solidFill>
            </a:endParaRPr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000" b="1" dirty="0"/>
              <a:t>فالعناصر هي «اللبنات البنائية» التي</a:t>
            </a:r>
            <a:r>
              <a:rPr lang="ar-OM" sz="3000" b="1" dirty="0"/>
              <a:t> </a:t>
            </a:r>
            <a:r>
              <a:rPr lang="ar-DZ" sz="3000" b="1" dirty="0"/>
              <a:t>يتكوَّن منها كل شيء في الكون.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38175"/>
            <a:ext cx="5762625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Rectangle 4"/>
          <p:cNvSpPr/>
          <p:nvPr/>
        </p:nvSpPr>
        <p:spPr>
          <a:xfrm>
            <a:off x="0" y="6400800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b="1" dirty="0"/>
              <a:t>الشكل </a:t>
            </a:r>
            <a:r>
              <a:rPr lang="ar-OM" sz="2400" b="1" dirty="0"/>
              <a:t>2-1</a:t>
            </a:r>
            <a:r>
              <a:rPr lang="ar-DZ" sz="2400" b="1" dirty="0"/>
              <a:t> خارطة مفاهيم لأنواع المادّة المختلفة</a:t>
            </a:r>
            <a:endParaRPr lang="ar-DZ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304800" y="304800"/>
            <a:ext cx="8610600" cy="609600"/>
          </a:xfrm>
          <a:custGeom>
            <a:avLst/>
            <a:gdLst>
              <a:gd name="connsiteX0" fmla="*/ 0 w 6858000"/>
              <a:gd name="connsiteY0" fmla="*/ 0 h 3048000"/>
              <a:gd name="connsiteX1" fmla="*/ 6858000 w 6858000"/>
              <a:gd name="connsiteY1" fmla="*/ 0 h 3048000"/>
              <a:gd name="connsiteX2" fmla="*/ 6858000 w 6858000"/>
              <a:gd name="connsiteY2" fmla="*/ 3048000 h 3048000"/>
              <a:gd name="connsiteX3" fmla="*/ 0 w 6858000"/>
              <a:gd name="connsiteY3" fmla="*/ 3048000 h 3048000"/>
              <a:gd name="connsiteX4" fmla="*/ 0 w 6858000"/>
              <a:gd name="connsiteY4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3048000">
                <a:moveTo>
                  <a:pt x="0" y="0"/>
                </a:moveTo>
                <a:lnTo>
                  <a:pt x="6858000" y="0"/>
                </a:lnTo>
                <a:lnTo>
                  <a:pt x="6858000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OM" sz="3200" b="1" dirty="0"/>
              <a:t>    </a:t>
            </a:r>
            <a:r>
              <a:rPr lang="ar-DZ" sz="3200" b="1" dirty="0"/>
              <a:t>مصطلحات علمي</a:t>
            </a:r>
            <a:r>
              <a:rPr lang="ar-OM" sz="3200" b="1" dirty="0"/>
              <a:t>ة</a:t>
            </a:r>
          </a:p>
        </p:txBody>
      </p:sp>
      <p:sp>
        <p:nvSpPr>
          <p:cNvPr id="5" name="Freeform 4"/>
          <p:cNvSpPr/>
          <p:nvPr/>
        </p:nvSpPr>
        <p:spPr>
          <a:xfrm>
            <a:off x="304800" y="914400"/>
            <a:ext cx="8610600" cy="4495800"/>
          </a:xfrm>
          <a:custGeom>
            <a:avLst/>
            <a:gdLst>
              <a:gd name="connsiteX0" fmla="*/ 0 w 6858000"/>
              <a:gd name="connsiteY0" fmla="*/ 0 h 3048000"/>
              <a:gd name="connsiteX1" fmla="*/ 6858000 w 6858000"/>
              <a:gd name="connsiteY1" fmla="*/ 0 h 3048000"/>
              <a:gd name="connsiteX2" fmla="*/ 6858000 w 6858000"/>
              <a:gd name="connsiteY2" fmla="*/ 3048000 h 3048000"/>
              <a:gd name="connsiteX3" fmla="*/ 0 w 6858000"/>
              <a:gd name="connsiteY3" fmla="*/ 3048000 h 3048000"/>
              <a:gd name="connsiteX4" fmla="*/ 0 w 6858000"/>
              <a:gd name="connsiteY4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3048000">
                <a:moveTo>
                  <a:pt x="0" y="0"/>
                </a:moveTo>
                <a:lnTo>
                  <a:pt x="6858000" y="0"/>
                </a:lnTo>
                <a:lnTo>
                  <a:pt x="6858000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endParaRPr lang="ar-OM" sz="3000" b="1" dirty="0"/>
          </a:p>
        </p:txBody>
      </p:sp>
      <p:sp>
        <p:nvSpPr>
          <p:cNvPr id="6" name="Oval 5"/>
          <p:cNvSpPr/>
          <p:nvPr/>
        </p:nvSpPr>
        <p:spPr>
          <a:xfrm>
            <a:off x="8382000" y="228600"/>
            <a:ext cx="685800" cy="762000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3200" b="1" dirty="0">
                <a:sym typeface="Webdings"/>
              </a:rPr>
              <a:t></a:t>
            </a:r>
            <a:endParaRPr lang="ar-DZ" sz="3200" dirty="0"/>
          </a:p>
        </p:txBody>
      </p:sp>
      <p:sp>
        <p:nvSpPr>
          <p:cNvPr id="7" name="Rectangle 6"/>
          <p:cNvSpPr/>
          <p:nvPr/>
        </p:nvSpPr>
        <p:spPr>
          <a:xfrm>
            <a:off x="304800" y="1073527"/>
            <a:ext cx="861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200" b="1" dirty="0"/>
              <a:t>هناك نوعان من المواد النقية </a:t>
            </a:r>
            <a:r>
              <a:rPr lang="en-US" sz="3200" b="1" dirty="0"/>
              <a:t>Pure substance ، </a:t>
            </a:r>
            <a:r>
              <a:rPr lang="ar-DZ" sz="3200" b="1" dirty="0"/>
              <a:t>وهما</a:t>
            </a:r>
            <a:r>
              <a:rPr lang="ar-OM" sz="3200" b="1" dirty="0"/>
              <a:t> </a:t>
            </a:r>
            <a:r>
              <a:rPr lang="ar-DZ" sz="3200" b="1" dirty="0"/>
              <a:t>العناصر، والمُركَّبات:</a:t>
            </a:r>
            <a:endParaRPr lang="ar-OM" sz="3200" b="1" dirty="0"/>
          </a:p>
          <a:p>
            <a:pPr marL="514350" indent="-514350" algn="justLow" rtl="1">
              <a:buClr>
                <a:srgbClr val="006600"/>
              </a:buClr>
              <a:buFont typeface="Wingdings" pitchFamily="2" charset="2"/>
              <a:buChar char="q"/>
            </a:pPr>
            <a:endParaRPr lang="ar-DZ" sz="3200" b="1" dirty="0"/>
          </a:p>
          <a:p>
            <a:pPr marL="514350" indent="-514350" algn="justLow" rtl="1">
              <a:buClr>
                <a:srgbClr val="006600"/>
              </a:buClr>
              <a:buFont typeface="Wingdings" pitchFamily="2" charset="2"/>
              <a:buChar char="§"/>
            </a:pPr>
            <a:r>
              <a:rPr lang="ar-DZ" sz="3200" b="1" dirty="0">
                <a:solidFill>
                  <a:srgbClr val="C00000"/>
                </a:solidFill>
              </a:rPr>
              <a:t>العُنصر</a:t>
            </a:r>
            <a:r>
              <a:rPr lang="en-US" sz="3200" b="1" dirty="0">
                <a:solidFill>
                  <a:srgbClr val="C00000"/>
                </a:solidFill>
              </a:rPr>
              <a:t>Element </a:t>
            </a:r>
            <a:r>
              <a:rPr lang="ar-OM" sz="3200" b="1" dirty="0">
                <a:solidFill>
                  <a:srgbClr val="C00000"/>
                </a:solidFill>
              </a:rPr>
              <a:t> : </a:t>
            </a:r>
            <a:r>
              <a:rPr lang="ar-DZ" sz="3200" b="1" dirty="0"/>
              <a:t>مادّة لا يمكن تجزئتها كيميائيًّا إلى</a:t>
            </a:r>
            <a:r>
              <a:rPr lang="ar-OM" sz="3200" b="1" dirty="0"/>
              <a:t> </a:t>
            </a:r>
            <a:r>
              <a:rPr lang="ar-DZ" sz="3200" b="1" dirty="0"/>
              <a:t>مواد أبسط منها.</a:t>
            </a:r>
            <a:endParaRPr lang="ar-OM" sz="3200" b="1" dirty="0"/>
          </a:p>
          <a:p>
            <a:pPr marL="514350" indent="-514350" algn="justLow" rtl="1">
              <a:buClr>
                <a:srgbClr val="006600"/>
              </a:buClr>
              <a:buFont typeface="Wingdings" pitchFamily="2" charset="2"/>
              <a:buChar char="§"/>
            </a:pPr>
            <a:endParaRPr lang="ar-DZ" sz="3200" b="1" dirty="0"/>
          </a:p>
          <a:p>
            <a:pPr marL="514350" indent="-514350" algn="justLow" rtl="1">
              <a:buClr>
                <a:srgbClr val="006600"/>
              </a:buClr>
              <a:buFont typeface="Wingdings" pitchFamily="2" charset="2"/>
              <a:buChar char="§"/>
            </a:pPr>
            <a:r>
              <a:rPr lang="ar-DZ" sz="3200" b="1" dirty="0">
                <a:solidFill>
                  <a:srgbClr val="C00000"/>
                </a:solidFill>
              </a:rPr>
              <a:t>المُركَّب </a:t>
            </a:r>
            <a:r>
              <a:rPr lang="en-US" sz="3200" b="1" dirty="0">
                <a:solidFill>
                  <a:srgbClr val="C00000"/>
                </a:solidFill>
              </a:rPr>
              <a:t>Compound</a:t>
            </a:r>
            <a:r>
              <a:rPr lang="ar-OM" sz="3200" b="1" dirty="0">
                <a:solidFill>
                  <a:srgbClr val="C00000"/>
                </a:solidFill>
              </a:rPr>
              <a:t> : </a:t>
            </a:r>
            <a:r>
              <a:rPr lang="ar-DZ" sz="3200" b="1" dirty="0"/>
              <a:t>مادّة مُكوّنة من عُنصرين، أو عدَّة</a:t>
            </a:r>
            <a:r>
              <a:rPr lang="ar-OM" sz="3200" b="1" dirty="0"/>
              <a:t> </a:t>
            </a:r>
            <a:r>
              <a:rPr lang="ar-DZ" sz="3200" b="1" dirty="0"/>
              <a:t>عناصر، مُترابِطة كيميائيًّا.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FF0000"/>
                </a:solidFill>
              </a:rPr>
              <a:t>يُعرف حاليًّا أكثر من </a:t>
            </a:r>
            <a:r>
              <a:rPr lang="en-US" sz="3000" b="1" dirty="0">
                <a:solidFill>
                  <a:srgbClr val="FF0000"/>
                </a:solidFill>
              </a:rPr>
              <a:t>100</a:t>
            </a:r>
            <a:r>
              <a:rPr lang="ar-OM" sz="3000" b="1" dirty="0">
                <a:solidFill>
                  <a:srgbClr val="FF0000"/>
                </a:solidFill>
              </a:rPr>
              <a:t> </a:t>
            </a:r>
            <a:r>
              <a:rPr lang="ar-DZ" sz="3000" b="1" dirty="0">
                <a:solidFill>
                  <a:srgbClr val="FF0000"/>
                </a:solidFill>
              </a:rPr>
              <a:t>عنصر</a:t>
            </a:r>
            <a:r>
              <a:rPr lang="ar-OM" sz="3000" b="1" dirty="0">
                <a:solidFill>
                  <a:srgbClr val="FF0000"/>
                </a:solidFill>
              </a:rPr>
              <a:t>(</a:t>
            </a:r>
            <a:r>
              <a:rPr lang="ar-DZ" sz="3000" b="1" dirty="0">
                <a:solidFill>
                  <a:srgbClr val="FF0000"/>
                </a:solidFill>
              </a:rPr>
              <a:t>منها حوالي </a:t>
            </a:r>
            <a:r>
              <a:rPr lang="en-US" sz="3000" b="1" dirty="0">
                <a:solidFill>
                  <a:srgbClr val="FF0000"/>
                </a:solidFill>
              </a:rPr>
              <a:t>94</a:t>
            </a:r>
            <a:r>
              <a:rPr lang="ar-DZ" sz="3000" b="1" dirty="0">
                <a:solidFill>
                  <a:srgbClr val="FF0000"/>
                </a:solidFill>
              </a:rPr>
              <a:t> عنصرًا طبيعيًّا</a:t>
            </a:r>
            <a:r>
              <a:rPr lang="ar-OM" sz="3000" b="1" dirty="0">
                <a:solidFill>
                  <a:srgbClr val="FF0000"/>
                </a:solidFill>
              </a:rPr>
              <a:t>) </a:t>
            </a: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>
              <a:solidFill>
                <a:srgbClr val="FF00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chemeClr val="bg2">
                    <a:lumMod val="10000"/>
                  </a:schemeClr>
                </a:solidFill>
              </a:rPr>
              <a:t>المكوَّنَيْن الأساسيين لكتلة الكون</a:t>
            </a:r>
            <a:r>
              <a:rPr lang="ar-OM" sz="3000" b="1" dirty="0">
                <a:solidFill>
                  <a:schemeClr val="bg2">
                    <a:lumMod val="10000"/>
                  </a:schemeClr>
                </a:solidFill>
              </a:rPr>
              <a:t> هما:*</a:t>
            </a:r>
          </a:p>
          <a:p>
            <a:pPr algn="justLow" rtl="1"/>
            <a:endParaRPr lang="ar-OM" sz="3000" b="1" dirty="0"/>
          </a:p>
          <a:p>
            <a:pPr marL="571500" indent="-571500" algn="justLow" rtl="1">
              <a:buFont typeface="Wingdings" panose="05000000000000000000" pitchFamily="2" charset="2"/>
              <a:buChar char="ü"/>
            </a:pP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عنصرا الهيدروجين </a:t>
            </a:r>
            <a:r>
              <a:rPr lang="ar-OM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نسبته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92%</a:t>
            </a:r>
            <a:r>
              <a:rPr lang="ar-OM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)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والهيليوم </a:t>
            </a:r>
            <a:r>
              <a:rPr lang="ar-OM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</a:t>
            </a:r>
            <a:r>
              <a:rPr lang="ar-DZ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نسبته</a:t>
            </a:r>
            <a:r>
              <a:rPr lang="ar-OM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7%</a:t>
            </a:r>
            <a:r>
              <a:rPr lang="ar-OM" sz="4000" b="1" dirty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)</a:t>
            </a:r>
          </a:p>
          <a:p>
            <a:pPr algn="justLow" rtl="1"/>
            <a:endParaRPr lang="ar-OM" sz="3000" b="1" dirty="0"/>
          </a:p>
          <a:p>
            <a:pPr algn="justLow" rtl="1"/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00B0F0"/>
                </a:solidFill>
              </a:rPr>
              <a:t>تُسهِم</a:t>
            </a:r>
            <a:r>
              <a:rPr lang="ar-OM" sz="3000" b="1" dirty="0">
                <a:solidFill>
                  <a:srgbClr val="00B0F0"/>
                </a:solidFill>
              </a:rPr>
              <a:t> </a:t>
            </a:r>
            <a:r>
              <a:rPr lang="ar-DZ" sz="3000" b="1" dirty="0">
                <a:solidFill>
                  <a:srgbClr val="00B0F0"/>
                </a:solidFill>
              </a:rPr>
              <a:t>العناصر الأخرى جميعها بنسبة </a:t>
            </a:r>
            <a:r>
              <a:rPr lang="en-US" sz="3000" b="1" dirty="0">
                <a:solidFill>
                  <a:srgbClr val="00B0F0"/>
                </a:solidFill>
              </a:rPr>
              <a:t>1%</a:t>
            </a:r>
            <a:r>
              <a:rPr lang="ar-DZ" sz="3000" b="1" dirty="0">
                <a:solidFill>
                  <a:srgbClr val="00B0F0"/>
                </a:solidFill>
              </a:rPr>
              <a:t> فقط من المجموع</a:t>
            </a:r>
            <a:r>
              <a:rPr lang="ar-OM" sz="3000" b="1" dirty="0">
                <a:solidFill>
                  <a:srgbClr val="00B0F0"/>
                </a:solidFill>
              </a:rPr>
              <a:t> </a:t>
            </a:r>
            <a:r>
              <a:rPr lang="ar-DZ" sz="3000" b="1" dirty="0">
                <a:solidFill>
                  <a:srgbClr val="00B0F0"/>
                </a:solidFill>
              </a:rPr>
              <a:t>الكلّي لتلك الكُتلة. </a:t>
            </a:r>
            <a:endParaRPr lang="ar-OM" sz="3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في </a:t>
            </a: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الكرة الأرضية </a:t>
            </a: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Low" rtl="1"/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تشكل ثمانية عناصر</a:t>
            </a: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فقط أكثر من</a:t>
            </a: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</a:rPr>
              <a:t>98%</a:t>
            </a: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من كتلة القشرة الأرضية.</a:t>
            </a:r>
            <a:endParaRPr lang="ar-OM" sz="30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Low" rtl="1"/>
            <a:endParaRPr lang="ar-OM" b="1" dirty="0">
              <a:solidFill>
                <a:srgbClr val="002060"/>
              </a:solidFill>
            </a:endParaRPr>
          </a:p>
          <a:p>
            <a:pPr marL="457200" indent="-457200" algn="justLow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DZ" sz="3000" b="1" u="sng" dirty="0">
                <a:solidFill>
                  <a:schemeClr val="accent1">
                    <a:lumMod val="75000"/>
                  </a:schemeClr>
                </a:solidFill>
              </a:rPr>
              <a:t>السيليكون</a:t>
            </a:r>
            <a:r>
              <a:rPr lang="ar-OM" sz="30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DZ" sz="3000" b="1" u="sng" dirty="0">
                <a:solidFill>
                  <a:schemeClr val="accent1">
                    <a:lumMod val="75000"/>
                  </a:schemeClr>
                </a:solidFill>
              </a:rPr>
              <a:t>والأكسجين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، المُكوِّنان لمادة السيليكات في الصخور،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يُشكِّلان تقريبًا ثلاثة أرباع القشرة الأرضية.</a:t>
            </a:r>
            <a:endParaRPr lang="ar-OM" sz="3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 algn="justLow" rtl="1"/>
            <a:r>
              <a:rPr lang="ar-DZ" sz="3000" b="1" dirty="0"/>
              <a:t>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000" b="1" dirty="0">
                <a:solidFill>
                  <a:srgbClr val="006600"/>
                </a:solidFill>
              </a:rPr>
              <a:t>في </a:t>
            </a:r>
            <a:r>
              <a:rPr lang="ar-DZ" sz="3000" b="1" dirty="0">
                <a:solidFill>
                  <a:srgbClr val="006600"/>
                </a:solidFill>
              </a:rPr>
              <a:t>الكائنات الحيّة </a:t>
            </a:r>
            <a:r>
              <a:rPr lang="ar-OM" sz="3000" b="1" dirty="0">
                <a:solidFill>
                  <a:srgbClr val="006600"/>
                </a:solidFill>
              </a:rPr>
              <a:t>:</a:t>
            </a:r>
          </a:p>
          <a:p>
            <a:pPr algn="justLow" rtl="1"/>
            <a:endParaRPr lang="ar-OM" sz="1600" b="1" dirty="0">
              <a:solidFill>
                <a:srgbClr val="006600"/>
              </a:solidFill>
            </a:endParaRPr>
          </a:p>
          <a:p>
            <a:pPr algn="justLow" rtl="1"/>
            <a:r>
              <a:rPr lang="ar-OM" sz="3000" b="1" dirty="0">
                <a:solidFill>
                  <a:srgbClr val="006600"/>
                </a:solidFill>
              </a:rPr>
              <a:t>ب</a:t>
            </a:r>
            <a:r>
              <a:rPr lang="ar-DZ" sz="3000" b="1" dirty="0">
                <a:solidFill>
                  <a:srgbClr val="006600"/>
                </a:solidFill>
              </a:rPr>
              <a:t>ضعة عناصر مُحدَّدة تُشكِّل المُركَّبات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المُعقّدة الموجودة في الكائن الحي. </a:t>
            </a:r>
            <a:endParaRPr lang="ar-OM" sz="3000" b="1" dirty="0">
              <a:solidFill>
                <a:srgbClr val="006600"/>
              </a:solidFill>
            </a:endParaRPr>
          </a:p>
          <a:p>
            <a:pPr algn="justLow" rtl="1"/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تتكوَّن كتلة جسم الإنسان من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65%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 أكسجين، و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18%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 كربون،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و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10%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 هيدروجين، و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3%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 نيتروجين، و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1.5%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 كالسيوم، و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2.5%</a:t>
            </a:r>
            <a:r>
              <a:rPr lang="ar-OM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1">
                    <a:lumMod val="75000"/>
                  </a:schemeClr>
                </a:solidFill>
              </a:rPr>
              <a:t>عناصر أخرى.</a:t>
            </a:r>
          </a:p>
        </p:txBody>
      </p:sp>
    </p:spTree>
    <p:extLst>
      <p:ext uri="{BB962C8B-B14F-4D97-AF65-F5344CB8AC3E}">
        <p14:creationId xmlns:p14="http://schemas.microsoft.com/office/powerpoint/2010/main" val="269267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01798"/>
            <a:ext cx="914400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000" b="1" dirty="0"/>
              <a:t>قدّم </a:t>
            </a:r>
            <a:r>
              <a:rPr lang="ar-SA" sz="3000" b="1" dirty="0"/>
              <a:t>أحد العلماء </a:t>
            </a:r>
            <a:r>
              <a:rPr lang="ar-DZ" sz="3000" b="1" dirty="0"/>
              <a:t>فكرة الجُزيئات لتفسيرالجُسَيمات التي تكوِّن المُركَّبات</a:t>
            </a:r>
            <a:r>
              <a:rPr lang="ar-OM" sz="3000" b="1" dirty="0"/>
              <a:t> * </a:t>
            </a:r>
            <a:r>
              <a:rPr lang="en-US" sz="3000" b="1" dirty="0"/>
              <a:t>Compounds</a:t>
            </a:r>
            <a:r>
              <a:rPr lang="ar-OM" sz="3000" b="1" dirty="0"/>
              <a:t> </a:t>
            </a:r>
            <a:r>
              <a:rPr lang="ar-DZ" sz="3000" b="1" dirty="0"/>
              <a:t>مثل الماء،</a:t>
            </a:r>
            <a:r>
              <a:rPr lang="ar-OM" sz="3000" b="1" dirty="0"/>
              <a:t> </a:t>
            </a:r>
            <a:r>
              <a:rPr lang="ar-DZ" sz="3000" b="1" dirty="0"/>
              <a:t>وثاني أكسيد الكربون، والميثان. </a:t>
            </a:r>
            <a:endParaRPr lang="ar-OM" sz="3000" b="1" dirty="0"/>
          </a:p>
          <a:p>
            <a:pPr algn="justLow" rtl="1">
              <a:lnSpc>
                <a:spcPct val="150000"/>
              </a:lnSpc>
            </a:pPr>
            <a:endParaRPr lang="en-US" sz="3000" b="1" dirty="0"/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SA" sz="3000" b="1" dirty="0"/>
              <a:t>هذا العالم هو العالم </a:t>
            </a:r>
            <a:r>
              <a:rPr lang="ar-SA" sz="3000" b="1" dirty="0">
                <a:solidFill>
                  <a:srgbClr val="7030A0"/>
                </a:solidFill>
              </a:rPr>
              <a:t>دالتون</a:t>
            </a:r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endParaRPr lang="ar-OM" sz="3000" b="1" dirty="0">
              <a:solidFill>
                <a:srgbClr val="7030A0"/>
              </a:solidFill>
            </a:endParaRPr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حيث تتكوَّن جُزيئات تلك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المُركَّبات من ذرّات عناصر </a:t>
            </a:r>
            <a:r>
              <a:rPr lang="en-US" sz="3000" b="1" dirty="0">
                <a:solidFill>
                  <a:srgbClr val="002060"/>
                </a:solidFill>
              </a:rPr>
              <a:t>Elements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مختلفة مُرتبطة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معًا كيميائيًّا</a:t>
            </a:r>
            <a:r>
              <a:rPr lang="ar-OM" sz="3000" b="1" dirty="0">
                <a:solidFill>
                  <a:srgbClr val="002060"/>
                </a:solidFill>
              </a:rPr>
              <a:t>.</a:t>
            </a:r>
          </a:p>
          <a:p>
            <a:pPr marL="514350" indent="-514350" algn="justLow" rtl="1"/>
            <a:r>
              <a:rPr lang="ar-DZ" sz="3000" b="1" dirty="0"/>
              <a:t> </a:t>
            </a:r>
            <a:endParaRPr lang="ar-OM" sz="3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01798"/>
            <a:ext cx="9144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en-US" sz="3000" b="1" dirty="0">
                <a:solidFill>
                  <a:srgbClr val="006600"/>
                </a:solidFill>
              </a:rPr>
              <a:t> </a:t>
            </a:r>
            <a:r>
              <a:rPr lang="ar-SA" sz="3000" b="1" dirty="0">
                <a:solidFill>
                  <a:srgbClr val="006600"/>
                </a:solidFill>
              </a:rPr>
              <a:t>يتكون </a:t>
            </a:r>
            <a:r>
              <a:rPr lang="ar-DZ" sz="3000" b="1" dirty="0">
                <a:solidFill>
                  <a:srgbClr val="006600"/>
                </a:solidFill>
              </a:rPr>
              <a:t>جُزيء الماء من </a:t>
            </a:r>
            <a:r>
              <a:rPr lang="ar-SA" sz="3000" b="1" dirty="0">
                <a:solidFill>
                  <a:srgbClr val="006600"/>
                </a:solidFill>
              </a:rPr>
              <a:t>:</a:t>
            </a:r>
          </a:p>
          <a:p>
            <a:pPr marL="514350" indent="-514350" algn="justLow" rtl="1">
              <a:buFont typeface="Wingdings" pitchFamily="2" charset="2"/>
              <a:buChar char="q"/>
            </a:pPr>
            <a:endParaRPr lang="ar-SA" sz="16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r>
              <a:rPr lang="ar-DZ" sz="3000" b="1" dirty="0">
                <a:solidFill>
                  <a:srgbClr val="006600"/>
                </a:solidFill>
              </a:rPr>
              <a:t>ذرَّتِي هيدروجين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مرتبطتَيْن بذرّة أكسجين واحدة، وتكون صيغته </a:t>
            </a:r>
            <a:r>
              <a:rPr lang="en-US" sz="3200" b="1" dirty="0">
                <a:solidFill>
                  <a:srgbClr val="006600"/>
                </a:solidFill>
              </a:rPr>
              <a:t>H</a:t>
            </a:r>
            <a:r>
              <a:rPr lang="en-US" sz="3200" b="1" baseline="-25000" dirty="0">
                <a:solidFill>
                  <a:srgbClr val="006600"/>
                </a:solidFill>
              </a:rPr>
              <a:t>2</a:t>
            </a:r>
            <a:r>
              <a:rPr lang="en-US" sz="3200" b="1" dirty="0">
                <a:solidFill>
                  <a:srgbClr val="006600"/>
                </a:solidFill>
              </a:rPr>
              <a:t>O</a:t>
            </a:r>
            <a:r>
              <a:rPr lang="ar-OM" sz="3000" b="1" dirty="0">
                <a:solidFill>
                  <a:srgbClr val="006600"/>
                </a:solidFill>
              </a:rPr>
              <a:t>.</a:t>
            </a: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endParaRPr lang="en-US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q"/>
            </a:pPr>
            <a:r>
              <a:rPr lang="ar-DZ" sz="3000" b="1" dirty="0">
                <a:solidFill>
                  <a:srgbClr val="0000CC"/>
                </a:solidFill>
              </a:rPr>
              <a:t>يتكوَّن الميثان</a:t>
            </a:r>
            <a:r>
              <a:rPr lang="ar-OM" sz="3000" b="1" dirty="0">
                <a:solidFill>
                  <a:srgbClr val="0000CC"/>
                </a:solidFill>
              </a:rPr>
              <a:t> (</a:t>
            </a:r>
            <a:r>
              <a:rPr lang="en-US" sz="3200" b="1" dirty="0">
                <a:solidFill>
                  <a:srgbClr val="0000CC"/>
                </a:solidFill>
              </a:rPr>
              <a:t>CH</a:t>
            </a:r>
            <a:r>
              <a:rPr lang="en-US" sz="3200" b="1" baseline="-25000" dirty="0">
                <a:solidFill>
                  <a:srgbClr val="0000CC"/>
                </a:solidFill>
              </a:rPr>
              <a:t>4</a:t>
            </a:r>
            <a:r>
              <a:rPr lang="ar-OM" sz="3000" b="1" dirty="0">
                <a:solidFill>
                  <a:srgbClr val="0000CC"/>
                </a:solidFill>
              </a:rPr>
              <a:t>)</a:t>
            </a:r>
            <a:r>
              <a:rPr lang="ar-DZ" sz="3000" b="1" dirty="0">
                <a:solidFill>
                  <a:srgbClr val="0000CC"/>
                </a:solidFill>
              </a:rPr>
              <a:t> من</a:t>
            </a:r>
            <a:r>
              <a:rPr lang="ar-OM" sz="3000" b="1" dirty="0">
                <a:solidFill>
                  <a:srgbClr val="0000CC"/>
                </a:solidFill>
              </a:rPr>
              <a:t>:</a:t>
            </a:r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b="1" dirty="0">
              <a:solidFill>
                <a:srgbClr val="0000CC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r>
              <a:rPr lang="ar-DZ" sz="3000" b="1" dirty="0">
                <a:solidFill>
                  <a:srgbClr val="0000CC"/>
                </a:solidFill>
              </a:rPr>
              <a:t> ذرّة كربون واحدة مرتبطة بأربع</a:t>
            </a:r>
            <a:r>
              <a:rPr lang="ar-OM" sz="3000" b="1" dirty="0">
                <a:solidFill>
                  <a:srgbClr val="0000CC"/>
                </a:solidFill>
              </a:rPr>
              <a:t> </a:t>
            </a:r>
            <a:r>
              <a:rPr lang="ar-DZ" sz="3000" b="1" dirty="0">
                <a:solidFill>
                  <a:srgbClr val="0000CC"/>
                </a:solidFill>
              </a:rPr>
              <a:t>ذرّات هيدروجين. </a:t>
            </a:r>
            <a:endParaRPr lang="ar-OM" sz="3000" b="1" dirty="0">
              <a:solidFill>
                <a:srgbClr val="0000CC"/>
              </a:solidFill>
            </a:endParaRPr>
          </a:p>
          <a:p>
            <a:pPr algn="justLow" rtl="1"/>
            <a:endParaRPr lang="ar-OM" sz="3000" b="1" dirty="0">
              <a:solidFill>
                <a:srgbClr val="0000CC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endParaRPr lang="ar-OM" sz="3000" b="1" dirty="0">
              <a:solidFill>
                <a:srgbClr val="0000CC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q"/>
            </a:pPr>
            <a:r>
              <a:rPr lang="ar-DZ" sz="3000" b="1" dirty="0">
                <a:solidFill>
                  <a:srgbClr val="C00000"/>
                </a:solidFill>
              </a:rPr>
              <a:t>يتكوَّن جُزيء كلوريد الهيدروجين</a:t>
            </a:r>
            <a:r>
              <a:rPr lang="ar-OM" sz="3000" b="1" dirty="0">
                <a:solidFill>
                  <a:srgbClr val="C00000"/>
                </a:solidFill>
              </a:rPr>
              <a:t> (</a:t>
            </a:r>
            <a:r>
              <a:rPr lang="en-US" sz="3000" b="1" dirty="0" err="1">
                <a:solidFill>
                  <a:srgbClr val="C00000"/>
                </a:solidFill>
              </a:rPr>
              <a:t>HCl</a:t>
            </a:r>
            <a:r>
              <a:rPr lang="ar-OM" sz="3000" b="1" dirty="0">
                <a:solidFill>
                  <a:srgbClr val="C00000"/>
                </a:solidFill>
              </a:rPr>
              <a:t>) </a:t>
            </a:r>
            <a:r>
              <a:rPr lang="ar-DZ" sz="3000" b="1" dirty="0">
                <a:solidFill>
                  <a:srgbClr val="C00000"/>
                </a:solidFill>
              </a:rPr>
              <a:t>من</a:t>
            </a:r>
            <a:r>
              <a:rPr lang="ar-OM" sz="3000" b="1" dirty="0">
                <a:solidFill>
                  <a:srgbClr val="C00000"/>
                </a:solidFill>
              </a:rPr>
              <a:t>:</a:t>
            </a:r>
          </a:p>
          <a:p>
            <a:pPr marL="514350" indent="-514350" algn="justLow" rtl="1">
              <a:buFont typeface="Wingdings" panose="05000000000000000000" pitchFamily="2" charset="2"/>
              <a:buChar char="q"/>
            </a:pPr>
            <a:endParaRPr lang="ar-OM" b="1" dirty="0">
              <a:solidFill>
                <a:srgbClr val="C00000"/>
              </a:solidFill>
            </a:endParaRPr>
          </a:p>
          <a:p>
            <a:pPr marL="514350" indent="-514350" algn="justLow" rtl="1">
              <a:buFont typeface="Wingdings" panose="05000000000000000000" pitchFamily="2" charset="2"/>
              <a:buChar char="Ø"/>
            </a:pPr>
            <a:r>
              <a:rPr lang="ar-DZ" sz="3000" b="1" dirty="0">
                <a:solidFill>
                  <a:srgbClr val="C00000"/>
                </a:solidFill>
              </a:rPr>
              <a:t> ذرّة هيدروجين وذرّة كلور مُرتبطتَين معًا.</a:t>
            </a:r>
          </a:p>
        </p:txBody>
      </p:sp>
    </p:spTree>
    <p:extLst>
      <p:ext uri="{BB962C8B-B14F-4D97-AF65-F5344CB8AC3E}">
        <p14:creationId xmlns:p14="http://schemas.microsoft.com/office/powerpoint/2010/main" val="4224984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40" y="10057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3000" b="1" dirty="0">
                <a:solidFill>
                  <a:srgbClr val="7030A0"/>
                </a:solidFill>
              </a:rPr>
              <a:t>تصنيف المادة</a:t>
            </a:r>
            <a:endParaRPr lang="ar-SA" sz="3000" b="1" dirty="0">
              <a:solidFill>
                <a:srgbClr val="7030A0"/>
              </a:solidFill>
            </a:endParaRPr>
          </a:p>
          <a:p>
            <a:pPr algn="justLow" rtl="1"/>
            <a:endParaRPr lang="ar-DZ" sz="2000" b="1" dirty="0">
              <a:solidFill>
                <a:srgbClr val="7030A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يمكن استخدام النموذج الجُسَيمي لتمثيل أنواع مختلفة من</a:t>
            </a:r>
            <a:r>
              <a:rPr lang="ar-OM" sz="3000" b="1" dirty="0"/>
              <a:t> </a:t>
            </a:r>
            <a:r>
              <a:rPr lang="ar-DZ" sz="3000" b="1" dirty="0"/>
              <a:t>المادة. فذرّات العنصر الواحد مُتماثلة تمامًا.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2133600"/>
            <a:ext cx="88177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006600"/>
                </a:solidFill>
              </a:rPr>
              <a:t>تتشكّل الجُزيئات من أكثر من ذرّة واحدة، وتكون تلك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الذرّات مترابطة بروابط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تساهمية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. فإذا ارتبطت ذرّات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عُنصر واحد لتكوّن الجُزيء، يكون الجُزيء هو العنصر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endParaRPr lang="ar-DZ" sz="3000" b="1" dirty="0">
              <a:solidFill>
                <a:srgbClr val="0066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823691"/>
            <a:ext cx="45720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141270" y="6019800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2200" b="1" dirty="0"/>
              <a:t>الشكل </a:t>
            </a:r>
            <a:r>
              <a:rPr lang="ar-OM" sz="2200" b="1" dirty="0"/>
              <a:t>2-2</a:t>
            </a:r>
            <a:r>
              <a:rPr lang="ar-DZ" sz="2200" b="1" dirty="0"/>
              <a:t> يُبيّن جُزيئات ثُنائيَّة الذرّات. تكون</a:t>
            </a:r>
            <a:r>
              <a:rPr lang="ar-OM" sz="2200" b="1" dirty="0"/>
              <a:t> </a:t>
            </a:r>
            <a:r>
              <a:rPr lang="ar-DZ" sz="2200" b="1" dirty="0"/>
              <a:t>جميع الذرّات للعنصر نفسه، لذلك يُعد هذا</a:t>
            </a:r>
            <a:r>
              <a:rPr lang="ar-OM" sz="2200" b="1" dirty="0"/>
              <a:t> </a:t>
            </a:r>
            <a:r>
              <a:rPr lang="ar-DZ" sz="2200" b="1" dirty="0"/>
              <a:t>النموذج</a:t>
            </a:r>
            <a:r>
              <a:rPr lang="ar-OM" sz="2200" b="1" dirty="0"/>
              <a:t> </a:t>
            </a:r>
            <a:r>
              <a:rPr lang="ar-DZ" sz="2200" b="1" dirty="0"/>
              <a:t>الجُسَيمي مثالً على عنصر. توجد معظم</a:t>
            </a:r>
            <a:r>
              <a:rPr lang="ar-OM" sz="2200" b="1" dirty="0"/>
              <a:t> </a:t>
            </a:r>
            <a:r>
              <a:rPr lang="ar-DZ" sz="2200" b="1" dirty="0"/>
              <a:t>العناصر اللافلزّية في شكل جُزيئات ثُنائيَّة الذرّات</a:t>
            </a:r>
            <a:endParaRPr lang="ar-DZ" sz="2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76200"/>
            <a:ext cx="8915400" cy="3546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000" b="1" dirty="0"/>
              <a:t>عندما يرتبط أكثر من عنصر كيميائيًّا فإن المادة المُتكوِّنة</a:t>
            </a:r>
            <a:r>
              <a:rPr lang="ar-OM" sz="3000" b="1" dirty="0"/>
              <a:t> </a:t>
            </a:r>
            <a:r>
              <a:rPr lang="ar-DZ" sz="3000" b="1" dirty="0"/>
              <a:t>تُسمّى مُركبًّا.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1600" b="1" dirty="0"/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وحدها التغيُّرات الكيميائية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تستطيع أن تفصل الذرّات الموجودة في مُركَّب.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044843"/>
            <a:ext cx="350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5" name="Rectangle 4"/>
          <p:cNvSpPr/>
          <p:nvPr/>
        </p:nvSpPr>
        <p:spPr>
          <a:xfrm>
            <a:off x="2514600" y="6096000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b="1" dirty="0"/>
              <a:t>الشكل </a:t>
            </a:r>
            <a:r>
              <a:rPr lang="ar-OM" sz="2400" b="1" dirty="0"/>
              <a:t>2-3</a:t>
            </a:r>
            <a:r>
              <a:rPr lang="ar-DZ" sz="2400" b="1" dirty="0"/>
              <a:t> ثلاثة جُزيئات للمُركَّب نفسه</a:t>
            </a:r>
            <a:endParaRPr lang="ar-DZ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1" y="76200"/>
            <a:ext cx="905666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يحتوي المخلوط على أكثر من مادة واحدة، بحيث لا</a:t>
            </a:r>
            <a:r>
              <a:rPr lang="ar-OM" sz="3000" b="1" dirty="0"/>
              <a:t> </a:t>
            </a:r>
            <a:r>
              <a:rPr lang="ar-DZ" sz="3000" b="1" dirty="0"/>
              <a:t>تكون ذرّات هذه المواد مُترابطة كيميائيًّا.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DZ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006600"/>
                </a:solidFill>
              </a:rPr>
              <a:t>يمكن للمخاليط أن تتكوَّن من </a:t>
            </a:r>
            <a:r>
              <a:rPr lang="en-US" sz="3000" b="1" dirty="0">
                <a:solidFill>
                  <a:srgbClr val="006600"/>
                </a:solidFill>
              </a:rPr>
              <a:t>:</a:t>
            </a:r>
            <a:r>
              <a:rPr lang="ar-OM" sz="3000" b="1" dirty="0">
                <a:solidFill>
                  <a:srgbClr val="006600"/>
                </a:solidFill>
              </a:rPr>
              <a:t>*</a:t>
            </a:r>
            <a:endParaRPr lang="en-US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en-US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006600"/>
                </a:solidFill>
              </a:rPr>
              <a:t>عناصر</a:t>
            </a:r>
            <a:r>
              <a:rPr lang="ar-OM" sz="3000" b="1" dirty="0">
                <a:solidFill>
                  <a:srgbClr val="006600"/>
                </a:solidFill>
              </a:rPr>
              <a:t> فقط</a:t>
            </a:r>
            <a:r>
              <a:rPr lang="ar-DZ" sz="3000" b="1" dirty="0">
                <a:solidFill>
                  <a:srgbClr val="006600"/>
                </a:solidFill>
              </a:rPr>
              <a:t>، أو مركّبات</a:t>
            </a:r>
            <a:r>
              <a:rPr lang="ar-OM" sz="3000" b="1" dirty="0">
                <a:solidFill>
                  <a:srgbClr val="006600"/>
                </a:solidFill>
              </a:rPr>
              <a:t> فقط</a:t>
            </a:r>
            <a:r>
              <a:rPr lang="ar-DZ" sz="3000" b="1" dirty="0">
                <a:solidFill>
                  <a:srgbClr val="006600"/>
                </a:solidFill>
              </a:rPr>
              <a:t>،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أو </a:t>
            </a:r>
            <a:r>
              <a:rPr lang="ar-OM" sz="3000" b="1" dirty="0">
                <a:solidFill>
                  <a:srgbClr val="006600"/>
                </a:solidFill>
              </a:rPr>
              <a:t>عناصر ومركبات معا</a:t>
            </a:r>
            <a:r>
              <a:rPr lang="ar-DZ" sz="3000" b="1" dirty="0">
                <a:solidFill>
                  <a:srgbClr val="006600"/>
                </a:solidFill>
              </a:rPr>
              <a:t>. </a:t>
            </a: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2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C00000"/>
                </a:solidFill>
              </a:rPr>
              <a:t>يمكن استخدام تقنيات الفصل الفيزيائية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لاستخلاص كل مُكوّن من مُكوّنات المخلوط.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861852"/>
            <a:ext cx="3505200" cy="215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8" name="Rectangle 7"/>
          <p:cNvSpPr/>
          <p:nvPr/>
        </p:nvSpPr>
        <p:spPr>
          <a:xfrm>
            <a:off x="76201" y="6213370"/>
            <a:ext cx="876299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300" b="1" dirty="0"/>
              <a:t>الشكل </a:t>
            </a:r>
            <a:r>
              <a:rPr lang="ar-OM" sz="2300" b="1" dirty="0"/>
              <a:t>2-4</a:t>
            </a:r>
            <a:r>
              <a:rPr lang="ar-DZ" sz="2300" b="1" dirty="0"/>
              <a:t> مثال يُبيِّن مخلوطًا مكوّنًا</a:t>
            </a:r>
            <a:r>
              <a:rPr lang="ar-OM" sz="2300" b="1" dirty="0"/>
              <a:t> </a:t>
            </a:r>
            <a:r>
              <a:rPr lang="ar-DZ" sz="2300" b="1" dirty="0"/>
              <a:t>من عنصر واحد ومُركّب</a:t>
            </a:r>
            <a:r>
              <a:rPr lang="ar-OM" sz="2300" b="1" dirty="0"/>
              <a:t> </a:t>
            </a:r>
            <a:r>
              <a:rPr lang="ar-DZ" sz="2300" b="1" dirty="0"/>
              <a:t>واحد</a:t>
            </a:r>
            <a:endParaRPr lang="ar-DZ" sz="2300" dirty="0"/>
          </a:p>
        </p:txBody>
      </p:sp>
    </p:spTree>
    <p:extLst>
      <p:ext uri="{BB962C8B-B14F-4D97-AF65-F5344CB8AC3E}">
        <p14:creationId xmlns:p14="http://schemas.microsoft.com/office/powerpoint/2010/main" val="340357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6705600" y="228600"/>
            <a:ext cx="2286000" cy="533400"/>
          </a:xfrm>
          <a:custGeom>
            <a:avLst/>
            <a:gdLst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0 w 1371600"/>
              <a:gd name="connsiteY3" fmla="*/ 533400 h 533400"/>
              <a:gd name="connsiteX4" fmla="*/ 0 w 1371600"/>
              <a:gd name="connsiteY4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0 w 1371600"/>
              <a:gd name="connsiteY4" fmla="*/ 533400 h 533400"/>
              <a:gd name="connsiteX5" fmla="*/ 0 w 1371600"/>
              <a:gd name="connsiteY5" fmla="*/ 304800 h 533400"/>
              <a:gd name="connsiteX6" fmla="*/ 0 w 1371600"/>
              <a:gd name="connsiteY6" fmla="*/ 0 h 533400"/>
              <a:gd name="connsiteX0" fmla="*/ 0 w 1371600"/>
              <a:gd name="connsiteY0" fmla="*/ 0 h 533400"/>
              <a:gd name="connsiteX1" fmla="*/ 1371600 w 1371600"/>
              <a:gd name="connsiteY1" fmla="*/ 0 h 533400"/>
              <a:gd name="connsiteX2" fmla="*/ 1371600 w 1371600"/>
              <a:gd name="connsiteY2" fmla="*/ 533400 h 533400"/>
              <a:gd name="connsiteX3" fmla="*/ 228600 w 1371600"/>
              <a:gd name="connsiteY3" fmla="*/ 533400 h 533400"/>
              <a:gd name="connsiteX4" fmla="*/ 76200 w 1371600"/>
              <a:gd name="connsiteY4" fmla="*/ 457200 h 533400"/>
              <a:gd name="connsiteX5" fmla="*/ 0 w 1371600"/>
              <a:gd name="connsiteY5" fmla="*/ 304800 h 533400"/>
              <a:gd name="connsiteX6" fmla="*/ 0 w 1371600"/>
              <a:gd name="connsiteY6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533400">
                <a:moveTo>
                  <a:pt x="0" y="0"/>
                </a:moveTo>
                <a:lnTo>
                  <a:pt x="1371600" y="0"/>
                </a:lnTo>
                <a:lnTo>
                  <a:pt x="1371600" y="533400"/>
                </a:lnTo>
                <a:lnTo>
                  <a:pt x="228600" y="533400"/>
                </a:lnTo>
                <a:lnTo>
                  <a:pt x="76200" y="4572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OM" sz="3200" b="1" dirty="0">
                <a:solidFill>
                  <a:schemeClr val="bg1"/>
                </a:solidFill>
              </a:rPr>
              <a:t>أسئلة ص42</a:t>
            </a:r>
            <a:endParaRPr lang="ar-DZ" sz="32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762000"/>
            <a:ext cx="883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+mj-lt"/>
              <a:buAutoNum type="arabicParenR"/>
            </a:pPr>
            <a:endParaRPr lang="ar-OM" sz="3000" b="1" dirty="0"/>
          </a:p>
          <a:p>
            <a:pPr marL="514350" indent="-514350" algn="justLow" rtl="1">
              <a:buFont typeface="+mj-lt"/>
              <a:buAutoNum type="arabicParenR"/>
            </a:pPr>
            <a:r>
              <a:rPr lang="ar-DZ" sz="3000" b="1" dirty="0"/>
              <a:t>ما المقصود بالعُنصر؟</a:t>
            </a:r>
            <a:endParaRPr lang="ar-OM" sz="3000" b="1" dirty="0"/>
          </a:p>
          <a:p>
            <a:pPr algn="justLow" rtl="1"/>
            <a:endParaRPr lang="ar-OM" sz="3000" b="1" dirty="0"/>
          </a:p>
          <a:p>
            <a:pPr algn="justLow" rtl="1"/>
            <a:endParaRPr lang="ar-OM" sz="3000" b="1" dirty="0"/>
          </a:p>
          <a:p>
            <a:pPr algn="justLow" rtl="1"/>
            <a:endParaRPr lang="ar-DZ" sz="3000" b="1" dirty="0"/>
          </a:p>
          <a:p>
            <a:pPr algn="justLow" rtl="1"/>
            <a:r>
              <a:rPr lang="ar-OM" sz="3000" b="1" dirty="0"/>
              <a:t>2. </a:t>
            </a:r>
            <a:r>
              <a:rPr lang="ar-DZ" sz="3000" b="1" dirty="0"/>
              <a:t>ما المقصود بالمُركَّب؟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31C0CE4-9608-44AC-AB6E-A19EB8540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78" y="2035939"/>
            <a:ext cx="8884238" cy="6858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A7F3CA3-3461-4AA7-BF8C-595314BAB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3" y="3962432"/>
            <a:ext cx="8932116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7C80201D-3ED5-4EA6-AB7E-AF2354080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235" y="787912"/>
            <a:ext cx="7287530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08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83DF7E41-C58E-49D4-9A7D-F873E56AD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6459" y="1293941"/>
            <a:ext cx="5435342" cy="4877190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6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84" y="1126198"/>
            <a:ext cx="5249619" cy="461966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0F96465-8310-4A61-8838-064736D5BF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396"/>
          <a:stretch/>
        </p:blipFill>
        <p:spPr>
          <a:xfrm>
            <a:off x="6019801" y="1652865"/>
            <a:ext cx="2643312" cy="9906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856DE1A8-E6D3-46C9-9E7A-2E86D9522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435" y="3004056"/>
            <a:ext cx="2565709" cy="111074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751B73A4-F67A-4655-8FB3-22135DFC979C}"/>
              </a:ext>
            </a:extLst>
          </p:cNvPr>
          <p:cNvSpPr txBox="1"/>
          <p:nvPr/>
        </p:nvSpPr>
        <p:spPr>
          <a:xfrm>
            <a:off x="2482852" y="1626323"/>
            <a:ext cx="2209800" cy="27469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معايير النجاح</a:t>
            </a:r>
            <a:endParaRPr lang="ar-OM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0663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QA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297"/>
            <a:ext cx="914400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3000" b="1" dirty="0">
                <a:solidFill>
                  <a:srgbClr val="7030A0"/>
                </a:solidFill>
              </a:rPr>
              <a:t>التغيُّرات الكيميائية والتغيُّرات الفيزيائية</a:t>
            </a:r>
            <a:endParaRPr lang="ar-OM" sz="3000" b="1" dirty="0">
              <a:solidFill>
                <a:srgbClr val="7030A0"/>
              </a:solidFill>
            </a:endParaRPr>
          </a:p>
          <a:p>
            <a:pPr algn="justLow" rtl="1"/>
            <a:endParaRPr lang="ar-DZ" sz="3000" b="1" dirty="0">
              <a:solidFill>
                <a:srgbClr val="7030A0"/>
              </a:solidFill>
            </a:endParaRPr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000" b="1" dirty="0"/>
              <a:t>يمكن للمواد الكيميائية أن </a:t>
            </a:r>
            <a:r>
              <a:rPr lang="ar-DZ" sz="3200" b="1" u="sng" dirty="0">
                <a:solidFill>
                  <a:srgbClr val="FF0000"/>
                </a:solidFill>
              </a:rPr>
              <a:t>تختلط</a:t>
            </a:r>
            <a:r>
              <a:rPr lang="ar-DZ" sz="3000" b="1" dirty="0"/>
              <a:t> معًا بطرق مُتنوِّعة، كما</a:t>
            </a:r>
            <a:r>
              <a:rPr lang="ar-OM" sz="3000" b="1" dirty="0"/>
              <a:t> </a:t>
            </a:r>
            <a:r>
              <a:rPr lang="ar-DZ" sz="3000" b="1" dirty="0"/>
              <a:t>يمكنها أن </a:t>
            </a:r>
            <a:r>
              <a:rPr lang="ar-DZ" sz="3200" b="1" u="sng" dirty="0">
                <a:solidFill>
                  <a:srgbClr val="FF0000"/>
                </a:solidFill>
              </a:rPr>
              <a:t>تتفاعل كيميائيًّا</a:t>
            </a:r>
            <a:r>
              <a:rPr lang="ar-DZ" sz="3000" b="1" dirty="0"/>
              <a:t>. </a:t>
            </a:r>
            <a:endParaRPr lang="ar-OM" sz="3000" b="1" dirty="0"/>
          </a:p>
          <a:p>
            <a:pPr algn="justLow" rtl="1">
              <a:lnSpc>
                <a:spcPct val="150000"/>
              </a:lnSpc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ففي </a:t>
            </a:r>
            <a:r>
              <a:rPr lang="ar-DZ" sz="3000" b="1" u="sng" dirty="0"/>
              <a:t>التغيُّر الكيميائي</a:t>
            </a:r>
            <a:r>
              <a:rPr lang="ar-DZ" sz="3000" b="1" dirty="0"/>
              <a:t>، يمكن</a:t>
            </a:r>
            <a:r>
              <a:rPr lang="ar-OM" sz="3000" b="1" dirty="0"/>
              <a:t> </a:t>
            </a:r>
            <a:r>
              <a:rPr lang="ar-DZ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لمادة أن تتحوَّل إلى مادة أخرى</a:t>
            </a:r>
            <a:r>
              <a:rPr lang="ar-DZ" sz="3000" b="1" dirty="0"/>
              <a:t>. </a:t>
            </a:r>
            <a:endParaRPr lang="ar-OM" sz="3000" b="1" dirty="0"/>
          </a:p>
        </p:txBody>
      </p:sp>
    </p:spTree>
    <p:extLst>
      <p:ext uri="{BB962C8B-B14F-4D97-AF65-F5344CB8AC3E}">
        <p14:creationId xmlns:p14="http://schemas.microsoft.com/office/powerpoint/2010/main" val="611448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QA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29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/>
            <a:r>
              <a:rPr lang="ar-DZ" sz="3000" b="1" dirty="0">
                <a:solidFill>
                  <a:srgbClr val="7030A0"/>
                </a:solidFill>
              </a:rPr>
              <a:t>التغيُّرات الكيميائية والتغيُّرات الفيزيائية</a:t>
            </a:r>
            <a:endParaRPr lang="ar-OM" sz="3000" b="1" dirty="0">
              <a:solidFill>
                <a:srgbClr val="7030A0"/>
              </a:solidFill>
            </a:endParaRPr>
          </a:p>
          <a:p>
            <a:pPr algn="justLow" rtl="1"/>
            <a:endParaRPr lang="ar-DZ" sz="3000" b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6849" y="1060257"/>
            <a:ext cx="5327151" cy="3459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OM" sz="2800" b="1" u="sng" dirty="0">
                <a:solidFill>
                  <a:srgbClr val="FF0000"/>
                </a:solidFill>
              </a:rPr>
              <a:t>مثال</a:t>
            </a:r>
            <a:r>
              <a:rPr lang="ar-OM" sz="2800" b="1" dirty="0">
                <a:solidFill>
                  <a:srgbClr val="002060"/>
                </a:solidFill>
              </a:rPr>
              <a:t>:</a:t>
            </a:r>
          </a:p>
          <a:p>
            <a:pPr algn="justLow" rtl="1"/>
            <a:endParaRPr lang="ar-OM" sz="2800" b="1" dirty="0">
              <a:solidFill>
                <a:srgbClr val="002060"/>
              </a:solidFill>
            </a:endParaRPr>
          </a:p>
          <a:p>
            <a:pPr algn="justLow" rtl="1">
              <a:lnSpc>
                <a:spcPct val="150000"/>
              </a:lnSpc>
            </a:pPr>
            <a:r>
              <a:rPr lang="ar-OM" sz="2800" b="1" dirty="0">
                <a:solidFill>
                  <a:srgbClr val="002060"/>
                </a:solidFill>
              </a:rPr>
              <a:t>    </a:t>
            </a:r>
            <a:r>
              <a:rPr lang="ar-DZ" sz="2800" b="1" dirty="0">
                <a:solidFill>
                  <a:srgbClr val="002060"/>
                </a:solidFill>
              </a:rPr>
              <a:t>مُركَّب كربونات النحاس </a:t>
            </a:r>
            <a:r>
              <a:rPr lang="ar-OM" sz="2800" b="1" dirty="0">
                <a:solidFill>
                  <a:srgbClr val="002060"/>
                </a:solidFill>
              </a:rPr>
              <a:t>(</a:t>
            </a:r>
            <a:r>
              <a:rPr lang="en-US" sz="2800" b="1" dirty="0">
                <a:solidFill>
                  <a:srgbClr val="002060"/>
                </a:solidFill>
              </a:rPr>
              <a:t>II</a:t>
            </a:r>
            <a:r>
              <a:rPr lang="ar-OM" sz="2800" b="1" dirty="0">
                <a:solidFill>
                  <a:srgbClr val="002060"/>
                </a:solidFill>
              </a:rPr>
              <a:t>)</a:t>
            </a:r>
            <a:r>
              <a:rPr lang="ar-DZ" sz="2800" b="1" dirty="0">
                <a:solidFill>
                  <a:srgbClr val="002060"/>
                </a:solidFill>
              </a:rPr>
              <a:t> الذي يكون صُلبًا أخضر، ولكنه</a:t>
            </a:r>
            <a:r>
              <a:rPr lang="ar-OM" sz="2800" b="1" dirty="0">
                <a:solidFill>
                  <a:srgbClr val="002060"/>
                </a:solidFill>
              </a:rPr>
              <a:t> </a:t>
            </a:r>
            <a:r>
              <a:rPr lang="ar-DZ" sz="2800" b="1" dirty="0">
                <a:solidFill>
                  <a:srgbClr val="002060"/>
                </a:solidFill>
              </a:rPr>
              <a:t>يتغيّر بالتسخين، ويتحوَّل إلى مسحوق أسود مُنتِجًا غاز ثاني أكسيد الكربون. </a:t>
            </a:r>
            <a:endParaRPr lang="ar-OM" sz="3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125" y="1120859"/>
            <a:ext cx="3276600" cy="2657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325776" y="3897004"/>
            <a:ext cx="335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b="1" dirty="0"/>
              <a:t>الصورة</a:t>
            </a:r>
            <a:r>
              <a:rPr lang="ar-OM" sz="2400" b="1" dirty="0"/>
              <a:t> 2-1</a:t>
            </a:r>
            <a:r>
              <a:rPr lang="ar-DZ" sz="2400" b="1" dirty="0"/>
              <a:t> تسخين مُركَّب</a:t>
            </a:r>
          </a:p>
          <a:p>
            <a:pPr algn="ctr" rtl="1"/>
            <a:r>
              <a:rPr lang="ar-DZ" sz="2400" b="1" dirty="0"/>
              <a:t>كربونات النحاس </a:t>
            </a:r>
            <a:r>
              <a:rPr lang="ar-OM" sz="2400" b="1" dirty="0"/>
              <a:t>(</a:t>
            </a:r>
            <a:r>
              <a:rPr lang="en-US" sz="2400" b="1" dirty="0"/>
              <a:t>II</a:t>
            </a:r>
            <a:r>
              <a:rPr lang="ar-OM" sz="2400" b="1" dirty="0"/>
              <a:t>)</a:t>
            </a:r>
            <a:r>
              <a:rPr lang="ar-DZ" sz="2400" b="1" dirty="0"/>
              <a:t> </a:t>
            </a:r>
            <a:endParaRPr lang="ar-DZ" sz="24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4896C6F-40BD-43BD-9044-DE6A99004304}"/>
              </a:ext>
            </a:extLst>
          </p:cNvPr>
          <p:cNvSpPr/>
          <p:nvPr/>
        </p:nvSpPr>
        <p:spPr>
          <a:xfrm>
            <a:off x="353603" y="4881762"/>
            <a:ext cx="8790397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006600"/>
                </a:solidFill>
              </a:rPr>
              <a:t>يطلق على هذا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النوع من التغيُّرات الكيميائية، الذي </a:t>
            </a:r>
            <a:r>
              <a:rPr lang="ar-DZ" sz="3000" b="1" u="sng" dirty="0">
                <a:solidFill>
                  <a:srgbClr val="006600"/>
                </a:solidFill>
              </a:rPr>
              <a:t>يتجزّأ خلاله المُركَّب</a:t>
            </a:r>
            <a:r>
              <a:rPr lang="ar-OM" sz="3000" b="1" u="sng" dirty="0">
                <a:solidFill>
                  <a:srgbClr val="006600"/>
                </a:solidFill>
              </a:rPr>
              <a:t> </a:t>
            </a:r>
            <a:r>
              <a:rPr lang="ar-DZ" sz="3000" b="1" u="sng" dirty="0">
                <a:solidFill>
                  <a:srgbClr val="006600"/>
                </a:solidFill>
              </a:rPr>
              <a:t>ليشكّل مادّتين أو أكثر</a:t>
            </a:r>
            <a:r>
              <a:rPr lang="ar-DZ" sz="3000" b="1" dirty="0">
                <a:solidFill>
                  <a:srgbClr val="006600"/>
                </a:solidFill>
              </a:rPr>
              <a:t> اسم </a:t>
            </a:r>
            <a:r>
              <a:rPr lang="ar-DZ" sz="3600" b="1" dirty="0">
                <a:solidFill>
                  <a:srgbClr val="002060"/>
                </a:solidFill>
              </a:rPr>
              <a:t>التفكُّك</a:t>
            </a:r>
            <a:r>
              <a:rPr lang="ar-DZ" sz="3000" b="1" dirty="0">
                <a:solidFill>
                  <a:srgbClr val="006600"/>
                </a:solidFill>
              </a:rPr>
              <a:t> </a:t>
            </a:r>
            <a:r>
              <a:rPr lang="en-US" sz="3000" b="1" dirty="0">
                <a:solidFill>
                  <a:srgbClr val="006600"/>
                </a:solidFill>
              </a:rPr>
              <a:t>Decomposition</a:t>
            </a:r>
            <a:r>
              <a:rPr lang="ar-OM" sz="3000" b="1" dirty="0">
                <a:solidFill>
                  <a:srgbClr val="006600"/>
                </a:solidFill>
              </a:rPr>
              <a:t>.</a:t>
            </a:r>
            <a:endParaRPr lang="ar-DZ" sz="3000" b="1" dirty="0">
              <a:solidFill>
                <a:srgbClr val="006600"/>
              </a:solidFill>
            </a:endParaRPr>
          </a:p>
          <a:p>
            <a:pPr algn="justLow" rtl="1"/>
            <a:endParaRPr lang="ar-DZ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OM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6931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يحدث تغيُّر التفكُّك أيضًا عن طريق الكهرباء.</a:t>
            </a:r>
            <a:endParaRPr lang="ar-OM" sz="3000" b="1" dirty="0"/>
          </a:p>
          <a:p>
            <a:pPr marL="514350" indent="-514350" algn="justLow" rtl="1"/>
            <a:r>
              <a:rPr lang="ar-DZ" sz="3000" b="1" dirty="0"/>
              <a:t> </a:t>
            </a:r>
            <a:endParaRPr lang="ar-OM" sz="3000" b="1" dirty="0"/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ذلك أن بعض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المواد التي لا توصّل الكهرباء وهي في الحالة الصلبة،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تصبح موصّلة للكهرباء عندما تكون على هيئة مصهور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أو محلول. مع مرور التيّار الكهربائي، تتجزّأ تلك المواد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إلى موادّ أبسط.</a:t>
            </a:r>
            <a:endParaRPr lang="ar-OM" sz="3000" b="1" dirty="0"/>
          </a:p>
          <a:p>
            <a:pPr marL="514350" indent="-514350" algn="justLow" rtl="1"/>
            <a:endParaRPr lang="ar-OM" sz="2000" b="1" dirty="0"/>
          </a:p>
          <a:p>
            <a:pPr marL="514350" indent="-514350" algn="justLow" rtl="1">
              <a:lnSpc>
                <a:spcPct val="150000"/>
              </a:lnSpc>
              <a:buFont typeface="Wingdings" pitchFamily="2" charset="2"/>
              <a:buChar char="Ø"/>
            </a:pPr>
            <a:r>
              <a:rPr lang="ar-OM" sz="3000" b="1" dirty="0">
                <a:solidFill>
                  <a:srgbClr val="006600"/>
                </a:solidFill>
              </a:rPr>
              <a:t>مثال: </a:t>
            </a:r>
            <a:r>
              <a:rPr lang="ar-DZ" sz="3000" b="1" dirty="0">
                <a:solidFill>
                  <a:srgbClr val="006600"/>
                </a:solidFill>
              </a:rPr>
              <a:t>مُركَّب بروميد الرصاص</a:t>
            </a:r>
            <a:r>
              <a:rPr lang="ar-OM" sz="3000" b="1" dirty="0">
                <a:solidFill>
                  <a:srgbClr val="006600"/>
                </a:solidFill>
              </a:rPr>
              <a:t> (</a:t>
            </a:r>
            <a:r>
              <a:rPr lang="en-US" sz="3000" b="1" dirty="0">
                <a:solidFill>
                  <a:srgbClr val="006600"/>
                </a:solidFill>
              </a:rPr>
              <a:t>II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 مثلاً هو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مسحوق أبيض قابل للانصهار. وعندما يمر تيّار كهربائي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عبر مصهوره، يتكوَّن فلزّ فضّي-رمادي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هو الرصاص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،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وغاز بنّي اللون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هو البروم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. وكلتا المادّتين الناتجتَين لا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يمكن تجزئتهما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كيميائيًّا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 إلى مواد أخرى أبسط منهما.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b="1" dirty="0">
                <a:solidFill>
                  <a:srgbClr val="002060"/>
                </a:solidFill>
              </a:rPr>
              <a:t> </a:t>
            </a:r>
            <a:endParaRPr lang="ar-DZ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67802" y="1576991"/>
            <a:ext cx="4800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000" b="1" dirty="0">
                <a:solidFill>
                  <a:srgbClr val="006600"/>
                </a:solidFill>
              </a:rPr>
              <a:t>مثال: </a:t>
            </a:r>
            <a:r>
              <a:rPr lang="ar-DZ" sz="3000" b="1" dirty="0">
                <a:solidFill>
                  <a:srgbClr val="006600"/>
                </a:solidFill>
              </a:rPr>
              <a:t>إسقاط قطعة من الماغنيسيوم المشتعل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داخل أنبوبة زجاجية تحتوي على غاز الأكسجين، تزداد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شدة </a:t>
            </a:r>
            <a:r>
              <a:rPr lang="ar-OM" sz="3000" b="1" dirty="0">
                <a:solidFill>
                  <a:srgbClr val="006600"/>
                </a:solidFill>
              </a:rPr>
              <a:t>(</a:t>
            </a:r>
            <a:r>
              <a:rPr lang="ar-DZ" sz="3000" b="1" dirty="0">
                <a:solidFill>
                  <a:srgbClr val="006600"/>
                </a:solidFill>
              </a:rPr>
              <a:t>سطوع</a:t>
            </a:r>
            <a:r>
              <a:rPr lang="ar-OM" sz="3000" b="1" dirty="0">
                <a:solidFill>
                  <a:srgbClr val="006600"/>
                </a:solidFill>
              </a:rPr>
              <a:t>)</a:t>
            </a:r>
            <a:r>
              <a:rPr lang="ar-DZ" sz="3000" b="1" dirty="0">
                <a:solidFill>
                  <a:srgbClr val="006600"/>
                </a:solidFill>
              </a:rPr>
              <a:t> اللهب الأبيض اللامع. </a:t>
            </a: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C00000"/>
                </a:solidFill>
              </a:rPr>
              <a:t>عندما يكتمل تفاعُل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الاحتراق، يبقى رماد أبيض اللون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هو أكسيد الماغنيسيوم</a:t>
            </a:r>
            <a:r>
              <a:rPr lang="ar-OM" sz="3000" b="1" dirty="0">
                <a:solidFill>
                  <a:srgbClr val="C00000"/>
                </a:solidFill>
              </a:rPr>
              <a:t>)</a:t>
            </a:r>
            <a:r>
              <a:rPr lang="ar-DZ" sz="3000" b="1" dirty="0">
                <a:solidFill>
                  <a:srgbClr val="C00000"/>
                </a:solidFill>
              </a:rPr>
              <a:t>.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الصورة </a:t>
            </a:r>
            <a:r>
              <a:rPr lang="ar-OM" sz="3000" b="1" dirty="0">
                <a:solidFill>
                  <a:srgbClr val="C00000"/>
                </a:solidFill>
              </a:rPr>
              <a:t>2-2)</a:t>
            </a:r>
            <a:r>
              <a:rPr lang="ar-DZ" sz="30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03" y="1730633"/>
            <a:ext cx="419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51799" y="5486400"/>
            <a:ext cx="426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2400" dirty="0"/>
              <a:t>الصورة </a:t>
            </a:r>
            <a:r>
              <a:rPr lang="ar-OM" sz="2400" dirty="0"/>
              <a:t>2-2</a:t>
            </a:r>
            <a:r>
              <a:rPr lang="ar-DZ" sz="2400" dirty="0"/>
              <a:t> يُنتج احتراق الماغنيسيوم لهبًا أبيض ساطعًا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023BB18-1994-46B3-BBEF-E8DFF73AFC55}"/>
              </a:ext>
            </a:extLst>
          </p:cNvPr>
          <p:cNvSpPr/>
          <p:nvPr/>
        </p:nvSpPr>
        <p:spPr>
          <a:xfrm>
            <a:off x="48803" y="24780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OM" sz="3000" b="1" dirty="0">
                <a:solidFill>
                  <a:srgbClr val="0000CC"/>
                </a:solidFill>
              </a:rPr>
              <a:t>تفاعل </a:t>
            </a:r>
            <a:r>
              <a:rPr lang="ar-DZ" sz="3000" b="1" dirty="0">
                <a:solidFill>
                  <a:srgbClr val="0000CC"/>
                </a:solidFill>
              </a:rPr>
              <a:t>التكوين</a:t>
            </a:r>
            <a:r>
              <a:rPr lang="ar-OM" sz="3000" b="1" dirty="0">
                <a:solidFill>
                  <a:srgbClr val="0000CC"/>
                </a:solidFill>
              </a:rPr>
              <a:t> </a:t>
            </a:r>
            <a:r>
              <a:rPr lang="en-US" sz="3000" b="1" dirty="0">
                <a:solidFill>
                  <a:srgbClr val="0000CC"/>
                </a:solidFill>
              </a:rPr>
              <a:t> Synthesis</a:t>
            </a:r>
            <a:r>
              <a:rPr lang="ar-OM" sz="3000" b="1" dirty="0">
                <a:solidFill>
                  <a:srgbClr val="0000CC"/>
                </a:solidFill>
              </a:rPr>
              <a:t>:تفاعل</a:t>
            </a:r>
            <a:r>
              <a:rPr lang="ar-DZ" sz="3000" b="1" dirty="0">
                <a:solidFill>
                  <a:srgbClr val="0000CC"/>
                </a:solidFill>
              </a:rPr>
              <a:t> تتشكَّل </a:t>
            </a:r>
            <a:r>
              <a:rPr lang="ar-OM" sz="3000" b="1" dirty="0">
                <a:solidFill>
                  <a:srgbClr val="0000CC"/>
                </a:solidFill>
              </a:rPr>
              <a:t>من خلاله </a:t>
            </a:r>
            <a:r>
              <a:rPr lang="ar-DZ" sz="3000" b="1" dirty="0">
                <a:solidFill>
                  <a:srgbClr val="0000CC"/>
                </a:solidFill>
              </a:rPr>
              <a:t>مادّة </a:t>
            </a:r>
            <a:r>
              <a:rPr lang="ar-OM" sz="3000" b="1" dirty="0">
                <a:solidFill>
                  <a:srgbClr val="0000CC"/>
                </a:solidFill>
              </a:rPr>
              <a:t>جديدة </a:t>
            </a:r>
            <a:r>
              <a:rPr lang="ar-DZ" sz="3000" b="1" dirty="0">
                <a:solidFill>
                  <a:srgbClr val="0000CC"/>
                </a:solidFill>
              </a:rPr>
              <a:t>نتيجة لاندماج مادتَين أو</a:t>
            </a:r>
            <a:r>
              <a:rPr lang="ar-OM" sz="3000" b="1" dirty="0">
                <a:solidFill>
                  <a:srgbClr val="0000CC"/>
                </a:solidFill>
              </a:rPr>
              <a:t> </a:t>
            </a:r>
            <a:r>
              <a:rPr lang="ar-DZ" sz="3000" b="1" dirty="0">
                <a:solidFill>
                  <a:srgbClr val="0000CC"/>
                </a:solidFill>
              </a:rPr>
              <a:t>أكثر. </a:t>
            </a:r>
            <a:endParaRPr lang="ar-OM" sz="3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b="1" dirty="0">
                <a:solidFill>
                  <a:srgbClr val="002060"/>
                </a:solidFill>
              </a:rPr>
              <a:t> </a:t>
            </a:r>
            <a:endParaRPr lang="ar-DZ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9971" y="6849"/>
            <a:ext cx="8839200" cy="410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C00000"/>
                </a:solidFill>
              </a:rPr>
              <a:t>في التغيُّر الكيميائي </a:t>
            </a:r>
            <a:r>
              <a:rPr lang="en-US" sz="3000" b="1" dirty="0">
                <a:solidFill>
                  <a:srgbClr val="C00000"/>
                </a:solidFill>
              </a:rPr>
              <a:t>Chemical reaction</a:t>
            </a:r>
            <a:r>
              <a:rPr lang="ar-DZ" sz="3000" b="1" dirty="0">
                <a:solidFill>
                  <a:srgbClr val="C00000"/>
                </a:solidFill>
              </a:rPr>
              <a:t> :</a:t>
            </a:r>
            <a:endParaRPr lang="ar-OM" sz="3000" b="1" dirty="0">
              <a:solidFill>
                <a:srgbClr val="C00000"/>
              </a:solidFill>
            </a:endParaRPr>
          </a:p>
          <a:p>
            <a:pPr marL="514350" indent="-514350" algn="r" rtl="1">
              <a:buFont typeface="Wingdings" pitchFamily="2" charset="2"/>
              <a:buChar char="q"/>
            </a:pPr>
            <a:endParaRPr lang="ar-OM" sz="3000" b="1" dirty="0">
              <a:solidFill>
                <a:srgbClr val="C00000"/>
              </a:solidFill>
            </a:endParaRPr>
          </a:p>
          <a:p>
            <a:pPr marL="514350" indent="-514350" algn="r" rtl="1">
              <a:buFont typeface="Wingdings" pitchFamily="2" charset="2"/>
              <a:buChar char="q"/>
            </a:pPr>
            <a:endParaRPr lang="en-US" sz="3000" b="1" dirty="0">
              <a:solidFill>
                <a:srgbClr val="C00000"/>
              </a:solidFill>
            </a:endParaRPr>
          </a:p>
          <a:p>
            <a:pPr marL="514350" indent="-514350" algn="r" rtl="1">
              <a:lnSpc>
                <a:spcPct val="200000"/>
              </a:lnSpc>
              <a:buClr>
                <a:srgbClr val="0000CC"/>
              </a:buClr>
              <a:buFont typeface="Wingdings" pitchFamily="2" charset="2"/>
              <a:buChar char="§"/>
            </a:pP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تتكوّن مادة أو موادّ كيميائية جديدة.</a:t>
            </a:r>
          </a:p>
          <a:p>
            <a:pPr marL="514350" indent="-514350" algn="r" rtl="1">
              <a:lnSpc>
                <a:spcPct val="200000"/>
              </a:lnSpc>
              <a:buClr>
                <a:srgbClr val="0000CC"/>
              </a:buClr>
              <a:buFont typeface="Wingdings" pitchFamily="2" charset="2"/>
              <a:buChar char="§"/>
            </a:pP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لا يكون سهلاً في العادة إرجاع المادة إلى حالتها</a:t>
            </a:r>
            <a:r>
              <a:rPr lang="ar-OM" sz="3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الأصلية.</a:t>
            </a:r>
          </a:p>
          <a:p>
            <a:pPr marL="514350" indent="-514350" algn="r" rtl="1">
              <a:lnSpc>
                <a:spcPct val="200000"/>
              </a:lnSpc>
              <a:buClr>
                <a:srgbClr val="0000CC"/>
              </a:buClr>
              <a:buFont typeface="Wingdings" pitchFamily="2" charset="2"/>
              <a:buChar char="§"/>
            </a:pPr>
            <a:r>
              <a:rPr lang="ar-DZ" sz="3000" b="1" dirty="0">
                <a:solidFill>
                  <a:schemeClr val="accent3">
                    <a:lumMod val="50000"/>
                  </a:schemeClr>
                </a:solidFill>
              </a:rPr>
              <a:t>قد يكون التغيُّر ماصًّا للحرارة أو طاردًا للحرارة.</a:t>
            </a:r>
          </a:p>
        </p:txBody>
      </p:sp>
    </p:spTree>
    <p:extLst>
      <p:ext uri="{BB962C8B-B14F-4D97-AF65-F5344CB8AC3E}">
        <p14:creationId xmlns:p14="http://schemas.microsoft.com/office/powerpoint/2010/main" val="352542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14350" indent="-514350" algn="justLow" rtl="1"/>
            <a:r>
              <a:rPr lang="ar-OM" b="1" dirty="0">
                <a:solidFill>
                  <a:srgbClr val="002060"/>
                </a:solidFill>
              </a:rPr>
              <a:t> </a:t>
            </a:r>
            <a:endParaRPr lang="ar-DZ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من الأمثلة الأخرى على تفاعُلات التكوين تغيُّر مخلوط من</a:t>
            </a:r>
            <a:r>
              <a:rPr lang="ar-OM" sz="3000" b="1" dirty="0"/>
              <a:t> </a:t>
            </a:r>
            <a:r>
              <a:rPr lang="ar-DZ" sz="3000" b="1" dirty="0"/>
              <a:t>مسحوقَي الحديد والكبريت</a:t>
            </a:r>
            <a:r>
              <a:rPr lang="ar-OM" sz="3000" b="1" dirty="0"/>
              <a:t>.</a:t>
            </a:r>
            <a:r>
              <a:rPr lang="ar-DZ" sz="3000" b="1" dirty="0"/>
              <a:t> </a:t>
            </a:r>
            <a:endParaRPr lang="ar-OM" sz="3000" b="1" dirty="0"/>
          </a:p>
          <a:p>
            <a:pPr algn="justLow" rtl="1"/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إذ تُطحن المادتان الصلبتان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جيدًا ثم تُخلطان معًا، ثم يُسخَّن المخلوط باستخدام موقد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بنزن. </a:t>
            </a: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يستمرّ مخلوط التفاعُل في التوهّج حتى بعد إزالة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موقد بنزن، وهو ما يشير إلى تحرير للطاقة. </a:t>
            </a: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2060"/>
                </a:solidFill>
              </a:rPr>
              <a:t>بانتهاء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التفاعُل تنتج مادة سوداء صلبة لامغناطيسية، هي كبريتيد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الحديد</a:t>
            </a:r>
            <a:r>
              <a:rPr lang="ar-OM" sz="3000" b="1" dirty="0">
                <a:solidFill>
                  <a:srgbClr val="002060"/>
                </a:solidFill>
              </a:rPr>
              <a:t> (</a:t>
            </a:r>
            <a:r>
              <a:rPr lang="en-US" sz="3000" b="1" dirty="0">
                <a:solidFill>
                  <a:srgbClr val="002060"/>
                </a:solidFill>
              </a:rPr>
              <a:t>II</a:t>
            </a:r>
            <a:r>
              <a:rPr lang="ar-OM" sz="3000" b="1" dirty="0">
                <a:solidFill>
                  <a:srgbClr val="002060"/>
                </a:solidFill>
              </a:rPr>
              <a:t>)</a:t>
            </a:r>
            <a:r>
              <a:rPr lang="ar-DZ" sz="3000" b="1" dirty="0">
                <a:solidFill>
                  <a:srgbClr val="002060"/>
                </a:solidFill>
              </a:rPr>
              <a:t> والتي لا يمكننا إعادة تجزئتها بسهولة إلى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حديد وكبريت.</a:t>
            </a: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algn="justLow" rtl="1"/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>
                <a:solidFill>
                  <a:srgbClr val="C00000"/>
                </a:solidFill>
              </a:rPr>
              <a:t>يوضّح هذا المثال بعض الاختلافات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المُهمّة بين المخلوط 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مسحوق كل من الحديد والكبريت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في هذه الحالة</a:t>
            </a:r>
            <a:r>
              <a:rPr lang="ar-OM" sz="3000" b="1" dirty="0">
                <a:solidFill>
                  <a:srgbClr val="C00000"/>
                </a:solidFill>
              </a:rPr>
              <a:t>)</a:t>
            </a:r>
            <a:r>
              <a:rPr lang="ar-DZ" sz="3000" b="1" dirty="0">
                <a:solidFill>
                  <a:srgbClr val="C00000"/>
                </a:solidFill>
              </a:rPr>
              <a:t>، والمُركَّب </a:t>
            </a:r>
            <a:r>
              <a:rPr lang="ar-OM" sz="3000" b="1" dirty="0">
                <a:solidFill>
                  <a:srgbClr val="C00000"/>
                </a:solidFill>
              </a:rPr>
              <a:t>(</a:t>
            </a:r>
            <a:r>
              <a:rPr lang="ar-DZ" sz="3000" b="1" dirty="0">
                <a:solidFill>
                  <a:srgbClr val="C00000"/>
                </a:solidFill>
              </a:rPr>
              <a:t>الناتج النهائي للتفاعل في هذه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الحالة</a:t>
            </a:r>
            <a:r>
              <a:rPr lang="ar-OM" sz="3000" b="1" dirty="0">
                <a:solidFill>
                  <a:srgbClr val="C00000"/>
                </a:solidFill>
              </a:rPr>
              <a:t>)</a:t>
            </a:r>
            <a:r>
              <a:rPr lang="ar-DZ" sz="3000" b="1" dirty="0">
                <a:solidFill>
                  <a:srgbClr val="C00000"/>
                </a:solidFill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5419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q"/>
            </a:pPr>
            <a:r>
              <a:rPr lang="ar-DZ" sz="3000" b="1" dirty="0"/>
              <a:t>تتباين الخصائص المُميِّزة للتغيُّر الكيميائي عن الخصائص</a:t>
            </a:r>
            <a:r>
              <a:rPr lang="ar-OM" sz="3000" b="1" dirty="0"/>
              <a:t> </a:t>
            </a:r>
            <a:r>
              <a:rPr lang="ar-DZ" sz="3000" b="1" dirty="0"/>
              <a:t>التي يتميّز بها التغيُّر الفيزيائي البسيط كالانصهار، أو</a:t>
            </a:r>
            <a:r>
              <a:rPr lang="ar-OM" sz="3000" b="1" dirty="0"/>
              <a:t> </a:t>
            </a:r>
            <a:r>
              <a:rPr lang="ar-DZ" sz="3000" b="1" dirty="0"/>
              <a:t>الذوبان. </a:t>
            </a: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q"/>
            </a:pPr>
            <a:endParaRPr lang="ar-OM" sz="3000" b="1" dirty="0"/>
          </a:p>
          <a:p>
            <a:pPr marL="514350" indent="-514350" algn="justLow" rtl="1">
              <a:buFont typeface="Wingdings" pitchFamily="2" charset="2"/>
              <a:buChar char="Ø"/>
            </a:pPr>
            <a:r>
              <a:rPr lang="ar-DZ" sz="3000" b="1" dirty="0">
                <a:solidFill>
                  <a:srgbClr val="002060"/>
                </a:solidFill>
              </a:rPr>
              <a:t>في التغيُّر الفيزيائي </a:t>
            </a:r>
            <a:r>
              <a:rPr lang="en-US" sz="3000" b="1" dirty="0">
                <a:solidFill>
                  <a:srgbClr val="002060"/>
                </a:solidFill>
              </a:rPr>
              <a:t>PhysicalChange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لا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تتغيَّر ماهيَّة المواد المعنيّة، ويمكن إعادتها بسهولة إلى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حالتها الأصلية باستخدام بعض العمليات الفيزيائية،</a:t>
            </a:r>
            <a:r>
              <a:rPr lang="ar-OM" sz="3000" b="1" dirty="0">
                <a:solidFill>
                  <a:srgbClr val="002060"/>
                </a:solidFill>
              </a:rPr>
              <a:t> </a:t>
            </a:r>
            <a:r>
              <a:rPr lang="ar-DZ" sz="3000" b="1" dirty="0">
                <a:solidFill>
                  <a:srgbClr val="002060"/>
                </a:solidFill>
              </a:rPr>
              <a:t>كالتبريد أو التسخين. </a:t>
            </a: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Ø"/>
            </a:pPr>
            <a:endParaRPr lang="ar-OM" sz="3000" b="1" dirty="0">
              <a:solidFill>
                <a:srgbClr val="00206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006600"/>
                </a:solidFill>
              </a:rPr>
              <a:t>فالسكرّ مثلً يذوب في الماء،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لكننا نستطيع استعادة بلّورات السكَّر مرَّة أخرى عندما</a:t>
            </a:r>
            <a:r>
              <a:rPr lang="ar-OM" sz="3000" b="1" dirty="0">
                <a:solidFill>
                  <a:srgbClr val="006600"/>
                </a:solidFill>
              </a:rPr>
              <a:t> </a:t>
            </a:r>
            <a:r>
              <a:rPr lang="ar-DZ" sz="3000" b="1" dirty="0">
                <a:solidFill>
                  <a:srgbClr val="006600"/>
                </a:solidFill>
              </a:rPr>
              <a:t>نقوم بتبخير الماء. </a:t>
            </a: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endParaRPr lang="ar-OM" sz="3000" b="1" dirty="0">
              <a:solidFill>
                <a:srgbClr val="006600"/>
              </a:solidFill>
            </a:endParaRPr>
          </a:p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>
                <a:solidFill>
                  <a:srgbClr val="C00000"/>
                </a:solidFill>
              </a:rPr>
              <a:t>لكن عند حرق السكَّر فإنه يتَّحد مع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الأكسجين ويتحوّل إلى مادة جديدة لا يمكن إعادتها إلى</a:t>
            </a:r>
            <a:r>
              <a:rPr lang="ar-OM" sz="3000" b="1" dirty="0">
                <a:solidFill>
                  <a:srgbClr val="C00000"/>
                </a:solidFill>
              </a:rPr>
              <a:t> </a:t>
            </a:r>
            <a:r>
              <a:rPr lang="ar-DZ" sz="3000" b="1" dirty="0">
                <a:solidFill>
                  <a:srgbClr val="C00000"/>
                </a:solidFill>
              </a:rPr>
              <a:t>حالتها الأصلية، وعندها نقول إن هذا التغيُّر تغيُّر كيميائيّ.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ar-QA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113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Low" rtl="1">
              <a:buFont typeface="Wingdings" pitchFamily="2" charset="2"/>
              <a:buChar char="§"/>
            </a:pPr>
            <a:r>
              <a:rPr lang="ar-DZ" sz="3000" b="1" dirty="0"/>
              <a:t>يُبيّن الجدول </a:t>
            </a:r>
            <a:r>
              <a:rPr lang="ar-OM" sz="3000" b="1" dirty="0"/>
              <a:t>الآتي ا</a:t>
            </a:r>
            <a:r>
              <a:rPr lang="ar-DZ" sz="3000" b="1" dirty="0"/>
              <a:t>لاختلافات العامة بين مخلوط</a:t>
            </a:r>
            <a:r>
              <a:rPr lang="ar-OM" sz="3000" b="1" dirty="0"/>
              <a:t> </a:t>
            </a:r>
            <a:r>
              <a:rPr lang="ar-DZ" sz="3000" b="1" dirty="0"/>
              <a:t>من المواد وتكوين مُركَّب جديد.</a:t>
            </a:r>
            <a:endParaRPr lang="ar-DZ" sz="3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066800"/>
          <a:ext cx="8305800" cy="56642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 rtl="1"/>
                      <a:r>
                        <a:rPr lang="ar-DZ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عندما يتكوَّن المخلوط</a:t>
                      </a:r>
                      <a:r>
                        <a:rPr lang="ar-OM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...</a:t>
                      </a:r>
                      <a:endParaRPr lang="ar-D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عندما يتكون المركَّب</a:t>
                      </a:r>
                      <a:r>
                        <a:rPr lang="ar-OM" sz="2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...</a:t>
                      </a:r>
                      <a:endParaRPr lang="ar-DZ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تكون المواد ببساطة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ممزوجة معًا؛ ولا يحدث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تفاعُل بينها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تتفاعل المواد معًا كيميائيًّا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لتشكل مُركَّبا جديدًا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يمكن أن تتغيَّر نسب وجود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المواد في المخلوط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تكون النسب التي تتّحد بها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العناصر في المُركَّب هي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نفسها دائمًا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لا تتغيَّر خصائص المواد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الموجودة فيه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تختلف خصائص المُركَّب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الجديد عن خصائص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العناصر المُكوِّنة له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يمكن فصل المواد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الموجودة في المخلوط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بطرق فيزيائية، مثل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الترشيح، أو التقطير، أو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الجذب المغناطيسي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لا يمكن فصل 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تفكيك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المُركّب إلى عناصره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المكوِّنة له بالطرق</a:t>
                      </a:r>
                      <a:r>
                        <a:rPr lang="ar-OM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DZ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الفيزيائية البسيطة.</a:t>
                      </a:r>
                      <a:endParaRPr lang="ar-DZ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