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69903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72926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2" name="Google Shape;15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28820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9" name="Google Shape;15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67766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15303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3" name="Google Shape;17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2810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9" name="Google Shape;17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75616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378337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585094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7" name="Google Shape;19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727115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" name="Google Shape;20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456799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0" name="Google Shape;21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780608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1" name="Google Shape;22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461169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0" name="Google Shape;24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739340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5" name="Google Shape;24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208653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1" name="Google Shape;25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758344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9" name="Google Shape;25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312674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9" name="Google Shape;26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146112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6" name="Google Shape;27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22090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شريحة عنوان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2" descr="Brickwork-HD-R1a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 extrusionOk="0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  <a:effectLst>
            <a:outerShdw blurRad="101600" dist="152400" dir="4380000" algn="tl" rotWithShape="0">
              <a:srgbClr val="000000">
                <a:alpha val="42352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 extrusionOk="0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34000">
                <a:schemeClr val="accent2"/>
              </a:gs>
              <a:gs pos="100000">
                <a:srgbClr val="304E3E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</p:sp>
      <p:sp>
        <p:nvSpPr>
          <p:cNvPr id="20" name="Google Shape;20;p2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 extrusionOk="0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34000">
                <a:schemeClr val="accent2"/>
              </a:gs>
              <a:gs pos="100000">
                <a:srgbClr val="304E3E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</p:sp>
      <p:sp>
        <p:nvSpPr>
          <p:cNvPr id="21" name="Google Shape;21;p2"/>
          <p:cNvSpPr/>
          <p:nvPr/>
        </p:nvSpPr>
        <p:spPr>
          <a:xfrm rot="-18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 extrusionOk="0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noFill/>
          <a:ln w="8255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 rot="-180000">
            <a:off x="891201" y="662656"/>
            <a:ext cx="9755187" cy="2766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Impact"/>
              <a:buNone/>
              <a:defRPr sz="8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subTitle" idx="1"/>
          </p:nvPr>
        </p:nvSpPr>
        <p:spPr>
          <a:xfrm rot="-180000">
            <a:off x="983062" y="3505209"/>
            <a:ext cx="9755187" cy="550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480"/>
              <a:buNone/>
              <a:defRPr sz="2800">
                <a:solidFill>
                  <a:srgbClr val="7F7F7F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dt" idx="10"/>
          </p:nvPr>
        </p:nvSpPr>
        <p:spPr>
          <a:xfrm rot="-180000">
            <a:off x="4948541" y="4578463"/>
            <a:ext cx="6143653" cy="1163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>
                <a:solidFill>
                  <a:srgbClr val="304E3E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ftr" idx="11"/>
          </p:nvPr>
        </p:nvSpPr>
        <p:spPr>
          <a:xfrm rot="-180000">
            <a:off x="-9144" y="4882896"/>
            <a:ext cx="4050792" cy="1197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"/>
          <p:cNvSpPr txBox="1">
            <a:spLocks noGrp="1"/>
          </p:cNvSpPr>
          <p:nvPr>
            <p:ph type="sldNum" idx="12"/>
          </p:nvPr>
        </p:nvSpPr>
        <p:spPr>
          <a:xfrm rot="-180000">
            <a:off x="9851758" y="3832648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  <p:sp>
        <p:nvSpPr>
          <p:cNvPr id="27" name="Google Shape;27;p2"/>
          <p:cNvSpPr/>
          <p:nvPr/>
        </p:nvSpPr>
        <p:spPr>
          <a:xfrm rot="-18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dk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عنوان ومحتوى" type="obj">
  <p:cSld name="OBJEC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body" idx="1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عنوان المقطع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محتويين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1"/>
          </p:nvPr>
        </p:nvSpPr>
        <p:spPr>
          <a:xfrm>
            <a:off x="685800" y="2063396"/>
            <a:ext cx="5088714" cy="331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body" idx="2"/>
          </p:nvPr>
        </p:nvSpPr>
        <p:spPr>
          <a:xfrm>
            <a:off x="5993971" y="2063396"/>
            <a:ext cx="5086538" cy="331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مقارنة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160"/>
              <a:buNone/>
              <a:defRPr sz="26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body" idx="2"/>
          </p:nvPr>
        </p:nvSpPr>
        <p:spPr>
          <a:xfrm>
            <a:off x="685802" y="2861733"/>
            <a:ext cx="5088712" cy="2512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body" idx="3"/>
          </p:nvPr>
        </p:nvSpPr>
        <p:spPr>
          <a:xfrm>
            <a:off x="6218191" y="2063396"/>
            <a:ext cx="4864491" cy="679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160"/>
              <a:buNone/>
              <a:defRPr sz="26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body" idx="4"/>
          </p:nvPr>
        </p:nvSpPr>
        <p:spPr>
          <a:xfrm>
            <a:off x="5993969" y="2861733"/>
            <a:ext cx="5088713" cy="2512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6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عنوان فقط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7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فارغ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محتوى ذو تسمية توضيحية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>
            <a:off x="5046132" y="685800"/>
            <a:ext cx="6034375" cy="4688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2"/>
          </p:nvPr>
        </p:nvSpPr>
        <p:spPr>
          <a:xfrm>
            <a:off x="693642" y="2709052"/>
            <a:ext cx="4126861" cy="2665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صورة مع تسمية توضيحية" type="picTx">
  <p:cSld name="PICTURE_WITH_CAPTIO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 txBox="1"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>
            <a:spLocks noGrp="1"/>
          </p:cNvSpPr>
          <p:nvPr>
            <p:ph type="pic" idx="2"/>
          </p:nvPr>
        </p:nvSpPr>
        <p:spPr>
          <a:xfrm>
            <a:off x="7482362" y="0"/>
            <a:ext cx="3598146" cy="5071533"/>
          </a:xfrm>
          <a:prstGeom prst="rect">
            <a:avLst/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512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448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R="0" lvl="2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84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R="0" lvl="3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R="0" lvl="4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R="0" lvl="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R="0" lvl="6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R="0" lvl="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R="0" lvl="8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body" idx="1"/>
          </p:nvPr>
        </p:nvSpPr>
        <p:spPr>
          <a:xfrm>
            <a:off x="685801" y="2709052"/>
            <a:ext cx="6345301" cy="2362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صورة بانورامية مع تسمية توضيحية">
  <p:cSld name="صورة بانورامية مع تسمية توضيحية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1"/>
          <p:cNvSpPr txBox="1"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mpact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1"/>
          <p:cNvSpPr>
            <a:spLocks noGrp="1"/>
          </p:cNvSpPr>
          <p:nvPr>
            <p:ph type="pic" idx="2"/>
          </p:nvPr>
        </p:nvSpPr>
        <p:spPr>
          <a:xfrm>
            <a:off x="685801" y="685799"/>
            <a:ext cx="10392513" cy="3194903"/>
          </a:xfrm>
          <a:prstGeom prst="rect">
            <a:avLst/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512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448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R="0" lvl="2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84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R="0" lvl="3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R="0" lvl="4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R="0" lvl="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R="0" lvl="6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R="0" lvl="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R="0" lvl="8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85780" y="4702923"/>
            <a:ext cx="10394728" cy="682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56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العنوان والتسمية التوضيحية">
  <p:cSld name="العنوان والتسمية التوضيحية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2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Impact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2"/>
          <p:cNvSpPr txBox="1">
            <a:spLocks noGrp="1"/>
          </p:cNvSpPr>
          <p:nvPr>
            <p:ph type="body" idx="1"/>
          </p:nvPr>
        </p:nvSpPr>
        <p:spPr>
          <a:xfrm>
            <a:off x="685779" y="4106333"/>
            <a:ext cx="10394729" cy="1273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>
            <a:endParaRPr/>
          </a:p>
        </p:txBody>
      </p:sp>
      <p:sp>
        <p:nvSpPr>
          <p:cNvPr id="89" name="Google Shape;89;p12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2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2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اقتباس مع تسمية توضيحية">
  <p:cSld name="اقتباس مع تسمية توضيحية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3"/>
          <p:cNvSpPr txBox="1"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Impact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body" idx="1"/>
          </p:nvPr>
        </p:nvSpPr>
        <p:spPr>
          <a:xfrm>
            <a:off x="1550264" y="3610032"/>
            <a:ext cx="8667956" cy="377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body" idx="2"/>
          </p:nvPr>
        </p:nvSpPr>
        <p:spPr>
          <a:xfrm>
            <a:off x="685801" y="4106334"/>
            <a:ext cx="10396882" cy="1268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  <p:sp>
        <p:nvSpPr>
          <p:cNvPr id="99" name="Google Shape;99;p13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Impact"/>
              <a:buNone/>
            </a:pPr>
            <a:r>
              <a:rPr lang="ar-OM" sz="8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“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Impact"/>
              <a:buNone/>
            </a:pPr>
            <a:r>
              <a:rPr lang="ar-OM" sz="8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بطاقة اسم">
  <p:cSld name="بطاقة اسم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4"/>
          <p:cNvSpPr txBox="1"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Impact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4"/>
          <p:cNvSpPr txBox="1">
            <a:spLocks noGrp="1"/>
          </p:cNvSpPr>
          <p:nvPr>
            <p:ph type="body" idx="1"/>
          </p:nvPr>
        </p:nvSpPr>
        <p:spPr>
          <a:xfrm>
            <a:off x="685800" y="4247468"/>
            <a:ext cx="10394707" cy="1140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>
            <a:endParaRPr/>
          </a:p>
        </p:txBody>
      </p:sp>
      <p:sp>
        <p:nvSpPr>
          <p:cNvPr id="104" name="Google Shape;104;p14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4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أعمدة">
  <p:cSld name="3 أعمدة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"/>
          <p:cNvSpPr txBox="1"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40"/>
              <a:buNone/>
              <a:defRPr sz="24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110" name="Google Shape;110;p15"/>
          <p:cNvSpPr txBox="1">
            <a:spLocks noGrp="1"/>
          </p:cNvSpPr>
          <p:nvPr>
            <p:ph type="body" idx="2"/>
          </p:nvPr>
        </p:nvSpPr>
        <p:spPr>
          <a:xfrm>
            <a:off x="685802" y="2639658"/>
            <a:ext cx="3310128" cy="2734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>
            <a:endParaRPr/>
          </a:p>
        </p:txBody>
      </p:sp>
      <p:sp>
        <p:nvSpPr>
          <p:cNvPr id="111" name="Google Shape;111;p15"/>
          <p:cNvSpPr txBox="1">
            <a:spLocks noGrp="1"/>
          </p:cNvSpPr>
          <p:nvPr>
            <p:ph type="body" idx="3"/>
          </p:nvPr>
        </p:nvSpPr>
        <p:spPr>
          <a:xfrm>
            <a:off x="4234622" y="206339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40"/>
              <a:buNone/>
              <a:defRPr sz="24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112" name="Google Shape;112;p15"/>
          <p:cNvSpPr txBox="1">
            <a:spLocks noGrp="1"/>
          </p:cNvSpPr>
          <p:nvPr>
            <p:ph type="body" idx="4"/>
          </p:nvPr>
        </p:nvSpPr>
        <p:spPr>
          <a:xfrm>
            <a:off x="4234621" y="2639658"/>
            <a:ext cx="3310128" cy="2734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>
            <a:endParaRPr/>
          </a:p>
        </p:txBody>
      </p:sp>
      <p:sp>
        <p:nvSpPr>
          <p:cNvPr id="113" name="Google Shape;113;p15"/>
          <p:cNvSpPr txBox="1">
            <a:spLocks noGrp="1"/>
          </p:cNvSpPr>
          <p:nvPr>
            <p:ph type="body" idx="5"/>
          </p:nvPr>
        </p:nvSpPr>
        <p:spPr>
          <a:xfrm>
            <a:off x="7770380" y="206339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40"/>
              <a:buNone/>
              <a:defRPr sz="24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114" name="Google Shape;114;p15"/>
          <p:cNvSpPr txBox="1">
            <a:spLocks noGrp="1"/>
          </p:cNvSpPr>
          <p:nvPr>
            <p:ph type="body" idx="6"/>
          </p:nvPr>
        </p:nvSpPr>
        <p:spPr>
          <a:xfrm>
            <a:off x="7770380" y="2639658"/>
            <a:ext cx="3310128" cy="2734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>
            <a:endParaRPr/>
          </a:p>
        </p:txBody>
      </p:sp>
      <p:sp>
        <p:nvSpPr>
          <p:cNvPr id="115" name="Google Shape;115;p15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5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5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أعمدة صور">
  <p:cSld name="3 أعمدة صور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20"/>
              <a:buNone/>
              <a:defRPr sz="22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121" name="Google Shape;121;p16"/>
          <p:cNvSpPr>
            <a:spLocks noGrp="1"/>
          </p:cNvSpPr>
          <p:nvPr>
            <p:ph type="pic" idx="2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R="0" lvl="2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R="0" lvl="3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R="0" lvl="4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R="0" lvl="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R="0" lvl="6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R="0" lvl="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R="0" lvl="8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/>
          </a:p>
        </p:txBody>
      </p:sp>
      <p:sp>
        <p:nvSpPr>
          <p:cNvPr id="122" name="Google Shape;122;p16"/>
          <p:cNvSpPr txBox="1">
            <a:spLocks noGrp="1"/>
          </p:cNvSpPr>
          <p:nvPr>
            <p:ph type="body" idx="3"/>
          </p:nvPr>
        </p:nvSpPr>
        <p:spPr>
          <a:xfrm>
            <a:off x="691840" y="4389287"/>
            <a:ext cx="3310128" cy="98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>
            <a:endParaRPr/>
          </a:p>
        </p:txBody>
      </p:sp>
      <p:sp>
        <p:nvSpPr>
          <p:cNvPr id="123" name="Google Shape;123;p16"/>
          <p:cNvSpPr txBox="1">
            <a:spLocks noGrp="1"/>
          </p:cNvSpPr>
          <p:nvPr>
            <p:ph type="body" idx="4"/>
          </p:nvPr>
        </p:nvSpPr>
        <p:spPr>
          <a:xfrm>
            <a:off x="4237410" y="381302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20"/>
              <a:buNone/>
              <a:defRPr sz="22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124" name="Google Shape;124;p16"/>
          <p:cNvSpPr>
            <a:spLocks noGrp="1"/>
          </p:cNvSpPr>
          <p:nvPr>
            <p:ph type="pic" idx="5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R="0" lvl="2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R="0" lvl="3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R="0" lvl="4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R="0" lvl="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R="0" lvl="6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R="0" lvl="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R="0" lvl="8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/>
          </a:p>
        </p:txBody>
      </p:sp>
      <p:sp>
        <p:nvSpPr>
          <p:cNvPr id="125" name="Google Shape;125;p16"/>
          <p:cNvSpPr txBox="1">
            <a:spLocks noGrp="1"/>
          </p:cNvSpPr>
          <p:nvPr>
            <p:ph type="body" idx="6"/>
          </p:nvPr>
        </p:nvSpPr>
        <p:spPr>
          <a:xfrm>
            <a:off x="4235999" y="4389286"/>
            <a:ext cx="3310128" cy="9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>
            <a:endParaRPr/>
          </a:p>
        </p:txBody>
      </p:sp>
      <p:sp>
        <p:nvSpPr>
          <p:cNvPr id="126" name="Google Shape;126;p16"/>
          <p:cNvSpPr txBox="1">
            <a:spLocks noGrp="1"/>
          </p:cNvSpPr>
          <p:nvPr>
            <p:ph type="body" idx="7"/>
          </p:nvPr>
        </p:nvSpPr>
        <p:spPr>
          <a:xfrm>
            <a:off x="7768944" y="381302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20"/>
              <a:buNone/>
              <a:defRPr sz="22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127" name="Google Shape;127;p16"/>
          <p:cNvSpPr>
            <a:spLocks noGrp="1"/>
          </p:cNvSpPr>
          <p:nvPr>
            <p:ph type="pic" idx="8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R="0" lvl="2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R="0" lvl="3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R="0" lvl="4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R="0" lvl="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R="0" lvl="6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R="0" lvl="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R="0" lvl="8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/>
          </a:p>
        </p:txBody>
      </p:sp>
      <p:sp>
        <p:nvSpPr>
          <p:cNvPr id="128" name="Google Shape;128;p16"/>
          <p:cNvSpPr txBox="1">
            <a:spLocks noGrp="1"/>
          </p:cNvSpPr>
          <p:nvPr>
            <p:ph type="body" idx="9"/>
          </p:nvPr>
        </p:nvSpPr>
        <p:spPr>
          <a:xfrm>
            <a:off x="7768819" y="4389284"/>
            <a:ext cx="3310128" cy="985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>
            <a:endParaRPr/>
          </a:p>
        </p:txBody>
      </p:sp>
      <p:sp>
        <p:nvSpPr>
          <p:cNvPr id="129" name="Google Shape;129;p16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6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6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عنوان ونص عمودي" type="vertTx">
  <p:cSld name="VERTICAL_TEX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7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7"/>
          <p:cNvSpPr txBox="1">
            <a:spLocks noGrp="1"/>
          </p:cNvSpPr>
          <p:nvPr>
            <p:ph type="body" idx="1"/>
          </p:nvPr>
        </p:nvSpPr>
        <p:spPr>
          <a:xfrm rot="5400000">
            <a:off x="4227558" y="-1478363"/>
            <a:ext cx="3311190" cy="10394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7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عنوان ونص عموديان" type="vertTitleAndTx">
  <p:cSld name="VERTICAL_TITLE_AND_VERTICAL_TEXT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8"/>
          <p:cNvSpPr txBox="1">
            <a:spLocks noGrp="1"/>
          </p:cNvSpPr>
          <p:nvPr>
            <p:ph type="title"/>
          </p:nvPr>
        </p:nvSpPr>
        <p:spPr>
          <a:xfrm rot="5400000">
            <a:off x="7603792" y="1897870"/>
            <a:ext cx="4688785" cy="2264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18"/>
          <p:cNvSpPr txBox="1">
            <a:spLocks noGrp="1"/>
          </p:cNvSpPr>
          <p:nvPr>
            <p:ph type="body" idx="1"/>
          </p:nvPr>
        </p:nvSpPr>
        <p:spPr>
          <a:xfrm rot="5400000">
            <a:off x="2293623" y="-922023"/>
            <a:ext cx="4688785" cy="7904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141" name="Google Shape;141;p18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18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8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9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 descr="Brickwork-HD-R1a.jpg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oogle Shape;7;p1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>
          <p:nvSpPr>
            <p:cNvPr id="8" name="Google Shape;8;p1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blipFill rotWithShape="1">
              <a:blip r:embed="rId19">
                <a:alphaModFix/>
              </a:blip>
              <a:stretch>
                <a:fillRect/>
              </a:stretch>
            </a:blipFill>
            <a:ln>
              <a:noFill/>
            </a:ln>
            <a:effectLst>
              <a:outerShdw blurRad="98425" dist="76200" dir="4380000" algn="tl" rotWithShape="0">
                <a:srgbClr val="000000">
                  <a:alpha val="6745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 extrusionOk="0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noFill/>
            <a:ln w="82550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0" name="Google Shape;10;p1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34000">
                  <a:schemeClr val="accent2"/>
                </a:gs>
                <a:gs pos="100000">
                  <a:srgbClr val="304E3E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 sz="5400" b="0" i="0" u="none" strike="noStrike" cap="none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4318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914400" marR="0" lvl="1" indent="-41148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1371600" marR="0" lvl="2" indent="-39116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1828800" marR="0" lvl="3" indent="-370839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2286000" marR="0" lvl="4" indent="-370839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2743200" marR="0" lvl="5" indent="-370839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3200400" marR="0" lvl="6" indent="-370839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3657600" marR="0" lvl="7" indent="-37084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4114800" marR="0" lvl="8" indent="-37084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04E3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9"/>
          <p:cNvSpPr txBox="1">
            <a:spLocks noGrp="1"/>
          </p:cNvSpPr>
          <p:nvPr>
            <p:ph type="ctrTitle"/>
          </p:nvPr>
        </p:nvSpPr>
        <p:spPr>
          <a:xfrm rot="-180000">
            <a:off x="891201" y="662656"/>
            <a:ext cx="9755187" cy="2766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Font typeface="Impact"/>
              <a:buNone/>
            </a:pPr>
            <a:r>
              <a:rPr lang="ar-OM" sz="9600"/>
              <a:t>   لوحة الزمن </a:t>
            </a:r>
            <a:endParaRPr sz="9600"/>
          </a:p>
        </p:txBody>
      </p:sp>
      <p:sp>
        <p:nvSpPr>
          <p:cNvPr id="149" name="Google Shape;149;p19"/>
          <p:cNvSpPr txBox="1">
            <a:spLocks noGrp="1"/>
          </p:cNvSpPr>
          <p:nvPr>
            <p:ph type="subTitle" idx="1"/>
          </p:nvPr>
        </p:nvSpPr>
        <p:spPr>
          <a:xfrm rot="-180000">
            <a:off x="983062" y="3505209"/>
            <a:ext cx="9755187" cy="550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7680"/>
              <a:buNone/>
            </a:pPr>
            <a:r>
              <a:rPr lang="ar-OM" sz="4800"/>
              <a:t>                  للمتنبي </a:t>
            </a:r>
            <a:endParaRPr sz="4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0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</a:pPr>
            <a:r>
              <a:rPr lang="ar-OM"/>
              <a:t>استراتيجية الدقيقة الواحدة</a:t>
            </a:r>
            <a:endParaRPr/>
          </a:p>
        </p:txBody>
      </p:sp>
      <p:pic>
        <p:nvPicPr>
          <p:cNvPr id="155" name="Google Shape;155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425" y="98425"/>
            <a:ext cx="35433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0"/>
          <p:cNvSpPr txBox="1"/>
          <p:nvPr/>
        </p:nvSpPr>
        <p:spPr>
          <a:xfrm>
            <a:off x="3543300" y="3527425"/>
            <a:ext cx="6692900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ar-OM" sz="4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ارسم ماذا أوحى لك عنوان القصيدة .</a:t>
            </a:r>
            <a:endParaRPr sz="4400" b="0" i="0" u="none" strike="noStrike" cap="non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/>
          <p:nvPr/>
        </p:nvSpPr>
        <p:spPr>
          <a:xfrm>
            <a:off x="1610253" y="116632"/>
            <a:ext cx="2088232" cy="237626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1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62" name="Google Shape;162;p21"/>
          <p:cNvSpPr/>
          <p:nvPr/>
        </p:nvSpPr>
        <p:spPr>
          <a:xfrm>
            <a:off x="3671710" y="3140968"/>
            <a:ext cx="5904656" cy="2088232"/>
          </a:xfrm>
          <a:prstGeom prst="rect">
            <a:avLst/>
          </a:prstGeom>
          <a:solidFill>
            <a:srgbClr val="D6BCCC"/>
          </a:solidFill>
          <a:ln w="9525" cap="flat" cmpd="sng">
            <a:solidFill>
              <a:srgbClr val="864C7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63" name="Google Shape;163;p21"/>
          <p:cNvSpPr/>
          <p:nvPr/>
        </p:nvSpPr>
        <p:spPr>
          <a:xfrm>
            <a:off x="3443965" y="260648"/>
            <a:ext cx="5328592" cy="1368152"/>
          </a:xfrm>
          <a:prstGeom prst="cloudCallout">
            <a:avLst>
              <a:gd name="adj1" fmla="val -47527"/>
              <a:gd name="adj2" fmla="val 75458"/>
            </a:avLst>
          </a:prstGeom>
          <a:solidFill>
            <a:srgbClr val="BBD0C3"/>
          </a:solidFill>
          <a:ln w="9525" cap="flat" cmpd="sng">
            <a:solidFill>
              <a:srgbClr val="4D7C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OM" sz="2800" b="1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أجيب عن السؤال قبل أن يسقط المنطاد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1"/>
          <p:cNvSpPr/>
          <p:nvPr/>
        </p:nvSpPr>
        <p:spPr>
          <a:xfrm>
            <a:off x="3698485" y="3140968"/>
            <a:ext cx="5904656" cy="2088232"/>
          </a:xfrm>
          <a:prstGeom prst="rect">
            <a:avLst/>
          </a:prstGeom>
          <a:solidFill>
            <a:srgbClr val="D6BCCC"/>
          </a:solidFill>
          <a:ln w="9525" cap="flat" cmpd="sng">
            <a:solidFill>
              <a:srgbClr val="864C7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OM" sz="3200" b="1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من خلال دراستك لدرس المتنبي 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OM" sz="3200" b="1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اذكر بعض من مظاهر معاناة المتنبي في زمانه ؟</a:t>
            </a:r>
            <a:endParaRPr sz="3200" b="1" i="0" u="none" strike="noStrike" cap="non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</a:pPr>
            <a:r>
              <a:rPr lang="ar-OM"/>
              <a:t>مناسبة القصيدة :</a:t>
            </a:r>
            <a:endParaRPr/>
          </a:p>
        </p:txBody>
      </p:sp>
      <p:sp>
        <p:nvSpPr>
          <p:cNvPr id="170" name="Google Shape;170;p22"/>
          <p:cNvSpPr txBox="1">
            <a:spLocks noGrp="1"/>
          </p:cNvSpPr>
          <p:nvPr>
            <p:ph type="body" idx="1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44704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7040"/>
              <a:buChar char="•"/>
            </a:pPr>
            <a:r>
              <a:rPr lang="ar-OM" sz="4400"/>
              <a:t>نظم المتنبي هذه القصيدة في فترة عصيبة من حياته وقد صور فيها خلاصة حالته نازعا فيها منزعا حزينا </a:t>
            </a:r>
            <a:endParaRPr/>
          </a:p>
          <a:p>
            <a:pPr marL="228600" lvl="0" indent="-44704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7040"/>
              <a:buChar char="•"/>
            </a:pPr>
            <a:r>
              <a:rPr lang="ar-OM" sz="4400"/>
              <a:t>لخص فيها تجربته في الحياة ليصدر فيها حكما كونية </a:t>
            </a:r>
            <a:endParaRPr sz="4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60"/>
              <a:buFont typeface="Impact"/>
              <a:buNone/>
            </a:pPr>
            <a:r>
              <a:rPr lang="ar-OM" sz="4860"/>
              <a:t>الفكرة العامة للقصيدة :</a:t>
            </a:r>
            <a:br>
              <a:rPr lang="ar-OM" sz="4860"/>
            </a:br>
            <a:r>
              <a:rPr lang="ar-OM" sz="4860"/>
              <a:t>تجربة المتنبي مع الحياة ومعاناته فيها</a:t>
            </a:r>
            <a:endParaRPr sz="4860"/>
          </a:p>
        </p:txBody>
      </p:sp>
      <p:sp>
        <p:nvSpPr>
          <p:cNvPr id="176" name="Google Shape;176;p23"/>
          <p:cNvSpPr txBox="1">
            <a:spLocks noGrp="1"/>
          </p:cNvSpPr>
          <p:nvPr>
            <p:ph type="body" idx="1"/>
          </p:nvPr>
        </p:nvSpPr>
        <p:spPr>
          <a:xfrm>
            <a:off x="685801" y="1961796"/>
            <a:ext cx="10394707" cy="331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540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/>
          </a:p>
          <a:p>
            <a:pPr marL="0" lvl="0" indent="0" algn="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5760"/>
              <a:buNone/>
            </a:pPr>
            <a:r>
              <a:rPr lang="ar-OM" sz="3600"/>
              <a:t>الأفكار الجزئية :</a:t>
            </a:r>
            <a:endParaRPr/>
          </a:p>
          <a:p>
            <a:pPr marL="228600" lvl="0" indent="-228600" algn="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</a:pPr>
            <a:r>
              <a:rPr lang="ar-OM"/>
              <a:t>(</a:t>
            </a:r>
            <a:r>
              <a:rPr lang="ar-OM" sz="3200"/>
              <a:t>1-4 ) صراع الإنسان مع الزمن </a:t>
            </a:r>
            <a:endParaRPr/>
          </a:p>
          <a:p>
            <a:pPr marL="228600" lvl="0" indent="-325120" algn="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5120"/>
              <a:buChar char="•"/>
            </a:pPr>
            <a:r>
              <a:rPr lang="ar-OM" sz="3200"/>
              <a:t>(5-9) صراع الإنسان مع بني جنسه ومع الموت </a:t>
            </a:r>
            <a:endParaRPr/>
          </a:p>
          <a:p>
            <a:pPr marL="228600" lvl="0" indent="-325120" algn="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5120"/>
              <a:buChar char="•"/>
            </a:pPr>
            <a:r>
              <a:rPr lang="ar-OM" sz="3200"/>
              <a:t>(10) عزة الإنسان وهو يواجه الصراع </a:t>
            </a:r>
            <a:endParaRPr/>
          </a:p>
          <a:p>
            <a:pPr marL="228600" lvl="0" indent="0" algn="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5120"/>
              <a:buNone/>
            </a:pPr>
            <a:endParaRPr sz="3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4"/>
          <p:cNvSpPr txBox="1">
            <a:spLocks noGrp="1"/>
          </p:cNvSpPr>
          <p:nvPr>
            <p:ph type="title"/>
          </p:nvPr>
        </p:nvSpPr>
        <p:spPr>
          <a:xfrm>
            <a:off x="0" y="1651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60"/>
              <a:buFont typeface="Impact"/>
              <a:buNone/>
            </a:pPr>
            <a:r>
              <a:rPr lang="ar-OM" sz="4860"/>
              <a:t>المحور الأول :</a:t>
            </a:r>
            <a:br>
              <a:rPr lang="ar-OM" sz="4860"/>
            </a:br>
            <a:r>
              <a:rPr lang="ar-OM" sz="4860"/>
              <a:t>صراع الإنسان مع الزمن (1-4)</a:t>
            </a:r>
            <a:endParaRPr sz="4860"/>
          </a:p>
        </p:txBody>
      </p:sp>
      <p:sp>
        <p:nvSpPr>
          <p:cNvPr id="182" name="Google Shape;182;p24"/>
          <p:cNvSpPr txBox="1">
            <a:spLocks noGrp="1"/>
          </p:cNvSpPr>
          <p:nvPr>
            <p:ph type="body" idx="1"/>
          </p:nvPr>
        </p:nvSpPr>
        <p:spPr>
          <a:xfrm>
            <a:off x="609600" y="1669696"/>
            <a:ext cx="10394707" cy="331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32512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5120"/>
              <a:buChar char="•"/>
            </a:pPr>
            <a:r>
              <a:rPr lang="ar-OM" sz="3200"/>
              <a:t>معاني المفردات :</a:t>
            </a:r>
            <a:endParaRPr/>
          </a:p>
          <a:p>
            <a:pPr marL="3886200" lvl="8" indent="-284479" algn="r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4480"/>
              <a:buChar char="•"/>
            </a:pPr>
            <a:r>
              <a:rPr lang="ar-OM" sz="2800"/>
              <a:t>صحب                                                شأنه</a:t>
            </a:r>
            <a:endParaRPr/>
          </a:p>
          <a:p>
            <a:pPr marL="3886200" lvl="8" indent="-284479" algn="r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4480"/>
              <a:buChar char="•"/>
            </a:pPr>
            <a:r>
              <a:rPr lang="ar-OM" sz="2800"/>
              <a:t>عنانا                                                   تولوا </a:t>
            </a:r>
            <a:endParaRPr/>
          </a:p>
          <a:p>
            <a:pPr marL="3657600" lvl="8" indent="0" algn="r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4480"/>
              <a:buNone/>
            </a:pPr>
            <a:r>
              <a:rPr lang="ar-OM" sz="2800"/>
              <a:t>غصّة                                                    سرّ</a:t>
            </a:r>
            <a:endParaRPr/>
          </a:p>
          <a:p>
            <a:pPr marL="3657600" lvl="8" indent="0" algn="r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4480"/>
              <a:buNone/>
            </a:pPr>
            <a:r>
              <a:rPr lang="ar-OM" sz="2800"/>
              <a:t>تحسن                                                 الصنيع</a:t>
            </a:r>
            <a:endParaRPr/>
          </a:p>
          <a:p>
            <a:pPr marL="3657600" lvl="8" indent="0" algn="r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4480"/>
              <a:buNone/>
            </a:pPr>
            <a:r>
              <a:rPr lang="ar-OM" sz="2800"/>
              <a:t>تكدر                                                  الإحسان</a:t>
            </a:r>
            <a:endParaRPr/>
          </a:p>
          <a:p>
            <a:pPr marL="3657600" lvl="8" indent="0" algn="r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>
            <a:spLocks noGrp="1"/>
          </p:cNvSpPr>
          <p:nvPr>
            <p:ph type="title"/>
          </p:nvPr>
        </p:nvSpPr>
        <p:spPr>
          <a:xfrm>
            <a:off x="683626" y="293914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</a:pPr>
            <a:r>
              <a:rPr lang="ar-OM"/>
              <a:t>الجماليات</a:t>
            </a:r>
            <a:endParaRPr/>
          </a:p>
        </p:txBody>
      </p:sp>
      <p:sp>
        <p:nvSpPr>
          <p:cNvPr id="188" name="Google Shape;188;p25"/>
          <p:cNvSpPr txBox="1">
            <a:spLocks noGrp="1"/>
          </p:cNvSpPr>
          <p:nvPr>
            <p:ph type="body" idx="1"/>
          </p:nvPr>
        </p:nvSpPr>
        <p:spPr>
          <a:xfrm>
            <a:off x="322944" y="1233715"/>
            <a:ext cx="11099799" cy="43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64"/>
              <a:buChar char="•"/>
            </a:pPr>
            <a:r>
              <a:rPr lang="ar-OM" sz="2040"/>
              <a:t>1- شبه الشاعر الزمان بالإنسان الذي يتعب الأخرين </a:t>
            </a:r>
            <a:endParaRPr/>
          </a:p>
          <a:p>
            <a:pPr marL="228600" lvl="0" indent="-228600" algn="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264"/>
              <a:buChar char="•"/>
            </a:pPr>
            <a:r>
              <a:rPr lang="ar-OM" sz="2040"/>
              <a:t>شبه الزمان بإنسان يصاحب الناس ويتعبهم</a:t>
            </a:r>
            <a:endParaRPr/>
          </a:p>
          <a:p>
            <a:pPr marL="228600" lvl="0" indent="-228600" algn="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264"/>
              <a:buChar char="•"/>
            </a:pPr>
            <a:r>
              <a:rPr lang="ar-OM" sz="2040"/>
              <a:t>جناس ( عنانا عناهم ) </a:t>
            </a:r>
            <a:endParaRPr/>
          </a:p>
          <a:p>
            <a:pPr marL="228600" lvl="0" indent="-228600" algn="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264"/>
              <a:buChar char="•"/>
            </a:pPr>
            <a:r>
              <a:rPr lang="ar-OM" sz="2040"/>
              <a:t>عناهم : كناية عن شدة الهم والشكوى من الزمن </a:t>
            </a:r>
            <a:endParaRPr/>
          </a:p>
          <a:p>
            <a:pPr marL="228600" lvl="0" indent="-228600" algn="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264"/>
              <a:buChar char="•"/>
            </a:pPr>
            <a:r>
              <a:rPr lang="ar-OM" sz="2040"/>
              <a:t>2- تولوا كلهم : تفيد التوكيد </a:t>
            </a:r>
            <a:endParaRPr/>
          </a:p>
          <a:p>
            <a:pPr marL="228600" lvl="0" indent="-228600" algn="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264"/>
              <a:buChar char="•"/>
            </a:pPr>
            <a:r>
              <a:rPr lang="ar-OM" sz="2040"/>
              <a:t>إن سر : تفيد التقليل </a:t>
            </a:r>
            <a:endParaRPr/>
          </a:p>
          <a:p>
            <a:pPr marL="228600" lvl="0" indent="-228600" algn="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264"/>
              <a:buChar char="•"/>
            </a:pPr>
            <a:r>
              <a:rPr lang="ar-OM" sz="2040"/>
              <a:t>3- شبه الليالي بإنسان يصنع المعروف </a:t>
            </a:r>
            <a:endParaRPr/>
          </a:p>
          <a:p>
            <a:pPr marL="228600" lvl="0" indent="-228600" algn="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264"/>
              <a:buChar char="•"/>
            </a:pPr>
            <a:r>
              <a:rPr lang="ar-OM" sz="2040"/>
              <a:t>تكدر وتحسن بينهما طباق </a:t>
            </a:r>
            <a:endParaRPr/>
          </a:p>
          <a:p>
            <a:pPr marL="228600" lvl="0" indent="-228600" algn="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264"/>
              <a:buChar char="•"/>
            </a:pPr>
            <a:r>
              <a:rPr lang="ar-OM" sz="2040"/>
              <a:t>لكن تكدر الإحسان : كناية قلة الفرح وكثرة الحزن </a:t>
            </a:r>
            <a:endParaRPr/>
          </a:p>
          <a:p>
            <a:pPr marL="228600" lvl="0" indent="-228600" algn="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264"/>
              <a:buChar char="•"/>
            </a:pPr>
            <a:r>
              <a:rPr lang="ar-OM" sz="2040"/>
              <a:t>4- حتى أعانه من أعانا : كناية كثرة مساعدة الانسان على مصائب الدهر </a:t>
            </a:r>
            <a:endParaRPr/>
          </a:p>
          <a:p>
            <a:pPr marL="228600" lvl="0" indent="-147320" algn="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Arimo"/>
              <a:buNone/>
            </a:pPr>
            <a:r>
              <a:rPr lang="ar-OM" sz="6000">
                <a:latin typeface="Arimo"/>
                <a:ea typeface="Arimo"/>
                <a:cs typeface="Arimo"/>
                <a:sym typeface="Arimo"/>
              </a:rPr>
              <a:t>الحكم :</a:t>
            </a:r>
            <a:endParaRPr sz="6000"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94" name="Google Shape;194;p26"/>
          <p:cNvSpPr txBox="1">
            <a:spLocks noGrp="1"/>
          </p:cNvSpPr>
          <p:nvPr>
            <p:ph type="body" idx="1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40639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960"/>
              <a:buNone/>
            </a:pPr>
            <a:endParaRPr sz="1850"/>
          </a:p>
          <a:p>
            <a:pPr marL="228600" lvl="0" indent="-366458" algn="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5771"/>
              <a:buChar char="•"/>
            </a:pPr>
            <a:r>
              <a:rPr lang="ar-OM" sz="3607"/>
              <a:t>1</a:t>
            </a:r>
            <a:r>
              <a:rPr lang="ar-OM" sz="1850"/>
              <a:t>- </a:t>
            </a:r>
            <a:r>
              <a:rPr lang="ar-OM" sz="3330"/>
              <a:t>أيام المعاناة أكثر من أيام السعادة</a:t>
            </a:r>
            <a:endParaRPr/>
          </a:p>
          <a:p>
            <a:pPr marL="228600" lvl="0" indent="-338328" algn="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5328"/>
              <a:buChar char="•"/>
            </a:pPr>
            <a:r>
              <a:rPr lang="ar-OM" sz="3330"/>
              <a:t>2- الزمن طبيعته التكدير</a:t>
            </a:r>
            <a:endParaRPr/>
          </a:p>
          <a:p>
            <a:pPr marL="228600" lvl="0" indent="-338328" algn="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5328"/>
              <a:buChar char="•"/>
            </a:pPr>
            <a:r>
              <a:rPr lang="ar-OM" sz="3330"/>
              <a:t>3- الدنيا ليست دار قرار بل هي دار فناء</a:t>
            </a:r>
            <a:endParaRPr/>
          </a:p>
          <a:p>
            <a:pPr marL="228600" lvl="0" indent="-338328" algn="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5328"/>
              <a:buChar char="•"/>
            </a:pPr>
            <a:r>
              <a:rPr lang="ar-OM" sz="3330"/>
              <a:t>4- كل شيء في بداية الأمر صعبا فإن تحقق أصبح سهلا </a:t>
            </a:r>
            <a:endParaRPr sz="333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7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Impact"/>
              <a:buNone/>
            </a:pPr>
            <a:r>
              <a:rPr lang="ar-OM" sz="7200"/>
              <a:t>أسئلة</a:t>
            </a:r>
            <a:r>
              <a:rPr lang="ar-OM" sz="4860"/>
              <a:t> :</a:t>
            </a:r>
            <a:br>
              <a:rPr lang="ar-OM" sz="4860"/>
            </a:br>
            <a:r>
              <a:rPr lang="ar-OM" sz="4860"/>
              <a:t> </a:t>
            </a:r>
            <a:endParaRPr sz="4860"/>
          </a:p>
        </p:txBody>
      </p:sp>
      <p:sp>
        <p:nvSpPr>
          <p:cNvPr id="200" name="Google Shape;200;p27"/>
          <p:cNvSpPr txBox="1">
            <a:spLocks noGrp="1"/>
          </p:cNvSpPr>
          <p:nvPr>
            <p:ph type="body" idx="1"/>
          </p:nvPr>
        </p:nvSpPr>
        <p:spPr>
          <a:xfrm>
            <a:off x="558800" y="1593496"/>
            <a:ext cx="10394707" cy="331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63144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4144"/>
              <a:buChar char="•"/>
            </a:pPr>
            <a:r>
              <a:rPr lang="ar-OM" sz="2590"/>
              <a:t>1- مالذي كان يعانيه الشاعر كما تبين من الأبيات؟</a:t>
            </a:r>
            <a:endParaRPr/>
          </a:p>
          <a:p>
            <a:pPr marL="228600" lvl="0" indent="-263144" algn="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4144"/>
              <a:buChar char="•"/>
            </a:pPr>
            <a:r>
              <a:rPr lang="ar-OM" sz="2590"/>
              <a:t>2-للدهر طبيعة لا تتغير وضحي ذلك من خلال البيت الثالث.</a:t>
            </a:r>
            <a:endParaRPr/>
          </a:p>
          <a:p>
            <a:pPr marL="228600" lvl="0" indent="-263144" algn="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4144"/>
              <a:buChar char="•"/>
            </a:pPr>
            <a:r>
              <a:rPr lang="ar-OM" sz="2590"/>
              <a:t>3- استخدم المتنبي ألفاظ جعلت صورة الزمن قاتمة في الأبيات الثاني والثالث والرابع  </a:t>
            </a:r>
            <a:endParaRPr/>
          </a:p>
          <a:p>
            <a:pPr marL="228600" lvl="0" indent="-263144" algn="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4144"/>
              <a:buChar char="•"/>
            </a:pPr>
            <a:r>
              <a:rPr lang="ar-OM" sz="2590"/>
              <a:t>4- يصور الشاعر في النص معاناته الشخصية مع الزمن إلا إنه استخدم صيغة الجمع ما دلالة ذلك .</a:t>
            </a:r>
            <a:endParaRPr/>
          </a:p>
          <a:p>
            <a:pPr marL="228600" lvl="0" indent="-263144" algn="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4144"/>
              <a:buChar char="•"/>
            </a:pPr>
            <a:r>
              <a:rPr lang="ar-OM" sz="2590"/>
              <a:t>5- عيني كلمة أفادت التقليل وأخرى أفادت الاستدراك من البيت الثالث </a:t>
            </a:r>
            <a:endParaRPr sz="259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8"/>
          <p:cNvSpPr txBox="1">
            <a:spLocks noGrp="1"/>
          </p:cNvSpPr>
          <p:nvPr>
            <p:ph type="title"/>
          </p:nvPr>
        </p:nvSpPr>
        <p:spPr>
          <a:xfrm>
            <a:off x="685801" y="127001"/>
            <a:ext cx="10396882" cy="9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60"/>
              <a:buFont typeface="Impact"/>
              <a:buNone/>
            </a:pPr>
            <a:r>
              <a:rPr lang="ar-OM" sz="4860"/>
              <a:t>المحور الثاني : صراع الإنسان مع بني جنسه(5-9) </a:t>
            </a:r>
            <a:endParaRPr sz="4860"/>
          </a:p>
        </p:txBody>
      </p:sp>
      <p:sp>
        <p:nvSpPr>
          <p:cNvPr id="206" name="Google Shape;206;p28"/>
          <p:cNvSpPr/>
          <p:nvPr/>
        </p:nvSpPr>
        <p:spPr>
          <a:xfrm>
            <a:off x="5765800" y="1244600"/>
            <a:ext cx="5943600" cy="4203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w="120000" h="120000" fill="none" extrusionOk="0">
                <a:moveTo>
                  <a:pt x="-10000" y="0"/>
                </a:moveTo>
                <a:close/>
              </a:path>
              <a:path w="120000" h="120000" fill="none" extrusionOk="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114300" marR="0" lvl="1" indent="-11430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mpact"/>
              <a:buChar char="•"/>
            </a:pPr>
            <a:r>
              <a:rPr lang="ar-OM"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نتفانى</a:t>
            </a:r>
            <a:endParaRPr sz="1800" b="0" i="0" u="none" strike="noStrike" cap="non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228600" marR="0" lvl="2" indent="-114300" algn="l" rtl="0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mpact"/>
              <a:buChar char="•"/>
            </a:pPr>
            <a:r>
              <a:rPr lang="ar-OM"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المنايا</a:t>
            </a:r>
            <a:endParaRPr sz="1800" b="0" i="0" u="none" strike="noStrike" cap="non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228600" marR="0" lvl="2" indent="0" algn="l" rtl="0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mpact"/>
              <a:buNone/>
            </a:pPr>
            <a:endParaRPr sz="1800" b="0" i="0" u="none" strike="noStrike" cap="non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228600" marR="0" lvl="2" indent="-114300" algn="l" rtl="0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mpact"/>
              <a:buChar char="•"/>
            </a:pPr>
            <a:r>
              <a:rPr lang="ar-OM"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الهوان</a:t>
            </a:r>
            <a:endParaRPr sz="1800" b="0" i="0" u="none" strike="noStrike" cap="non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228600" marR="0" lvl="2" indent="0" algn="l" rtl="0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mpact"/>
              <a:buNone/>
            </a:pPr>
            <a:endParaRPr sz="1800" b="0" i="0" u="none" strike="noStrike" cap="non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114300" marR="0" lvl="1" indent="-114300" algn="l" rtl="0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mpact"/>
              <a:buChar char="•"/>
            </a:pPr>
            <a:r>
              <a:rPr lang="ar-OM"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أنبت</a:t>
            </a:r>
            <a:endParaRPr sz="1800" b="0" i="0" u="none" strike="noStrike" cap="non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228600" marR="0" lvl="2" indent="-114300" algn="l" rtl="0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mpact"/>
              <a:buChar char="•"/>
            </a:pPr>
            <a:r>
              <a:rPr lang="ar-OM"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مراد</a:t>
            </a:r>
            <a:endParaRPr sz="1800" b="0" i="0" u="none" strike="noStrike" cap="non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228600" marR="0" lvl="2" indent="0" algn="l" rtl="0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mpact"/>
              <a:buNone/>
            </a:pPr>
            <a:endParaRPr sz="1800" b="0" i="0" u="none" strike="noStrike" cap="non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228600" marR="0" lvl="2" indent="-114300" algn="l" rtl="0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mpact"/>
              <a:buChar char="•"/>
            </a:pPr>
            <a:r>
              <a:rPr lang="ar-OM"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نتعادى</a:t>
            </a:r>
            <a:endParaRPr sz="1800" b="0" i="0" u="none" strike="noStrike" cap="non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228600" marR="0" lvl="2" indent="0" algn="l" rtl="0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mpact"/>
              <a:buNone/>
            </a:pPr>
            <a:endParaRPr sz="1800" b="0" i="0" u="none" strike="noStrike" cap="non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07" name="Google Shape;207;p28"/>
          <p:cNvSpPr/>
          <p:nvPr/>
        </p:nvSpPr>
        <p:spPr>
          <a:xfrm>
            <a:off x="406400" y="1244600"/>
            <a:ext cx="5664200" cy="4294716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w="120000" h="120000" fill="none" extrusionOk="0">
                <a:moveTo>
                  <a:pt x="-10000" y="0"/>
                </a:moveTo>
                <a:close/>
              </a:path>
              <a:path w="120000" h="120000" fill="none" extrusionOk="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114300" marR="0" lvl="1" indent="-11430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mpact"/>
              <a:buChar char="•"/>
            </a:pPr>
            <a:r>
              <a:rPr lang="ar-OM"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لعددنا</a:t>
            </a:r>
            <a:endParaRPr sz="1800" b="0" i="0" u="none" strike="noStrike" cap="non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228600" marR="0" lvl="2" indent="-114300" algn="l" rtl="0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mpact"/>
              <a:buChar char="•"/>
            </a:pPr>
            <a:r>
              <a:rPr lang="ar-OM"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الشجعان</a:t>
            </a:r>
            <a:endParaRPr sz="1800" b="0" i="0" u="none" strike="noStrike" cap="non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228600" marR="0" lvl="2" indent="0" algn="l" rtl="0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mpact"/>
              <a:buNone/>
            </a:pPr>
            <a:endParaRPr sz="1800" b="0" i="0" u="none" strike="noStrike" cap="non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228600" marR="0" lvl="2" indent="-114300" algn="l" rtl="0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mpact"/>
              <a:buChar char="•"/>
            </a:pPr>
            <a:r>
              <a:rPr lang="ar-OM"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بدّ</a:t>
            </a:r>
            <a:endParaRPr sz="1800" b="0" i="0" u="none" strike="noStrike" cap="non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228600" marR="0" lvl="2" indent="0" algn="l" rtl="0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mpact"/>
              <a:buNone/>
            </a:pPr>
            <a:endParaRPr sz="1800" b="0" i="0" u="none" strike="noStrike" cap="non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9"/>
          <p:cNvSpPr txBox="1">
            <a:spLocks noGrp="1"/>
          </p:cNvSpPr>
          <p:nvPr>
            <p:ph type="title"/>
          </p:nvPr>
        </p:nvSpPr>
        <p:spPr>
          <a:xfrm>
            <a:off x="508001" y="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</a:pPr>
            <a:r>
              <a:rPr lang="ar-OM"/>
              <a:t>الجماليات</a:t>
            </a:r>
            <a:endParaRPr/>
          </a:p>
        </p:txBody>
      </p:sp>
      <p:sp>
        <p:nvSpPr>
          <p:cNvPr id="213" name="Google Shape;213;p29"/>
          <p:cNvSpPr/>
          <p:nvPr/>
        </p:nvSpPr>
        <p:spPr>
          <a:xfrm>
            <a:off x="114300" y="824769"/>
            <a:ext cx="4965666" cy="670111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ar-OM" sz="18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5- صور القناة بالنبتة التي تنبت على الأرض</a:t>
            </a:r>
            <a:endParaRPr sz="18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14" name="Google Shape;214;p29"/>
          <p:cNvSpPr/>
          <p:nvPr/>
        </p:nvSpPr>
        <p:spPr>
          <a:xfrm>
            <a:off x="3114692" y="1643977"/>
            <a:ext cx="4965666" cy="670111"/>
          </a:xfrm>
          <a:prstGeom prst="rect">
            <a:avLst/>
          </a:prstGeom>
          <a:solidFill>
            <a:schemeClr val="lt1">
              <a:alpha val="89411"/>
            </a:schemeClr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9"/>
          <p:cNvSpPr/>
          <p:nvPr/>
        </p:nvSpPr>
        <p:spPr>
          <a:xfrm>
            <a:off x="114300" y="2425815"/>
            <a:ext cx="4965666" cy="7448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ar-OM" sz="18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6- نتعادى ونتفانى بينهم ترادف </a:t>
            </a:r>
            <a:endParaRPr sz="18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16" name="Google Shape;216;p29"/>
          <p:cNvSpPr/>
          <p:nvPr/>
        </p:nvSpPr>
        <p:spPr>
          <a:xfrm>
            <a:off x="3114692" y="3282392"/>
            <a:ext cx="4965666" cy="744850"/>
          </a:xfrm>
          <a:prstGeom prst="rect">
            <a:avLst/>
          </a:prstGeom>
          <a:solidFill>
            <a:schemeClr val="lt1">
              <a:alpha val="89411"/>
            </a:schemeClr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marR="0" lvl="1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mpact"/>
              <a:buNone/>
            </a:pPr>
            <a:endParaRPr sz="1800" b="0" i="0" u="none" strike="noStrike" cap="non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17" name="Google Shape;217;p29"/>
          <p:cNvSpPr/>
          <p:nvPr/>
        </p:nvSpPr>
        <p:spPr>
          <a:xfrm>
            <a:off x="114300" y="4138969"/>
            <a:ext cx="4965666" cy="7448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ar-OM" sz="18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الشجاع والجبان         تضاد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ar-OM" sz="18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10- الصعب والسهل     طباق</a:t>
            </a:r>
            <a:endParaRPr sz="18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18" name="Google Shape;218;p29"/>
          <p:cNvSpPr/>
          <p:nvPr/>
        </p:nvSpPr>
        <p:spPr>
          <a:xfrm>
            <a:off x="3114692" y="4995546"/>
            <a:ext cx="4965666" cy="744850"/>
          </a:xfrm>
          <a:prstGeom prst="rect">
            <a:avLst/>
          </a:prstGeom>
          <a:solidFill>
            <a:schemeClr val="lt1">
              <a:alpha val="89411"/>
            </a:schemeClr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0"/>
          <p:cNvSpPr txBox="1">
            <a:spLocks noGrp="1"/>
          </p:cNvSpPr>
          <p:nvPr>
            <p:ph type="title"/>
          </p:nvPr>
        </p:nvSpPr>
        <p:spPr>
          <a:xfrm>
            <a:off x="393701" y="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</a:pPr>
            <a:r>
              <a:rPr lang="ar-OM"/>
              <a:t>الحكم</a:t>
            </a:r>
            <a:endParaRPr/>
          </a:p>
        </p:txBody>
      </p:sp>
      <p:grpSp>
        <p:nvGrpSpPr>
          <p:cNvPr id="224" name="Google Shape;224;p30"/>
          <p:cNvGrpSpPr/>
          <p:nvPr/>
        </p:nvGrpSpPr>
        <p:grpSpPr>
          <a:xfrm>
            <a:off x="-3491847" y="387641"/>
            <a:ext cx="14523227" cy="4977820"/>
            <a:chOff x="-4177647" y="-641060"/>
            <a:chExt cx="14523227" cy="4977820"/>
          </a:xfrm>
        </p:grpSpPr>
        <p:sp>
          <p:nvSpPr>
            <p:cNvPr id="225" name="Google Shape;225;p30"/>
            <p:cNvSpPr/>
            <p:nvPr/>
          </p:nvSpPr>
          <p:spPr>
            <a:xfrm>
              <a:off x="-4177647" y="-641060"/>
              <a:ext cx="4977820" cy="4977820"/>
            </a:xfrm>
            <a:prstGeom prst="blockArc">
              <a:avLst>
                <a:gd name="adj1" fmla="val 18900000"/>
                <a:gd name="adj2" fmla="val 2700000"/>
                <a:gd name="adj3" fmla="val 434"/>
              </a:avLst>
            </a:prstGeom>
            <a:noFill/>
            <a:ln w="19050" cap="flat" cmpd="sng">
              <a:solidFill>
                <a:srgbClr val="71844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30"/>
            <p:cNvSpPr/>
            <p:nvPr/>
          </p:nvSpPr>
          <p:spPr>
            <a:xfrm>
              <a:off x="419245" y="284125"/>
              <a:ext cx="9926335" cy="568546"/>
            </a:xfrm>
            <a:prstGeom prst="rect">
              <a:avLst/>
            </a:prstGeom>
            <a:solidFill>
              <a:srgbClr val="8FA74F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30"/>
            <p:cNvSpPr txBox="1"/>
            <p:nvPr/>
          </p:nvSpPr>
          <p:spPr>
            <a:xfrm>
              <a:off x="419245" y="284125"/>
              <a:ext cx="9926335" cy="5685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1275" tIns="73650" rIns="73650" bIns="73650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rPr lang="ar-OM" sz="2900" b="0" i="0" u="none" strike="noStrike" cap="none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rPr>
                <a:t>- الدنيا ليست دار قرار بل هي دار فناء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30"/>
            <p:cNvSpPr/>
            <p:nvPr/>
          </p:nvSpPr>
          <p:spPr>
            <a:xfrm>
              <a:off x="63903" y="213057"/>
              <a:ext cx="710683" cy="71068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8FA74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30"/>
            <p:cNvSpPr/>
            <p:nvPr/>
          </p:nvSpPr>
          <p:spPr>
            <a:xfrm>
              <a:off x="745205" y="1137092"/>
              <a:ext cx="9600374" cy="568546"/>
            </a:xfrm>
            <a:prstGeom prst="rect">
              <a:avLst/>
            </a:prstGeom>
            <a:solidFill>
              <a:srgbClr val="8FA74F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30"/>
            <p:cNvSpPr txBox="1"/>
            <p:nvPr/>
          </p:nvSpPr>
          <p:spPr>
            <a:xfrm>
              <a:off x="745205" y="1137092"/>
              <a:ext cx="9600374" cy="5685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1275" tIns="73650" rIns="73650" bIns="73650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rPr lang="ar-OM" sz="2900" b="0" i="0" u="none" strike="noStrike" cap="none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rPr>
                <a:t>- كل شيء في بداية الأمر صعبا فإن تحقق أصبح سهلا </a:t>
              </a:r>
              <a:endParaRPr sz="29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endParaRPr>
            </a:p>
          </p:txBody>
        </p:sp>
        <p:sp>
          <p:nvSpPr>
            <p:cNvPr id="231" name="Google Shape;231;p30"/>
            <p:cNvSpPr/>
            <p:nvPr/>
          </p:nvSpPr>
          <p:spPr>
            <a:xfrm>
              <a:off x="389864" y="1066024"/>
              <a:ext cx="710683" cy="71068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8FA74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30"/>
            <p:cNvSpPr/>
            <p:nvPr/>
          </p:nvSpPr>
          <p:spPr>
            <a:xfrm>
              <a:off x="745205" y="1990060"/>
              <a:ext cx="9600374" cy="568546"/>
            </a:xfrm>
            <a:prstGeom prst="rect">
              <a:avLst/>
            </a:prstGeom>
            <a:solidFill>
              <a:srgbClr val="8FA74F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30"/>
            <p:cNvSpPr txBox="1"/>
            <p:nvPr/>
          </p:nvSpPr>
          <p:spPr>
            <a:xfrm>
              <a:off x="745205" y="1990060"/>
              <a:ext cx="9600374" cy="5685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1275" tIns="73650" rIns="73650" bIns="73650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rPr lang="ar-OM" sz="2900" b="0" i="0" u="none" strike="noStrike" cap="none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rPr>
                <a:t>الموت لا مفر منه</a:t>
              </a:r>
              <a:endParaRPr sz="29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endParaRPr>
            </a:p>
          </p:txBody>
        </p:sp>
        <p:sp>
          <p:nvSpPr>
            <p:cNvPr id="234" name="Google Shape;234;p30"/>
            <p:cNvSpPr/>
            <p:nvPr/>
          </p:nvSpPr>
          <p:spPr>
            <a:xfrm>
              <a:off x="389864" y="1918992"/>
              <a:ext cx="710683" cy="71068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8FA74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30"/>
            <p:cNvSpPr/>
            <p:nvPr/>
          </p:nvSpPr>
          <p:spPr>
            <a:xfrm>
              <a:off x="419245" y="2843028"/>
              <a:ext cx="9926335" cy="568546"/>
            </a:xfrm>
            <a:prstGeom prst="rect">
              <a:avLst/>
            </a:prstGeom>
            <a:solidFill>
              <a:srgbClr val="8FA74F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30"/>
            <p:cNvSpPr txBox="1"/>
            <p:nvPr/>
          </p:nvSpPr>
          <p:spPr>
            <a:xfrm>
              <a:off x="419245" y="2843028"/>
              <a:ext cx="9926335" cy="5685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1275" tIns="73650" rIns="73650" bIns="73650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rPr lang="ar-OM" sz="2900" b="0" i="0" u="none" strike="noStrike" cap="none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rPr>
                <a:t>  لقاء الموت الكريه أهون على الإنسان من ملاقاة الذّل والهوان </a:t>
              </a:r>
              <a:endParaRPr sz="29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endParaRPr>
            </a:p>
          </p:txBody>
        </p:sp>
        <p:sp>
          <p:nvSpPr>
            <p:cNvPr id="237" name="Google Shape;237;p30"/>
            <p:cNvSpPr/>
            <p:nvPr/>
          </p:nvSpPr>
          <p:spPr>
            <a:xfrm>
              <a:off x="127260" y="2788163"/>
              <a:ext cx="710683" cy="71068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8FA74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1"/>
          <p:cNvSpPr txBox="1">
            <a:spLocks noGrp="1"/>
          </p:cNvSpPr>
          <p:nvPr>
            <p:ph type="title"/>
          </p:nvPr>
        </p:nvSpPr>
        <p:spPr>
          <a:xfrm>
            <a:off x="1739901" y="812800"/>
            <a:ext cx="7670799" cy="37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</a:pPr>
            <a:r>
              <a:rPr lang="ar-OM"/>
              <a:t>   الآن نبدأ رحلة القطار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2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</a:pPr>
            <a:endParaRPr/>
          </a:p>
        </p:txBody>
      </p:sp>
      <p:pic>
        <p:nvPicPr>
          <p:cNvPr id="248" name="Google Shape;248;p3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85802" y="228600"/>
            <a:ext cx="10515598" cy="510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3"/>
          <p:cNvSpPr txBox="1">
            <a:spLocks noGrp="1"/>
          </p:cNvSpPr>
          <p:nvPr>
            <p:ph type="title"/>
          </p:nvPr>
        </p:nvSpPr>
        <p:spPr>
          <a:xfrm>
            <a:off x="939800" y="254000"/>
            <a:ext cx="10198100" cy="129366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Impact"/>
              <a:buNone/>
            </a:pPr>
            <a:r>
              <a:rPr lang="ar-OM" sz="4000" b="1">
                <a:solidFill>
                  <a:srgbClr val="FF0000"/>
                </a:solidFill>
              </a:rPr>
              <a:t>ذكر الشاعر في البيت السادس من الأبيات </a:t>
            </a:r>
            <a:br>
              <a:rPr lang="ar-OM" sz="4000" b="1">
                <a:solidFill>
                  <a:srgbClr val="FF0000"/>
                </a:solidFill>
              </a:rPr>
            </a:br>
            <a:r>
              <a:rPr lang="ar-OM" sz="4000" b="1">
                <a:solidFill>
                  <a:srgbClr val="FF0000"/>
                </a:solidFill>
              </a:rPr>
              <a:t>أن اتباع الإنسان لرغبات نفسه ومطالبها له</a:t>
            </a:r>
            <a:br>
              <a:rPr lang="ar-OM" sz="4000" b="1">
                <a:solidFill>
                  <a:srgbClr val="FF0000"/>
                </a:solidFill>
              </a:rPr>
            </a:br>
            <a:r>
              <a:rPr lang="ar-OM" sz="4000" b="1">
                <a:solidFill>
                  <a:srgbClr val="FF0000"/>
                </a:solidFill>
              </a:rPr>
              <a:t>أثار سلبية فما هي ؟</a:t>
            </a:r>
            <a:endParaRPr sz="4000" b="1">
              <a:solidFill>
                <a:srgbClr val="FF0000"/>
              </a:solidFill>
            </a:endParaRPr>
          </a:p>
        </p:txBody>
      </p:sp>
      <p:sp>
        <p:nvSpPr>
          <p:cNvPr id="254" name="Google Shape;254;p33"/>
          <p:cNvSpPr/>
          <p:nvPr/>
        </p:nvSpPr>
        <p:spPr>
          <a:xfrm>
            <a:off x="822360" y="2131095"/>
            <a:ext cx="2520280" cy="2736304"/>
          </a:xfrm>
          <a:prstGeom prst="irregularSeal2">
            <a:avLst/>
          </a:prstGeom>
          <a:solidFill>
            <a:schemeClr val="accent2"/>
          </a:solidFill>
          <a:ln w="19050" cap="flat" cmpd="sng">
            <a:solidFill>
              <a:srgbClr val="4772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OM" sz="2800" b="1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سؤال السرعة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33"/>
          <p:cNvSpPr/>
          <p:nvPr/>
        </p:nvSpPr>
        <p:spPr>
          <a:xfrm>
            <a:off x="6096000" y="2924944"/>
            <a:ext cx="3888432" cy="2304256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rgbClr val="68793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256" name="Google Shape;256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3821212" y="2131095"/>
            <a:ext cx="6919028" cy="38919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4"/>
          <p:cNvSpPr/>
          <p:nvPr/>
        </p:nvSpPr>
        <p:spPr>
          <a:xfrm>
            <a:off x="3575720" y="620688"/>
            <a:ext cx="6768752" cy="612068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62" name="Google Shape;262;p34"/>
          <p:cNvSpPr/>
          <p:nvPr/>
        </p:nvSpPr>
        <p:spPr>
          <a:xfrm>
            <a:off x="3957599" y="1629184"/>
            <a:ext cx="2450526" cy="4176465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ar-OM" sz="3600" b="1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ما لعلاقة بين شطري البيت الخامس ؟</a:t>
            </a:r>
            <a:endParaRPr sz="36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63" name="Google Shape;263;p34"/>
          <p:cNvSpPr/>
          <p:nvPr/>
        </p:nvSpPr>
        <p:spPr>
          <a:xfrm>
            <a:off x="6816080" y="908720"/>
            <a:ext cx="3528392" cy="5688632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64" name="Google Shape;264;p34"/>
          <p:cNvSpPr/>
          <p:nvPr/>
        </p:nvSpPr>
        <p:spPr>
          <a:xfrm>
            <a:off x="6994330" y="908721"/>
            <a:ext cx="2918094" cy="460851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65" name="Google Shape;265;p34"/>
          <p:cNvSpPr/>
          <p:nvPr/>
        </p:nvSpPr>
        <p:spPr>
          <a:xfrm>
            <a:off x="1821611" y="2780928"/>
            <a:ext cx="517015" cy="3312752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rgbClr val="873D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66" name="Google Shape;266;p34"/>
          <p:cNvSpPr/>
          <p:nvPr/>
        </p:nvSpPr>
        <p:spPr>
          <a:xfrm>
            <a:off x="1972105" y="2817680"/>
            <a:ext cx="216024" cy="3276000"/>
          </a:xfrm>
          <a:prstGeom prst="flowChartAlternateProcess">
            <a:avLst/>
          </a:prstGeom>
          <a:solidFill>
            <a:schemeClr val="accent3"/>
          </a:solidFill>
          <a:ln w="19050" cap="flat" cmpd="sng">
            <a:solidFill>
              <a:srgbClr val="41597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39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35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774479" y="1986264"/>
            <a:ext cx="4567187" cy="4477193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35"/>
          <p:cNvSpPr/>
          <p:nvPr/>
        </p:nvSpPr>
        <p:spPr>
          <a:xfrm>
            <a:off x="3143672" y="1628800"/>
            <a:ext cx="2354560" cy="1188712"/>
          </a:xfrm>
          <a:prstGeom prst="cloudCallout">
            <a:avLst>
              <a:gd name="adj1" fmla="val -37014"/>
              <a:gd name="adj2" fmla="val 103959"/>
            </a:avLst>
          </a:prstGeom>
          <a:solidFill>
            <a:srgbClr val="E5D6B8"/>
          </a:solidFill>
          <a:ln w="9525" cap="flat" cmpd="sng">
            <a:solidFill>
              <a:srgbClr val="9E82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OM" sz="2400" b="1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فكري ثم أجيبي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5"/>
          <p:cNvSpPr/>
          <p:nvPr/>
        </p:nvSpPr>
        <p:spPr>
          <a:xfrm>
            <a:off x="6312024" y="1104900"/>
            <a:ext cx="4176464" cy="5198516"/>
          </a:xfrm>
          <a:prstGeom prst="roundRect">
            <a:avLst>
              <a:gd name="adj" fmla="val 16667"/>
            </a:avLst>
          </a:prstGeom>
          <a:blipFill rotWithShape="1">
            <a:blip r:embed="rId4">
              <a:alphaModFix/>
            </a:blip>
            <a:tile tx="0" ty="0" sx="100000" sy="100000" flip="none" algn="tl"/>
          </a:blipFill>
          <a:ln w="9525" cap="flat" cmpd="sng">
            <a:solidFill>
              <a:srgbClr val="9E82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ar-OM" sz="4400" b="1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الفروسية بعد أساسي في شخصية المتنبي أثرت في معجم النص 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ar-OM" sz="4400" b="1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استخرجي لفظين يدلان عليهما</a:t>
            </a:r>
            <a:endParaRPr sz="4400" b="1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6"/>
          <p:cNvSpPr txBox="1">
            <a:spLocks noGrp="1"/>
          </p:cNvSpPr>
          <p:nvPr>
            <p:ph type="title"/>
          </p:nvPr>
        </p:nvSpPr>
        <p:spPr>
          <a:xfrm>
            <a:off x="1117601" y="0"/>
            <a:ext cx="10396882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60"/>
              <a:buFont typeface="Impact"/>
              <a:buNone/>
            </a:pPr>
            <a:r>
              <a:rPr lang="ar-OM" sz="4860" b="1"/>
              <a:t>من يساعدني على الوصول الى الجانب الآخر للإجابة على السؤال </a:t>
            </a:r>
            <a:endParaRPr sz="4860"/>
          </a:p>
        </p:txBody>
      </p:sp>
      <p:pic>
        <p:nvPicPr>
          <p:cNvPr id="279" name="Google Shape;279;p36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98375" y="1223501"/>
            <a:ext cx="10509600" cy="525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الحدث الرئيسي">
  <a:themeElements>
    <a:clrScheme name="Main Event">
      <a:dk1>
        <a:srgbClr val="000000"/>
      </a:dk1>
      <a:lt1>
        <a:srgbClr val="FFFFFF"/>
      </a:lt1>
      <a:dk2>
        <a:srgbClr val="424242"/>
      </a:dk2>
      <a:lt2>
        <a:srgbClr val="C8C8C8"/>
      </a:lt2>
      <a:accent1>
        <a:srgbClr val="8FA751"/>
      </a:accent1>
      <a:accent2>
        <a:srgbClr val="629D7D"/>
      </a:accent2>
      <a:accent3>
        <a:srgbClr val="5A7AAB"/>
      </a:accent3>
      <a:accent4>
        <a:srgbClr val="AA618F"/>
      </a:accent4>
      <a:accent5>
        <a:srgbClr val="BA5445"/>
      </a:accent5>
      <a:accent6>
        <a:srgbClr val="C8A547"/>
      </a:accent6>
      <a:hlink>
        <a:srgbClr val="91BF1A"/>
      </a:hlink>
      <a:folHlink>
        <a:srgbClr val="ADBE8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