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</p:sldIdLst>
  <p:sldSz cx="6858000" cy="9906000" type="A4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>
        <p:scale>
          <a:sx n="102" d="100"/>
          <a:sy n="102" d="100"/>
        </p:scale>
        <p:origin x="2659" y="-18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448E-2C96-4D78-9FBC-760AA94BEF3B}" type="datetimeFigureOut">
              <a:rPr lang="ar-SA" smtClean="0"/>
              <a:t>03/07/47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D7F-D69A-4A82-95D0-3293852ACC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203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448E-2C96-4D78-9FBC-760AA94BEF3B}" type="datetimeFigureOut">
              <a:rPr lang="ar-SA" smtClean="0"/>
              <a:t>03/07/47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D7F-D69A-4A82-95D0-3293852ACC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28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448E-2C96-4D78-9FBC-760AA94BEF3B}" type="datetimeFigureOut">
              <a:rPr lang="ar-SA" smtClean="0"/>
              <a:t>03/07/47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D7F-D69A-4A82-95D0-3293852ACC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946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448E-2C96-4D78-9FBC-760AA94BEF3B}" type="datetimeFigureOut">
              <a:rPr lang="ar-SA" smtClean="0"/>
              <a:t>03/07/47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D7F-D69A-4A82-95D0-3293852ACC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590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448E-2C96-4D78-9FBC-760AA94BEF3B}" type="datetimeFigureOut">
              <a:rPr lang="ar-SA" smtClean="0"/>
              <a:t>03/07/47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D7F-D69A-4A82-95D0-3293852ACC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824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448E-2C96-4D78-9FBC-760AA94BEF3B}" type="datetimeFigureOut">
              <a:rPr lang="ar-SA" smtClean="0"/>
              <a:t>03/07/47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D7F-D69A-4A82-95D0-3293852ACC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365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448E-2C96-4D78-9FBC-760AA94BEF3B}" type="datetimeFigureOut">
              <a:rPr lang="ar-SA" smtClean="0"/>
              <a:t>03/07/47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D7F-D69A-4A82-95D0-3293852ACC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040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448E-2C96-4D78-9FBC-760AA94BEF3B}" type="datetimeFigureOut">
              <a:rPr lang="ar-SA" smtClean="0"/>
              <a:t>03/07/47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D7F-D69A-4A82-95D0-3293852ACC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545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448E-2C96-4D78-9FBC-760AA94BEF3B}" type="datetimeFigureOut">
              <a:rPr lang="ar-SA" smtClean="0"/>
              <a:t>03/07/47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D7F-D69A-4A82-95D0-3293852ACC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390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448E-2C96-4D78-9FBC-760AA94BEF3B}" type="datetimeFigureOut">
              <a:rPr lang="ar-SA" smtClean="0"/>
              <a:t>03/07/47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D7F-D69A-4A82-95D0-3293852ACC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712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448E-2C96-4D78-9FBC-760AA94BEF3B}" type="datetimeFigureOut">
              <a:rPr lang="ar-SA" smtClean="0"/>
              <a:t>03/07/47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D7F-D69A-4A82-95D0-3293852ACC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989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9448E-2C96-4D78-9FBC-760AA94BEF3B}" type="datetimeFigureOut">
              <a:rPr lang="ar-SA" smtClean="0"/>
              <a:t>03/07/47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8D7F-D69A-4A82-95D0-3293852ACC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690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hotmal30032?t=IIyWwOvgW27D-2Rb4ZEs-w&amp;s=09" TargetMode="External"/><Relationship Id="rId3" Type="http://schemas.openxmlformats.org/officeDocument/2006/relationships/hyperlink" Target="https://t.me/Meaad_Alshareef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napchat.com/add/meaadalshareef?share_id=ucqnog6Fr6U&amp;locale=ar-AE" TargetMode="External"/><Relationship Id="rId11" Type="http://schemas.openxmlformats.org/officeDocument/2006/relationships/hyperlink" Target="https://www.tiktok.com/@meaadalshariff?_t=ZS-8uRJo12L26q&amp;_r=1" TargetMode="External"/><Relationship Id="rId5" Type="http://schemas.microsoft.com/office/2007/relationships/hdphoto" Target="../media/hdphoto1.wdp"/><Relationship Id="rId10" Type="http://schemas.openxmlformats.org/officeDocument/2006/relationships/hyperlink" Target="https://www.instagram.com/meaad_alshreef_/profilecard/?igsh=MWNxeWUwdGtjeGhsag==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youtube.com/@meaad_alshareef6952?si=GtFG31TT21OH19g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80E56C6-6583-857B-2B39-7C9EC6E1D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9773"/>
            <a:ext cx="374169" cy="432000"/>
          </a:xfrm>
          <a:prstGeom prst="rect">
            <a:avLst/>
          </a:prstGeom>
        </p:spPr>
      </p:pic>
      <p:pic>
        <p:nvPicPr>
          <p:cNvPr id="5" name="صورة 4">
            <a:hlinkClick r:id="rId3"/>
            <a:extLst>
              <a:ext uri="{FF2B5EF4-FFF2-40B4-BE49-F238E27FC236}">
                <a16:creationId xmlns:a16="http://schemas.microsoft.com/office/drawing/2014/main" id="{B987BF5E-EF47-5023-E51C-4C44760033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22" b="92383" l="10000" r="90000">
                        <a14:foregroundMark x1="53820" y1="26953" x2="64382" y2="58789"/>
                        <a14:foregroundMark x1="47303" y1="35938" x2="62360" y2="74219"/>
                        <a14:foregroundMark x1="39888" y1="41992" x2="57416" y2="78125"/>
                        <a14:backgroundMark x1="44157" y1="8203" x2="49213" y2="8008"/>
                        <a14:backgroundMark x1="25169" y1="61719" x2="30674" y2="76953"/>
                        <a14:backgroundMark x1="36742" y1="87109" x2="42135" y2="93555"/>
                        <a14:backgroundMark x1="42135" y1="93555" x2="47865" y2="94336"/>
                        <a14:backgroundMark x1="47865" y1="94336" x2="51011" y2="94141"/>
                        <a14:backgroundMark x1="36629" y1="87305" x2="36629" y2="87305"/>
                        <a14:backgroundMark x1="35618" y1="85156" x2="39888" y2="90625"/>
                      </a14:backgroundRemoval>
                    </a14:imgEffect>
                  </a14:imgLayer>
                </a14:imgProps>
              </a:ext>
            </a:extLst>
          </a:blip>
          <a:srcRect l="24460" r="24335"/>
          <a:stretch/>
        </p:blipFill>
        <p:spPr>
          <a:xfrm>
            <a:off x="287930" y="9451587"/>
            <a:ext cx="384516" cy="432000"/>
          </a:xfrm>
          <a:prstGeom prst="rect">
            <a:avLst/>
          </a:prstGeom>
        </p:spPr>
      </p:pic>
      <p:pic>
        <p:nvPicPr>
          <p:cNvPr id="6" name="صورة 5">
            <a:hlinkClick r:id="rId6"/>
            <a:extLst>
              <a:ext uri="{FF2B5EF4-FFF2-40B4-BE49-F238E27FC236}">
                <a16:creationId xmlns:a16="http://schemas.microsoft.com/office/drawing/2014/main" id="{75EC8111-3A2F-E876-B216-9B7FDD0B47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8564" t="70087" r="37758" b="3617"/>
          <a:stretch/>
        </p:blipFill>
        <p:spPr>
          <a:xfrm>
            <a:off x="3528129" y="6932054"/>
            <a:ext cx="931367" cy="972000"/>
          </a:xfrm>
          <a:prstGeom prst="rect">
            <a:avLst/>
          </a:prstGeom>
        </p:spPr>
      </p:pic>
      <p:pic>
        <p:nvPicPr>
          <p:cNvPr id="7" name="صورة 6">
            <a:hlinkClick r:id="rId8"/>
            <a:extLst>
              <a:ext uri="{FF2B5EF4-FFF2-40B4-BE49-F238E27FC236}">
                <a16:creationId xmlns:a16="http://schemas.microsoft.com/office/drawing/2014/main" id="{19C301DA-A8D1-E037-2765-D32E88EE58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7397" r="71399" b="37905"/>
          <a:stretch/>
        </p:blipFill>
        <p:spPr>
          <a:xfrm>
            <a:off x="1128108" y="6980660"/>
            <a:ext cx="1109090" cy="900000"/>
          </a:xfrm>
          <a:prstGeom prst="rect">
            <a:avLst/>
          </a:prstGeom>
        </p:spPr>
      </p:pic>
      <p:pic>
        <p:nvPicPr>
          <p:cNvPr id="8" name="صورة 7">
            <a:hlinkClick r:id="rId9"/>
            <a:extLst>
              <a:ext uri="{FF2B5EF4-FFF2-40B4-BE49-F238E27FC236}">
                <a16:creationId xmlns:a16="http://schemas.microsoft.com/office/drawing/2014/main" id="{887BA5E3-FD23-4B8A-2F26-3B388E88BC1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8095" r="37524" b="71047"/>
          <a:stretch/>
        </p:blipFill>
        <p:spPr>
          <a:xfrm>
            <a:off x="5696125" y="6797372"/>
            <a:ext cx="967785" cy="1080000"/>
          </a:xfrm>
          <a:prstGeom prst="rect">
            <a:avLst/>
          </a:prstGeom>
        </p:spPr>
      </p:pic>
      <p:pic>
        <p:nvPicPr>
          <p:cNvPr id="9" name="صورة 8">
            <a:hlinkClick r:id="rId10"/>
            <a:extLst>
              <a:ext uri="{FF2B5EF4-FFF2-40B4-BE49-F238E27FC236}">
                <a16:creationId xmlns:a16="http://schemas.microsoft.com/office/drawing/2014/main" id="{21F97C59-372F-333F-60C0-A0F1036893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9627" b="70087"/>
          <a:stretch/>
        </p:blipFill>
        <p:spPr>
          <a:xfrm>
            <a:off x="171456" y="6831478"/>
            <a:ext cx="1205873" cy="1116000"/>
          </a:xfrm>
          <a:prstGeom prst="rect">
            <a:avLst/>
          </a:prstGeom>
        </p:spPr>
      </p:pic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CC2AA57A-C01C-5132-D068-A8B8FF203F9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9627" t="37397" b="37905"/>
          <a:stretch/>
        </p:blipFill>
        <p:spPr>
          <a:xfrm>
            <a:off x="4553187" y="6953766"/>
            <a:ext cx="1177838" cy="900000"/>
          </a:xfrm>
          <a:prstGeom prst="rect">
            <a:avLst/>
          </a:prstGeom>
        </p:spPr>
      </p:pic>
      <p:pic>
        <p:nvPicPr>
          <p:cNvPr id="11" name="صورة 10">
            <a:hlinkClick r:id="rId11"/>
            <a:extLst>
              <a:ext uri="{FF2B5EF4-FFF2-40B4-BE49-F238E27FC236}">
                <a16:creationId xmlns:a16="http://schemas.microsoft.com/office/drawing/2014/main" id="{CCC713F7-B0FE-187F-07CE-D70FBA55A06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11565" b="9115"/>
          <a:stretch/>
        </p:blipFill>
        <p:spPr>
          <a:xfrm>
            <a:off x="2316601" y="7012948"/>
            <a:ext cx="1089261" cy="864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C619F4B-8BA1-D097-95EB-896E06655F39}"/>
              </a:ext>
            </a:extLst>
          </p:cNvPr>
          <p:cNvSpPr txBox="1"/>
          <p:nvPr/>
        </p:nvSpPr>
        <p:spPr>
          <a:xfrm>
            <a:off x="472102" y="176965"/>
            <a:ext cx="5913798" cy="63248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8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اختبار</a:t>
            </a:r>
          </a:p>
          <a:p>
            <a:pPr algn="ctr">
              <a:lnSpc>
                <a:spcPct val="150000"/>
              </a:lnSpc>
            </a:pPr>
            <a:r>
              <a:rPr lang="ar-SA" sz="72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الفترة الدراسية الأولى</a:t>
            </a:r>
          </a:p>
          <a:p>
            <a:pPr algn="ctr">
              <a:lnSpc>
                <a:spcPct val="150000"/>
              </a:lnSpc>
            </a:pPr>
            <a:r>
              <a:rPr lang="ar-SA" sz="66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لمادة لغتي الصف الأول الابتدائي</a:t>
            </a:r>
            <a:endParaRPr lang="ar-SA" sz="4400" b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>
              <a:lnSpc>
                <a:spcPct val="150000"/>
              </a:lnSpc>
            </a:pPr>
            <a:r>
              <a:rPr lang="ar-SA" sz="44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أ/ ميعاد الشريف</a:t>
            </a:r>
          </a:p>
        </p:txBody>
      </p:sp>
    </p:spTree>
    <p:extLst>
      <p:ext uri="{BB962C8B-B14F-4D97-AF65-F5344CB8AC3E}">
        <p14:creationId xmlns:p14="http://schemas.microsoft.com/office/powerpoint/2010/main" val="327425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88B606D-7714-7A63-B41B-1A4CF98CC3EE}"/>
              </a:ext>
            </a:extLst>
          </p:cNvPr>
          <p:cNvSpPr/>
          <p:nvPr/>
        </p:nvSpPr>
        <p:spPr>
          <a:xfrm>
            <a:off x="45000" y="39000"/>
            <a:ext cx="6768000" cy="98280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9C6C0D5-3962-5F5B-6B8D-9105FB3A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599" y="111274"/>
            <a:ext cx="987934" cy="504000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9E89CF45-AABB-7CD9-9C76-6264BF197EBB}"/>
              </a:ext>
            </a:extLst>
          </p:cNvPr>
          <p:cNvCxnSpPr/>
          <p:nvPr/>
        </p:nvCxnSpPr>
        <p:spPr>
          <a:xfrm>
            <a:off x="582442" y="1715345"/>
            <a:ext cx="5704702" cy="0"/>
          </a:xfrm>
          <a:prstGeom prst="line">
            <a:avLst/>
          </a:prstGeom>
          <a:ln>
            <a:solidFill>
              <a:srgbClr val="00A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4AEE81F-C194-E450-BB7C-0E82A26C2557}"/>
              </a:ext>
            </a:extLst>
          </p:cNvPr>
          <p:cNvSpPr txBox="1"/>
          <p:nvPr/>
        </p:nvSpPr>
        <p:spPr>
          <a:xfrm>
            <a:off x="1509243" y="729358"/>
            <a:ext cx="3839513" cy="8463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بسم الله الرحــمن الرحـيم</a:t>
            </a:r>
          </a:p>
          <a:p>
            <a:pPr algn="ctr">
              <a:lnSpc>
                <a:spcPct val="150000"/>
              </a:lnSpc>
            </a:pPr>
            <a:r>
              <a:rPr lang="ar-SA" sz="16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اختبار الدور الأول للفترة الدراسية الأولى لعام 1448/1447هـ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443A9F3-C84E-B098-9BC6-82854C11EEE8}"/>
              </a:ext>
            </a:extLst>
          </p:cNvPr>
          <p:cNvSpPr txBox="1"/>
          <p:nvPr/>
        </p:nvSpPr>
        <p:spPr>
          <a:xfrm>
            <a:off x="5258951" y="47165"/>
            <a:ext cx="155844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المملكة العربية السعودية</a:t>
            </a:r>
          </a:p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وزارة التعليم</a:t>
            </a:r>
          </a:p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إدارة تعليم الطائف</a:t>
            </a:r>
          </a:p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مدرسة ابتدائية الواسط الأولى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480FF75-B65B-8FBD-3372-66B520A345A7}"/>
              </a:ext>
            </a:extLst>
          </p:cNvPr>
          <p:cNvSpPr txBox="1"/>
          <p:nvPr/>
        </p:nvSpPr>
        <p:spPr>
          <a:xfrm>
            <a:off x="13683" y="56444"/>
            <a:ext cx="119936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المادة: لغتي</a:t>
            </a:r>
          </a:p>
          <a:p>
            <a:pPr algn="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الصف: الأول ابتدائي</a:t>
            </a:r>
          </a:p>
          <a:p>
            <a:pPr algn="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القسم: عام</a:t>
            </a:r>
          </a:p>
          <a:p>
            <a:pPr algn="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الزمن: ساعتان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D16249B-1F9C-FB08-F88F-670704A0C788}"/>
              </a:ext>
            </a:extLst>
          </p:cNvPr>
          <p:cNvSpPr/>
          <p:nvPr/>
        </p:nvSpPr>
        <p:spPr>
          <a:xfrm>
            <a:off x="351000" y="2044622"/>
            <a:ext cx="6156000" cy="61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اسم الطالبة:....................................................                 رقم الجلوس:..........................</a:t>
            </a:r>
          </a:p>
        </p:txBody>
      </p:sp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BE54B248-3408-D808-AD10-25864DC89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118601"/>
              </p:ext>
            </p:extLst>
          </p:nvPr>
        </p:nvGraphicFramePr>
        <p:xfrm>
          <a:off x="153000" y="2958733"/>
          <a:ext cx="6552000" cy="35696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540855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88445572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48175029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43410481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3908721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رقم السؤال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الدرجة رقمًا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الدرجة كتابة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المصححة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المدققة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991752"/>
                  </a:ext>
                </a:extLst>
              </a:tr>
              <a:tr h="748401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الأول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ar-SA" sz="18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ar-SA" sz="18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ar-SA" sz="1800" b="1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ar-SA" sz="18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467618"/>
                  </a:ext>
                </a:extLst>
              </a:tr>
              <a:tr h="74840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endParaRPr lang="ar-SA" sz="7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الثاني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ar-SA" sz="18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ar-SA" sz="18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ar-SA" sz="1800" b="1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ar-SA" sz="18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805154"/>
                  </a:ext>
                </a:extLst>
              </a:tr>
              <a:tr h="748401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ar-SA" sz="18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ar-SA" sz="18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ar-SA" sz="18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ar-SA" sz="1800" b="1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ar-SA" sz="18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265653"/>
                  </a:ext>
                </a:extLst>
              </a:tr>
              <a:tr h="748401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مجموع الدرجات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ar-SA" sz="18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ar-SA" sz="18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18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18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16160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B36AA50-32A7-AD15-22D3-7D95ADEB1645}"/>
              </a:ext>
            </a:extLst>
          </p:cNvPr>
          <p:cNvSpPr txBox="1"/>
          <p:nvPr/>
        </p:nvSpPr>
        <p:spPr>
          <a:xfrm>
            <a:off x="768760" y="6484026"/>
            <a:ext cx="5936240" cy="11272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تعليمات هامة:</a:t>
            </a:r>
            <a:endParaRPr lang="ar-SA" sz="1400" b="1" dirty="0"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14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* أقرأ السؤال جيدًا قبل الإجابة، أكتب بخط واضح، المحافظة على نظافة الورقة، لا أترك أي سؤال دون إجابة.</a:t>
            </a:r>
          </a:p>
          <a:p>
            <a:pPr algn="r">
              <a:lnSpc>
                <a:spcPct val="150000"/>
              </a:lnSpc>
            </a:pPr>
            <a:r>
              <a:rPr lang="ar-SA" sz="14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* عدد الأسئلة ( 2 ) عدد صفحات الاختبار ( 3 ).</a:t>
            </a:r>
            <a:endParaRPr lang="ar-SA" sz="1200" b="1" dirty="0"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C0E0C5F-5B28-D0BB-75FA-207DA1E897A9}"/>
              </a:ext>
            </a:extLst>
          </p:cNvPr>
          <p:cNvSpPr txBox="1"/>
          <p:nvPr/>
        </p:nvSpPr>
        <p:spPr>
          <a:xfrm>
            <a:off x="2741150" y="9082532"/>
            <a:ext cx="1375698" cy="34624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نسأل الله التوفيق والسداد</a:t>
            </a:r>
          </a:p>
        </p:txBody>
      </p:sp>
    </p:spTree>
    <p:extLst>
      <p:ext uri="{BB962C8B-B14F-4D97-AF65-F5344CB8AC3E}">
        <p14:creationId xmlns:p14="http://schemas.microsoft.com/office/powerpoint/2010/main" val="395265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D181-A921-ACF8-7A94-70191F9A4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AFC2672-9D3D-3F85-CEF0-4D2518972AA5}"/>
              </a:ext>
            </a:extLst>
          </p:cNvPr>
          <p:cNvSpPr/>
          <p:nvPr/>
        </p:nvSpPr>
        <p:spPr>
          <a:xfrm>
            <a:off x="45000" y="39000"/>
            <a:ext cx="6768000" cy="98280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E5C3483-AA52-6D32-FFDF-51E2F16D15D6}"/>
              </a:ext>
            </a:extLst>
          </p:cNvPr>
          <p:cNvCxnSpPr/>
          <p:nvPr/>
        </p:nvCxnSpPr>
        <p:spPr>
          <a:xfrm>
            <a:off x="582442" y="897925"/>
            <a:ext cx="5704702" cy="0"/>
          </a:xfrm>
          <a:prstGeom prst="line">
            <a:avLst/>
          </a:prstGeom>
          <a:ln>
            <a:solidFill>
              <a:srgbClr val="00A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F30DE73-AF30-0FEF-1463-14ABF615FD13}"/>
              </a:ext>
            </a:extLst>
          </p:cNvPr>
          <p:cNvSpPr/>
          <p:nvPr/>
        </p:nvSpPr>
        <p:spPr>
          <a:xfrm>
            <a:off x="351000" y="977822"/>
            <a:ext cx="6156000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السؤال الأول:                                                                                                                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1994ED0-6AB7-E715-17B8-21795C22B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599" y="111274"/>
            <a:ext cx="987934" cy="504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33B4660-D7EB-1D15-9727-C15F032529C6}"/>
              </a:ext>
            </a:extLst>
          </p:cNvPr>
          <p:cNvSpPr txBox="1"/>
          <p:nvPr/>
        </p:nvSpPr>
        <p:spPr>
          <a:xfrm>
            <a:off x="5258951" y="47165"/>
            <a:ext cx="155844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المملكة العربية السعودية</a:t>
            </a:r>
          </a:p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وزارة التعليم</a:t>
            </a:r>
          </a:p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إدارة تعليم الطائف</a:t>
            </a:r>
          </a:p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مدرسة ابتدائية الواسط الأولى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059C6D4-7568-BB34-FA2B-7E817B577F5E}"/>
              </a:ext>
            </a:extLst>
          </p:cNvPr>
          <p:cNvSpPr txBox="1"/>
          <p:nvPr/>
        </p:nvSpPr>
        <p:spPr>
          <a:xfrm>
            <a:off x="13683" y="56444"/>
            <a:ext cx="119936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المادة: لغتي</a:t>
            </a:r>
          </a:p>
          <a:p>
            <a:pPr algn="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الصف: الأول ابتدائي</a:t>
            </a:r>
          </a:p>
          <a:p>
            <a:pPr algn="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القسم: عام</a:t>
            </a:r>
          </a:p>
          <a:p>
            <a:pPr algn="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الزمن: ساعتان</a:t>
            </a: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EA0FAF2B-009A-AE1E-158B-D3CC458C7070}"/>
              </a:ext>
            </a:extLst>
          </p:cNvPr>
          <p:cNvCxnSpPr/>
          <p:nvPr/>
        </p:nvCxnSpPr>
        <p:spPr>
          <a:xfrm>
            <a:off x="480291" y="1191491"/>
            <a:ext cx="3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DE274D0-9E70-7273-0168-13FE786FB386}"/>
              </a:ext>
            </a:extLst>
          </p:cNvPr>
          <p:cNvSpPr txBox="1"/>
          <p:nvPr/>
        </p:nvSpPr>
        <p:spPr>
          <a:xfrm>
            <a:off x="530583" y="1170092"/>
            <a:ext cx="28245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20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F11A6D7-F858-EA58-1994-80F79D5463C7}"/>
              </a:ext>
            </a:extLst>
          </p:cNvPr>
          <p:cNvSpPr txBox="1"/>
          <p:nvPr/>
        </p:nvSpPr>
        <p:spPr>
          <a:xfrm>
            <a:off x="3763905" y="1489718"/>
            <a:ext cx="2842445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16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1. أَضَع دَائِرَة عَلَى الْـحَرْف الْأَوَل مِنْ الْكَلِمَة: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1B2C555-490B-5114-7DAA-6D0076CEE997}"/>
              </a:ext>
            </a:extLst>
          </p:cNvPr>
          <p:cNvSpPr/>
          <p:nvPr/>
        </p:nvSpPr>
        <p:spPr>
          <a:xfrm>
            <a:off x="5352050" y="1862347"/>
            <a:ext cx="1224000" cy="720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فِـيل                                                                                                       </a:t>
            </a: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E39C934E-10F6-EA9B-707F-6381A969D2C8}"/>
              </a:ext>
            </a:extLst>
          </p:cNvPr>
          <p:cNvCxnSpPr>
            <a:cxnSpLocks/>
          </p:cNvCxnSpPr>
          <p:nvPr/>
        </p:nvCxnSpPr>
        <p:spPr>
          <a:xfrm>
            <a:off x="5404233" y="2222347"/>
            <a:ext cx="111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F13B6EE-A6EC-BAA6-722D-F1C98BF6E8B4}"/>
              </a:ext>
            </a:extLst>
          </p:cNvPr>
          <p:cNvSpPr txBox="1"/>
          <p:nvPr/>
        </p:nvSpPr>
        <p:spPr>
          <a:xfrm>
            <a:off x="5293456" y="1818326"/>
            <a:ext cx="133241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ب  -  ف  -  ق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45482071-5395-63EC-AB30-94986503D9EF}"/>
              </a:ext>
            </a:extLst>
          </p:cNvPr>
          <p:cNvSpPr/>
          <p:nvPr/>
        </p:nvSpPr>
        <p:spPr>
          <a:xfrm>
            <a:off x="3789696" y="1862347"/>
            <a:ext cx="1224000" cy="720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بَاب                                                                                                       </a:t>
            </a: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1334B8C8-2DC2-7937-6590-6574985AC01D}"/>
              </a:ext>
            </a:extLst>
          </p:cNvPr>
          <p:cNvCxnSpPr>
            <a:cxnSpLocks/>
          </p:cNvCxnSpPr>
          <p:nvPr/>
        </p:nvCxnSpPr>
        <p:spPr>
          <a:xfrm>
            <a:off x="3841879" y="2222347"/>
            <a:ext cx="111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41CECDE-9821-4C5F-7389-444F72E04BF9}"/>
              </a:ext>
            </a:extLst>
          </p:cNvPr>
          <p:cNvSpPr txBox="1"/>
          <p:nvPr/>
        </p:nvSpPr>
        <p:spPr>
          <a:xfrm>
            <a:off x="3741819" y="1818326"/>
            <a:ext cx="130516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ت  -  ب  -  ن</a:t>
            </a: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A3711BF-4E51-919C-9716-C0B212D3BEC4}"/>
              </a:ext>
            </a:extLst>
          </p:cNvPr>
          <p:cNvSpPr/>
          <p:nvPr/>
        </p:nvSpPr>
        <p:spPr>
          <a:xfrm>
            <a:off x="2288725" y="1866343"/>
            <a:ext cx="1224000" cy="720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صَـقْر                                                                                                       </a:t>
            </a: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137E578C-3421-EEDA-5073-BA77C747E3F8}"/>
              </a:ext>
            </a:extLst>
          </p:cNvPr>
          <p:cNvCxnSpPr>
            <a:cxnSpLocks/>
          </p:cNvCxnSpPr>
          <p:nvPr/>
        </p:nvCxnSpPr>
        <p:spPr>
          <a:xfrm>
            <a:off x="2346059" y="2212296"/>
            <a:ext cx="111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F3599E34-7B62-31A9-E3DD-EDAD53B1D26D}"/>
              </a:ext>
            </a:extLst>
          </p:cNvPr>
          <p:cNvSpPr txBox="1"/>
          <p:nvPr/>
        </p:nvSpPr>
        <p:spPr>
          <a:xfrm>
            <a:off x="2255086" y="1818326"/>
            <a:ext cx="126028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ر -  س -  ص</a:t>
            </a: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D100407E-3DD8-195C-C93D-457FA97B464B}"/>
              </a:ext>
            </a:extLst>
          </p:cNvPr>
          <p:cNvSpPr/>
          <p:nvPr/>
        </p:nvSpPr>
        <p:spPr>
          <a:xfrm>
            <a:off x="826942" y="1865375"/>
            <a:ext cx="1224000" cy="720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نَـمْل                                                                                              </a:t>
            </a:r>
          </a:p>
        </p:txBody>
      </p: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5ACB6C55-0934-D614-D8EB-F0C69435FC29}"/>
              </a:ext>
            </a:extLst>
          </p:cNvPr>
          <p:cNvCxnSpPr>
            <a:cxnSpLocks/>
          </p:cNvCxnSpPr>
          <p:nvPr/>
        </p:nvCxnSpPr>
        <p:spPr>
          <a:xfrm>
            <a:off x="882056" y="2225375"/>
            <a:ext cx="111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B9C9AA7-78DA-A230-A114-69B979F8C0C2}"/>
              </a:ext>
            </a:extLst>
          </p:cNvPr>
          <p:cNvSpPr txBox="1"/>
          <p:nvPr/>
        </p:nvSpPr>
        <p:spPr>
          <a:xfrm>
            <a:off x="872191" y="1818326"/>
            <a:ext cx="116570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ن  -  ر  -  م</a:t>
            </a: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E15A58B6-14A1-FC62-FEC6-D8A228DB3454}"/>
              </a:ext>
            </a:extLst>
          </p:cNvPr>
          <p:cNvSpPr/>
          <p:nvPr/>
        </p:nvSpPr>
        <p:spPr>
          <a:xfrm>
            <a:off x="168773" y="1489946"/>
            <a:ext cx="587463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                                                                                                   </a:t>
            </a:r>
          </a:p>
        </p:txBody>
      </p: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54ACD28F-F4C2-26F3-B5B4-0C5119B17B8A}"/>
              </a:ext>
            </a:extLst>
          </p:cNvPr>
          <p:cNvCxnSpPr>
            <a:cxnSpLocks/>
          </p:cNvCxnSpPr>
          <p:nvPr/>
        </p:nvCxnSpPr>
        <p:spPr>
          <a:xfrm>
            <a:off x="264504" y="1703615"/>
            <a:ext cx="3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EF8BAB52-2AD4-4773-6585-6233C7AAA790}"/>
              </a:ext>
            </a:extLst>
          </p:cNvPr>
          <p:cNvSpPr txBox="1"/>
          <p:nvPr/>
        </p:nvSpPr>
        <p:spPr>
          <a:xfrm>
            <a:off x="342118" y="1682216"/>
            <a:ext cx="24077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2</a:t>
            </a: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76C055AA-3448-6F1B-1E53-B31B58C61F8D}"/>
              </a:ext>
            </a:extLst>
          </p:cNvPr>
          <p:cNvCxnSpPr>
            <a:cxnSpLocks/>
          </p:cNvCxnSpPr>
          <p:nvPr/>
        </p:nvCxnSpPr>
        <p:spPr>
          <a:xfrm>
            <a:off x="582442" y="2695840"/>
            <a:ext cx="5704702" cy="0"/>
          </a:xfrm>
          <a:prstGeom prst="line">
            <a:avLst/>
          </a:prstGeom>
          <a:ln>
            <a:solidFill>
              <a:srgbClr val="00A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549718D-2A00-7AF5-967C-75B50D0E2DBB}"/>
              </a:ext>
            </a:extLst>
          </p:cNvPr>
          <p:cNvSpPr txBox="1"/>
          <p:nvPr/>
        </p:nvSpPr>
        <p:spPr>
          <a:xfrm>
            <a:off x="4153434" y="2789784"/>
            <a:ext cx="245291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16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2. أَصِل بَيْن الصُّورَة وَالْكَلِمَة الْمُنَاسِبة: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AA3A468-AC72-41E6-AE03-FC520A9AD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781" y="3624545"/>
            <a:ext cx="647750" cy="972000"/>
          </a:xfrm>
          <a:prstGeom prst="rect">
            <a:avLst/>
          </a:prstGeom>
        </p:spPr>
      </p:pic>
      <p:pic>
        <p:nvPicPr>
          <p:cNvPr id="9" name="صورة 8" descr="صورة تحتوي على رسم, فن الخط, توضيح, قصاصة فني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F8F5877-6730-202E-58A9-0CDCAA642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80" y="3624545"/>
            <a:ext cx="647750" cy="972000"/>
          </a:xfrm>
          <a:prstGeom prst="rect">
            <a:avLst/>
          </a:prstGeom>
        </p:spPr>
      </p:pic>
      <p:pic>
        <p:nvPicPr>
          <p:cNvPr id="12" name="صورة 11" descr="صورة تحتوي على رسم, فن الخط, قصاصة فني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9FF18BD-ACEA-649C-2C07-EF5A6A0632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203" t="4308" r="11506" b="41763"/>
          <a:stretch>
            <a:fillRect/>
          </a:stretch>
        </p:blipFill>
        <p:spPr>
          <a:xfrm>
            <a:off x="4010122" y="3748634"/>
            <a:ext cx="771817" cy="864000"/>
          </a:xfrm>
          <a:prstGeom prst="rect">
            <a:avLst/>
          </a:prstGeom>
        </p:spPr>
      </p:pic>
      <p:pic>
        <p:nvPicPr>
          <p:cNvPr id="22" name="صورة 21" descr="صورة تحتوي على رسم, فن الخط, قصاصة فني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58BEB19-CEFD-CF63-B786-351315FEB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125" y="3629308"/>
            <a:ext cx="647749" cy="972000"/>
          </a:xfrm>
          <a:prstGeom prst="rect">
            <a:avLst/>
          </a:prstGeom>
        </p:spPr>
      </p:pic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40D7AD6-5DC6-608E-B469-4BF23BBA3C3A}"/>
              </a:ext>
            </a:extLst>
          </p:cNvPr>
          <p:cNvSpPr/>
          <p:nvPr/>
        </p:nvSpPr>
        <p:spPr>
          <a:xfrm>
            <a:off x="5427000" y="3158418"/>
            <a:ext cx="936000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نُـورَة</a:t>
            </a: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2B0208C3-F21D-796E-4E43-F1E1FB896816}"/>
              </a:ext>
            </a:extLst>
          </p:cNvPr>
          <p:cNvSpPr/>
          <p:nvPr/>
        </p:nvSpPr>
        <p:spPr>
          <a:xfrm>
            <a:off x="3916829" y="3158418"/>
            <a:ext cx="936000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     مَـرْيَم                                                                                                       </a:t>
            </a: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435F344-D33D-24B4-B814-C5142A1D0D11}"/>
              </a:ext>
            </a:extLst>
          </p:cNvPr>
          <p:cNvSpPr/>
          <p:nvPr/>
        </p:nvSpPr>
        <p:spPr>
          <a:xfrm>
            <a:off x="2406659" y="3158418"/>
            <a:ext cx="936000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سَـعْد                                                                                                       </a:t>
            </a: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BAE08302-0828-2F0A-D557-A0E22EAE6150}"/>
              </a:ext>
            </a:extLst>
          </p:cNvPr>
          <p:cNvSpPr/>
          <p:nvPr/>
        </p:nvSpPr>
        <p:spPr>
          <a:xfrm>
            <a:off x="896489" y="3158418"/>
            <a:ext cx="936000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    فَـوَّاز                                                                                                       </a:t>
            </a: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673E4B2-E9F0-EAF2-DE02-654CD222F8D7}"/>
              </a:ext>
            </a:extLst>
          </p:cNvPr>
          <p:cNvSpPr/>
          <p:nvPr/>
        </p:nvSpPr>
        <p:spPr>
          <a:xfrm>
            <a:off x="168773" y="2790012"/>
            <a:ext cx="587463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                                                                                                   </a:t>
            </a:r>
          </a:p>
        </p:txBody>
      </p: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21CE6EC0-20C5-42C0-4B5A-7639910CEEEA}"/>
              </a:ext>
            </a:extLst>
          </p:cNvPr>
          <p:cNvCxnSpPr>
            <a:cxnSpLocks/>
          </p:cNvCxnSpPr>
          <p:nvPr/>
        </p:nvCxnSpPr>
        <p:spPr>
          <a:xfrm>
            <a:off x="264504" y="3003681"/>
            <a:ext cx="3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9975FEA1-28C3-DEEC-FECE-DA6D1925E13E}"/>
              </a:ext>
            </a:extLst>
          </p:cNvPr>
          <p:cNvSpPr txBox="1"/>
          <p:nvPr/>
        </p:nvSpPr>
        <p:spPr>
          <a:xfrm>
            <a:off x="342118" y="2982282"/>
            <a:ext cx="24077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2</a:t>
            </a:r>
          </a:p>
        </p:txBody>
      </p:sp>
      <p:cxnSp>
        <p:nvCxnSpPr>
          <p:cNvPr id="73" name="رابط مستقيم 72">
            <a:extLst>
              <a:ext uri="{FF2B5EF4-FFF2-40B4-BE49-F238E27FC236}">
                <a16:creationId xmlns:a16="http://schemas.microsoft.com/office/drawing/2014/main" id="{54561FFA-BC5A-EEF2-B798-E79E1AB3107A}"/>
              </a:ext>
            </a:extLst>
          </p:cNvPr>
          <p:cNvCxnSpPr/>
          <p:nvPr/>
        </p:nvCxnSpPr>
        <p:spPr>
          <a:xfrm>
            <a:off x="582442" y="4793151"/>
            <a:ext cx="5704702" cy="0"/>
          </a:xfrm>
          <a:prstGeom prst="line">
            <a:avLst/>
          </a:prstGeom>
          <a:ln>
            <a:solidFill>
              <a:srgbClr val="00A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شكل بيضاوي 78">
            <a:extLst>
              <a:ext uri="{FF2B5EF4-FFF2-40B4-BE49-F238E27FC236}">
                <a16:creationId xmlns:a16="http://schemas.microsoft.com/office/drawing/2014/main" id="{1619DAA0-E454-AE8B-7DFD-E917013597DF}"/>
              </a:ext>
            </a:extLst>
          </p:cNvPr>
          <p:cNvSpPr/>
          <p:nvPr/>
        </p:nvSpPr>
        <p:spPr>
          <a:xfrm>
            <a:off x="1319439" y="4613996"/>
            <a:ext cx="108000" cy="10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BD176A10-4F30-C858-932B-218AC9D28DDE}"/>
              </a:ext>
            </a:extLst>
          </p:cNvPr>
          <p:cNvSpPr/>
          <p:nvPr/>
        </p:nvSpPr>
        <p:spPr>
          <a:xfrm>
            <a:off x="2820659" y="4613996"/>
            <a:ext cx="108000" cy="10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شكل بيضاوي 80">
            <a:extLst>
              <a:ext uri="{FF2B5EF4-FFF2-40B4-BE49-F238E27FC236}">
                <a16:creationId xmlns:a16="http://schemas.microsoft.com/office/drawing/2014/main" id="{61D38A52-728B-ECD8-3913-5CA6B09860CD}"/>
              </a:ext>
            </a:extLst>
          </p:cNvPr>
          <p:cNvSpPr/>
          <p:nvPr/>
        </p:nvSpPr>
        <p:spPr>
          <a:xfrm>
            <a:off x="4342526" y="4613996"/>
            <a:ext cx="108000" cy="10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16269CAC-C9A8-42E2-8FF5-5FD9FE15BB72}"/>
              </a:ext>
            </a:extLst>
          </p:cNvPr>
          <p:cNvSpPr/>
          <p:nvPr/>
        </p:nvSpPr>
        <p:spPr>
          <a:xfrm>
            <a:off x="5859000" y="4613996"/>
            <a:ext cx="108000" cy="108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FFBEB35-FBFB-FE3F-B328-0BA1A60F54BE}"/>
              </a:ext>
            </a:extLst>
          </p:cNvPr>
          <p:cNvSpPr txBox="1"/>
          <p:nvPr/>
        </p:nvSpPr>
        <p:spPr>
          <a:xfrm>
            <a:off x="3532757" y="4905004"/>
            <a:ext cx="307969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16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3. أَكْتُب الْـحُرُوف بِأَصْوَاتِهَا الْقَصِيرَة وَالطَّوِيلَة: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5D2B8704-56A0-C487-0556-5145645A2FAD}"/>
              </a:ext>
            </a:extLst>
          </p:cNvPr>
          <p:cNvSpPr/>
          <p:nvPr/>
        </p:nvSpPr>
        <p:spPr>
          <a:xfrm>
            <a:off x="174869" y="4905232"/>
            <a:ext cx="587463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                                                                                                   </a:t>
            </a:r>
          </a:p>
        </p:txBody>
      </p: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772FE95C-C767-712C-C1B1-5EA9872A39BE}"/>
              </a:ext>
            </a:extLst>
          </p:cNvPr>
          <p:cNvCxnSpPr>
            <a:cxnSpLocks/>
          </p:cNvCxnSpPr>
          <p:nvPr/>
        </p:nvCxnSpPr>
        <p:spPr>
          <a:xfrm>
            <a:off x="270600" y="5118901"/>
            <a:ext cx="3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1EA13B4-C0DE-EEE6-121A-77C7B06E7DF9}"/>
              </a:ext>
            </a:extLst>
          </p:cNvPr>
          <p:cNvSpPr txBox="1"/>
          <p:nvPr/>
        </p:nvSpPr>
        <p:spPr>
          <a:xfrm>
            <a:off x="345810" y="5097502"/>
            <a:ext cx="24558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4</a:t>
            </a:r>
          </a:p>
        </p:txBody>
      </p:sp>
      <p:graphicFrame>
        <p:nvGraphicFramePr>
          <p:cNvPr id="34" name="جدول 33">
            <a:extLst>
              <a:ext uri="{FF2B5EF4-FFF2-40B4-BE49-F238E27FC236}">
                <a16:creationId xmlns:a16="http://schemas.microsoft.com/office/drawing/2014/main" id="{20F15F53-AF2D-B43F-B6A4-7EE5BE5B2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42353"/>
              </p:ext>
            </p:extLst>
          </p:nvPr>
        </p:nvGraphicFramePr>
        <p:xfrm>
          <a:off x="512894" y="5402296"/>
          <a:ext cx="5904000" cy="2880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50178532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8013373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96976931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8508441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86448436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51019064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52546404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الْـحَرْف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الصَّوْت الْقَصِيـر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600" b="1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الصَّوْت </a:t>
                      </a: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الطَّوِيل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89927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ar-SA" sz="1600" b="1" dirty="0">
                        <a:solidFill>
                          <a:schemeClr val="tx1"/>
                        </a:solidFill>
                        <a:latin typeface="KFGQPC Uthman Taha Naskh" panose="02000000000000000000" pitchFamily="2" charset="-78"/>
                        <a:cs typeface="KFGQPC Uthman Taha Naskh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6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13666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71723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59595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8741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371998"/>
                  </a:ext>
                </a:extLst>
              </a:tr>
            </a:tbl>
          </a:graphicData>
        </a:graphic>
      </p:graphicFrame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688405E-F19C-545B-5FA0-8760465EDAE6}"/>
              </a:ext>
            </a:extLst>
          </p:cNvPr>
          <p:cNvSpPr txBox="1"/>
          <p:nvPr/>
        </p:nvSpPr>
        <p:spPr>
          <a:xfrm>
            <a:off x="4010897" y="5681341"/>
            <a:ext cx="13420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4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َ              ُ     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6E0C487-F7CC-EABD-92A6-CDB15A164688}"/>
              </a:ext>
            </a:extLst>
          </p:cNvPr>
          <p:cNvSpPr txBox="1"/>
          <p:nvPr/>
        </p:nvSpPr>
        <p:spPr>
          <a:xfrm>
            <a:off x="3308447" y="5872023"/>
            <a:ext cx="30649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4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ِ  </a:t>
            </a:r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A07829AC-F0F5-1F2A-B1AB-6038048CF813}"/>
              </a:ext>
            </a:extLst>
          </p:cNvPr>
          <p:cNvCxnSpPr/>
          <p:nvPr/>
        </p:nvCxnSpPr>
        <p:spPr>
          <a:xfrm>
            <a:off x="582442" y="8385437"/>
            <a:ext cx="5704702" cy="0"/>
          </a:xfrm>
          <a:prstGeom prst="line">
            <a:avLst/>
          </a:prstGeom>
          <a:ln>
            <a:solidFill>
              <a:srgbClr val="00A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8A39853F-82DD-228B-6D0A-385721FCDE91}"/>
              </a:ext>
            </a:extLst>
          </p:cNvPr>
          <p:cNvSpPr txBox="1"/>
          <p:nvPr/>
        </p:nvSpPr>
        <p:spPr>
          <a:xfrm>
            <a:off x="3422150" y="8497290"/>
            <a:ext cx="319029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16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4. أُلَاحِظ الْـحَرْف الْمُشْتَرَك بَيْن الْكَلِمَات وَأَكْتُبُه:</a:t>
            </a:r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B6AA5665-63DD-A04C-20B8-56CFF5914286}"/>
              </a:ext>
            </a:extLst>
          </p:cNvPr>
          <p:cNvSpPr/>
          <p:nvPr/>
        </p:nvSpPr>
        <p:spPr>
          <a:xfrm>
            <a:off x="174869" y="8497518"/>
            <a:ext cx="587463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                                                                                                   </a:t>
            </a:r>
          </a:p>
        </p:txBody>
      </p: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FF4168C9-3ABF-8FC0-4256-161264CED37A}"/>
              </a:ext>
            </a:extLst>
          </p:cNvPr>
          <p:cNvCxnSpPr>
            <a:cxnSpLocks/>
          </p:cNvCxnSpPr>
          <p:nvPr/>
        </p:nvCxnSpPr>
        <p:spPr>
          <a:xfrm>
            <a:off x="270600" y="8711187"/>
            <a:ext cx="3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White Arrows in PNG on a Transparent Background. 100 Free Cliparts">
            <a:extLst>
              <a:ext uri="{FF2B5EF4-FFF2-40B4-BE49-F238E27FC236}">
                <a16:creationId xmlns:a16="http://schemas.microsoft.com/office/drawing/2014/main" id="{5F4C4C12-7959-D3F4-1A1D-DDD746BB9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926" y="9666140"/>
            <a:ext cx="34239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مربع نص 42">
            <a:extLst>
              <a:ext uri="{FF2B5EF4-FFF2-40B4-BE49-F238E27FC236}">
                <a16:creationId xmlns:a16="http://schemas.microsoft.com/office/drawing/2014/main" id="{666657B1-5B5A-C461-72C0-B1E690971810}"/>
              </a:ext>
            </a:extLst>
          </p:cNvPr>
          <p:cNvSpPr txBox="1"/>
          <p:nvPr/>
        </p:nvSpPr>
        <p:spPr>
          <a:xfrm>
            <a:off x="345810" y="8689788"/>
            <a:ext cx="24558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2</a:t>
            </a:r>
          </a:p>
        </p:txBody>
      </p:sp>
      <p:graphicFrame>
        <p:nvGraphicFramePr>
          <p:cNvPr id="44" name="جدول 43">
            <a:extLst>
              <a:ext uri="{FF2B5EF4-FFF2-40B4-BE49-F238E27FC236}">
                <a16:creationId xmlns:a16="http://schemas.microsoft.com/office/drawing/2014/main" id="{32733AD9-B4DF-042E-F92A-7051B5C31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797397"/>
              </p:ext>
            </p:extLst>
          </p:nvPr>
        </p:nvGraphicFramePr>
        <p:xfrm>
          <a:off x="821332" y="8828287"/>
          <a:ext cx="5580000" cy="936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28983932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517579239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058971258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122106337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27711059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سَـجَـدَ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مَـسَـحَ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شَـمْـس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جَـرَس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10073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فِـيـل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طِـفْـل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صَـف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صُـوف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577646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B06D952-7552-6753-05F9-5F47A8BD810A}"/>
              </a:ext>
            </a:extLst>
          </p:cNvPr>
          <p:cNvSpPr txBox="1"/>
          <p:nvPr/>
        </p:nvSpPr>
        <p:spPr>
          <a:xfrm>
            <a:off x="48094" y="9585816"/>
            <a:ext cx="2343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1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0D400E8-1099-6459-EAA6-331A1A2ED881}"/>
              </a:ext>
            </a:extLst>
          </p:cNvPr>
          <p:cNvSpPr txBox="1"/>
          <p:nvPr/>
        </p:nvSpPr>
        <p:spPr>
          <a:xfrm>
            <a:off x="395011" y="9586695"/>
            <a:ext cx="359393" cy="261610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pPr algn="ctr"/>
            <a:r>
              <a:rPr lang="ar-SA" sz="11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يتبع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5767E12-D5CF-BED7-3A44-37A68083DFFE}"/>
              </a:ext>
            </a:extLst>
          </p:cNvPr>
          <p:cNvSpPr txBox="1"/>
          <p:nvPr/>
        </p:nvSpPr>
        <p:spPr>
          <a:xfrm>
            <a:off x="4246023" y="6283437"/>
            <a:ext cx="46679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مُـ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496551C-5284-56EC-C0BF-639BB879DCEB}"/>
              </a:ext>
            </a:extLst>
          </p:cNvPr>
          <p:cNvSpPr txBox="1"/>
          <p:nvPr/>
        </p:nvSpPr>
        <p:spPr>
          <a:xfrm>
            <a:off x="683870" y="6279765"/>
            <a:ext cx="53732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مِيـ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7483B50-42A9-FF5C-A2C4-F408E4AF8151}"/>
              </a:ext>
            </a:extLst>
          </p:cNvPr>
          <p:cNvSpPr txBox="1"/>
          <p:nvPr/>
        </p:nvSpPr>
        <p:spPr>
          <a:xfrm>
            <a:off x="5146375" y="6776640"/>
            <a:ext cx="37863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دَ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19D742E-1292-494A-0FEE-57C99E9EDCC7}"/>
              </a:ext>
            </a:extLst>
          </p:cNvPr>
          <p:cNvSpPr txBox="1"/>
          <p:nvPr/>
        </p:nvSpPr>
        <p:spPr>
          <a:xfrm>
            <a:off x="1653753" y="6780504"/>
            <a:ext cx="37863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دُو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B13350E-B994-0440-7D48-1F37027433C5}"/>
              </a:ext>
            </a:extLst>
          </p:cNvPr>
          <p:cNvSpPr txBox="1"/>
          <p:nvPr/>
        </p:nvSpPr>
        <p:spPr>
          <a:xfrm>
            <a:off x="3355741" y="7287876"/>
            <a:ext cx="40908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سِـ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0FEF87BA-AB5F-8DC5-01F3-3F03AFFF7A3E}"/>
              </a:ext>
            </a:extLst>
          </p:cNvPr>
          <p:cNvSpPr txBox="1"/>
          <p:nvPr/>
        </p:nvSpPr>
        <p:spPr>
          <a:xfrm>
            <a:off x="629499" y="7286716"/>
            <a:ext cx="47320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سِيـ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01A8A03-92F6-080C-2512-09A87FC6E653}"/>
              </a:ext>
            </a:extLst>
          </p:cNvPr>
          <p:cNvSpPr txBox="1"/>
          <p:nvPr/>
        </p:nvSpPr>
        <p:spPr>
          <a:xfrm>
            <a:off x="4217167" y="7791032"/>
            <a:ext cx="49565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طُـ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AB5E815F-B4ED-6690-4F22-29B2A29E4616}"/>
              </a:ext>
            </a:extLst>
          </p:cNvPr>
          <p:cNvSpPr txBox="1"/>
          <p:nvPr/>
        </p:nvSpPr>
        <p:spPr>
          <a:xfrm>
            <a:off x="2445638" y="7791032"/>
            <a:ext cx="4748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</a:t>
            </a:r>
            <a:r>
              <a:rPr lang="ar-SA" sz="2000" b="1" dirty="0" err="1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طَا</a:t>
            </a:r>
            <a:endParaRPr lang="ar-SA" sz="2000" b="1" dirty="0"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299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1E2A8-7401-7B58-BCC1-76453B55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42F8218-0E25-B9CD-DA14-B94C713DCF1A}"/>
              </a:ext>
            </a:extLst>
          </p:cNvPr>
          <p:cNvSpPr/>
          <p:nvPr/>
        </p:nvSpPr>
        <p:spPr>
          <a:xfrm>
            <a:off x="45000" y="39000"/>
            <a:ext cx="6768000" cy="98280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4B1D7F2-ACD4-4EC2-D3CC-D511B466EAD2}"/>
              </a:ext>
            </a:extLst>
          </p:cNvPr>
          <p:cNvSpPr txBox="1"/>
          <p:nvPr/>
        </p:nvSpPr>
        <p:spPr>
          <a:xfrm>
            <a:off x="4082902" y="211103"/>
            <a:ext cx="2523448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16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5. أَكْتَب الْـحَرْف النَّاقِص فِـي الْكَلِمَة: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895EC43-EC20-87F8-391D-E259DB10E427}"/>
              </a:ext>
            </a:extLst>
          </p:cNvPr>
          <p:cNvSpPr/>
          <p:nvPr/>
        </p:nvSpPr>
        <p:spPr>
          <a:xfrm>
            <a:off x="168773" y="211331"/>
            <a:ext cx="587463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                                                                                                   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23B06CF9-EF79-C10F-B3ED-0D85A4242612}"/>
              </a:ext>
            </a:extLst>
          </p:cNvPr>
          <p:cNvCxnSpPr>
            <a:cxnSpLocks/>
          </p:cNvCxnSpPr>
          <p:nvPr/>
        </p:nvCxnSpPr>
        <p:spPr>
          <a:xfrm>
            <a:off x="264504" y="425000"/>
            <a:ext cx="3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7FE5970-218B-2E89-FD39-271603022FF0}"/>
              </a:ext>
            </a:extLst>
          </p:cNvPr>
          <p:cNvSpPr txBox="1"/>
          <p:nvPr/>
        </p:nvSpPr>
        <p:spPr>
          <a:xfrm>
            <a:off x="342118" y="403601"/>
            <a:ext cx="24077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2</a:t>
            </a: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0EEC3753-BECA-FA62-7C8D-E8CF0CA15A89}"/>
              </a:ext>
            </a:extLst>
          </p:cNvPr>
          <p:cNvCxnSpPr/>
          <p:nvPr/>
        </p:nvCxnSpPr>
        <p:spPr>
          <a:xfrm>
            <a:off x="578126" y="3158630"/>
            <a:ext cx="5704702" cy="0"/>
          </a:xfrm>
          <a:prstGeom prst="line">
            <a:avLst/>
          </a:prstGeom>
          <a:ln>
            <a:solidFill>
              <a:srgbClr val="00A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CAE264C-7D66-D31C-9A1F-DB09C906BC93}"/>
              </a:ext>
            </a:extLst>
          </p:cNvPr>
          <p:cNvSpPr txBox="1"/>
          <p:nvPr/>
        </p:nvSpPr>
        <p:spPr>
          <a:xfrm>
            <a:off x="3140211" y="1728419"/>
            <a:ext cx="346761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16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6. أُلَاحِظُ الْكَلِمَة ثُمَّ أَخْتَار الْـحَرْف الْمُنَاسِب وَأَكْتُبُه  :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AAFD269-8A55-FD89-8637-F3D224329637}"/>
              </a:ext>
            </a:extLst>
          </p:cNvPr>
          <p:cNvSpPr/>
          <p:nvPr/>
        </p:nvSpPr>
        <p:spPr>
          <a:xfrm>
            <a:off x="170250" y="1728647"/>
            <a:ext cx="587463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</a:t>
            </a:r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3D7693ED-937B-7779-2A2A-EEAFA5B2C07B}"/>
              </a:ext>
            </a:extLst>
          </p:cNvPr>
          <p:cNvCxnSpPr>
            <a:cxnSpLocks/>
          </p:cNvCxnSpPr>
          <p:nvPr/>
        </p:nvCxnSpPr>
        <p:spPr>
          <a:xfrm>
            <a:off x="265981" y="1942316"/>
            <a:ext cx="3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9252FF6-3E90-7756-2685-CE6899647CB7}"/>
              </a:ext>
            </a:extLst>
          </p:cNvPr>
          <p:cNvSpPr txBox="1"/>
          <p:nvPr/>
        </p:nvSpPr>
        <p:spPr>
          <a:xfrm>
            <a:off x="343595" y="1920917"/>
            <a:ext cx="24077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2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40FC0B1D-AC4E-CE6C-055B-11EDFFC6EE8A}"/>
              </a:ext>
            </a:extLst>
          </p:cNvPr>
          <p:cNvSpPr/>
          <p:nvPr/>
        </p:nvSpPr>
        <p:spPr>
          <a:xfrm>
            <a:off x="5411005" y="2582597"/>
            <a:ext cx="1080000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.........................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F855E65B-58ED-9AA6-F5BF-84430DCBD13D}"/>
              </a:ext>
            </a:extLst>
          </p:cNvPr>
          <p:cNvSpPr/>
          <p:nvPr/>
        </p:nvSpPr>
        <p:spPr>
          <a:xfrm>
            <a:off x="3900834" y="2582597"/>
            <a:ext cx="1080000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.........................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7FFDAF78-9A7B-58DE-25D7-F93A037B72D5}"/>
              </a:ext>
            </a:extLst>
          </p:cNvPr>
          <p:cNvSpPr/>
          <p:nvPr/>
        </p:nvSpPr>
        <p:spPr>
          <a:xfrm>
            <a:off x="2390664" y="2582597"/>
            <a:ext cx="1080000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.........................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57A8E64B-C573-6AD7-7E1F-1CBDE68F424B}"/>
              </a:ext>
            </a:extLst>
          </p:cNvPr>
          <p:cNvSpPr/>
          <p:nvPr/>
        </p:nvSpPr>
        <p:spPr>
          <a:xfrm>
            <a:off x="880494" y="2582597"/>
            <a:ext cx="1080000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.........................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B775DC92-07F1-394F-0092-0F36ABF1B31D}"/>
              </a:ext>
            </a:extLst>
          </p:cNvPr>
          <p:cNvSpPr txBox="1"/>
          <p:nvPr/>
        </p:nvSpPr>
        <p:spPr>
          <a:xfrm>
            <a:off x="5726083" y="2623698"/>
            <a:ext cx="56618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نُـورَ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33CA55B-326A-DC59-0483-DE02BFC82D31}"/>
              </a:ext>
            </a:extLst>
          </p:cNvPr>
          <p:cNvSpPr txBox="1"/>
          <p:nvPr/>
        </p:nvSpPr>
        <p:spPr>
          <a:xfrm>
            <a:off x="4348088" y="2623232"/>
            <a:ext cx="41389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بَيْـ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A731695-3704-16B0-9CC0-72BB89E63607}"/>
              </a:ext>
            </a:extLst>
          </p:cNvPr>
          <p:cNvSpPr txBox="1"/>
          <p:nvPr/>
        </p:nvSpPr>
        <p:spPr>
          <a:xfrm>
            <a:off x="2456275" y="2624562"/>
            <a:ext cx="93166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مَـدْرَسَـ   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9AAC4FC-0F92-356A-FA47-E9C82174A0E8}"/>
              </a:ext>
            </a:extLst>
          </p:cNvPr>
          <p:cNvSpPr txBox="1"/>
          <p:nvPr/>
        </p:nvSpPr>
        <p:spPr>
          <a:xfrm>
            <a:off x="1307455" y="2621825"/>
            <a:ext cx="54373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err="1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صَـوْ</a:t>
            </a:r>
            <a:endParaRPr lang="ar-SA" sz="2000" b="1" dirty="0"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EB8FFDD4-3970-DCD0-4D78-F92C6B73BB8B}"/>
              </a:ext>
            </a:extLst>
          </p:cNvPr>
          <p:cNvSpPr/>
          <p:nvPr/>
        </p:nvSpPr>
        <p:spPr>
          <a:xfrm>
            <a:off x="2029187" y="2123184"/>
            <a:ext cx="288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ـت    -     ت     -     ـة      -     ة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8197FE0C-B64D-440F-F841-E9EDBB042FB6}"/>
              </a:ext>
            </a:extLst>
          </p:cNvPr>
          <p:cNvSpPr txBox="1"/>
          <p:nvPr/>
        </p:nvSpPr>
        <p:spPr>
          <a:xfrm>
            <a:off x="4477505" y="3354250"/>
            <a:ext cx="2137124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16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7. أُرَتِبُ الْـحُرُوف لِأُكَوِّن كَلِمَة:</a:t>
            </a:r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91C06D6B-752B-3B2B-CAF9-FCBC9CDC61E1}"/>
              </a:ext>
            </a:extLst>
          </p:cNvPr>
          <p:cNvSpPr/>
          <p:nvPr/>
        </p:nvSpPr>
        <p:spPr>
          <a:xfrm>
            <a:off x="5100845" y="3871472"/>
            <a:ext cx="1440000" cy="720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lnSpc>
                <a:spcPct val="250000"/>
              </a:lnSpc>
            </a:pPr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   ...................................                                                                            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5572CD5-3B60-55C2-7372-8E1CB99E5ECE}"/>
              </a:ext>
            </a:extLst>
          </p:cNvPr>
          <p:cNvSpPr txBox="1"/>
          <p:nvPr/>
        </p:nvSpPr>
        <p:spPr>
          <a:xfrm>
            <a:off x="5132195" y="3881972"/>
            <a:ext cx="137730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ـدُ  -  بَـ  -  ـلَـ</a:t>
            </a: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41D4F287-498F-C1F9-7D9E-00FD3E4F0E86}"/>
              </a:ext>
            </a:extLst>
          </p:cNvPr>
          <p:cNvSpPr/>
          <p:nvPr/>
        </p:nvSpPr>
        <p:spPr>
          <a:xfrm>
            <a:off x="3526471" y="3871472"/>
            <a:ext cx="1440000" cy="720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lnSpc>
                <a:spcPct val="250000"/>
              </a:lnSpc>
            </a:pPr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...................................                                                                             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27692C43-32EC-5D88-7DE1-BDD625CCFBAD}"/>
              </a:ext>
            </a:extLst>
          </p:cNvPr>
          <p:cNvSpPr txBox="1"/>
          <p:nvPr/>
        </p:nvSpPr>
        <p:spPr>
          <a:xfrm>
            <a:off x="3607514" y="3881972"/>
            <a:ext cx="127791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ـو  -  ر  -  سُـ</a:t>
            </a: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829F3707-BF62-F367-CA93-814F7B840A72}"/>
              </a:ext>
            </a:extLst>
          </p:cNvPr>
          <p:cNvSpPr/>
          <p:nvPr/>
        </p:nvSpPr>
        <p:spPr>
          <a:xfrm>
            <a:off x="1952096" y="3871472"/>
            <a:ext cx="1440000" cy="720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lnSpc>
                <a:spcPct val="250000"/>
              </a:lnSpc>
            </a:pPr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...................................                                                                                                            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3C6D6FAB-0B26-A980-1261-EB9DB14B8185}"/>
              </a:ext>
            </a:extLst>
          </p:cNvPr>
          <p:cNvSpPr txBox="1"/>
          <p:nvPr/>
        </p:nvSpPr>
        <p:spPr>
          <a:xfrm>
            <a:off x="1930635" y="3872119"/>
            <a:ext cx="147348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لَـ  -  ـقَ  -  ـحِـ</a:t>
            </a: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3C58276D-D335-49B7-D269-E5A1A5AA2E29}"/>
              </a:ext>
            </a:extLst>
          </p:cNvPr>
          <p:cNvSpPr/>
          <p:nvPr/>
        </p:nvSpPr>
        <p:spPr>
          <a:xfrm>
            <a:off x="377721" y="3871472"/>
            <a:ext cx="1440000" cy="720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lnSpc>
                <a:spcPct val="250000"/>
              </a:lnSpc>
            </a:pPr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...................................                                                                     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B7292D0D-2179-5810-45C1-BB7E2E3B5F08}"/>
              </a:ext>
            </a:extLst>
          </p:cNvPr>
          <p:cNvSpPr txBox="1"/>
          <p:nvPr/>
        </p:nvSpPr>
        <p:spPr>
          <a:xfrm>
            <a:off x="391716" y="3878595"/>
            <a:ext cx="144623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ـطَـ  -  مَـ  -  ـر</a:t>
            </a: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49BAC86C-0469-3607-2312-9C94E06087E0}"/>
              </a:ext>
            </a:extLst>
          </p:cNvPr>
          <p:cNvSpPr/>
          <p:nvPr/>
        </p:nvSpPr>
        <p:spPr>
          <a:xfrm>
            <a:off x="168773" y="3356401"/>
            <a:ext cx="587463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                                                                              </a:t>
            </a:r>
          </a:p>
        </p:txBody>
      </p:sp>
      <p:cxnSp>
        <p:nvCxnSpPr>
          <p:cNvPr id="69" name="رابط مستقيم 68">
            <a:extLst>
              <a:ext uri="{FF2B5EF4-FFF2-40B4-BE49-F238E27FC236}">
                <a16:creationId xmlns:a16="http://schemas.microsoft.com/office/drawing/2014/main" id="{FA7C533C-04FE-27F7-6011-0160D5851181}"/>
              </a:ext>
            </a:extLst>
          </p:cNvPr>
          <p:cNvCxnSpPr>
            <a:cxnSpLocks/>
          </p:cNvCxnSpPr>
          <p:nvPr/>
        </p:nvCxnSpPr>
        <p:spPr>
          <a:xfrm>
            <a:off x="264504" y="3570070"/>
            <a:ext cx="3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D1254841-5972-888D-1251-634809B25E86}"/>
              </a:ext>
            </a:extLst>
          </p:cNvPr>
          <p:cNvSpPr txBox="1"/>
          <p:nvPr/>
        </p:nvSpPr>
        <p:spPr>
          <a:xfrm>
            <a:off x="342118" y="3548671"/>
            <a:ext cx="24077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2</a:t>
            </a:r>
          </a:p>
        </p:txBody>
      </p: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B31CA423-3FE8-1E37-AFBA-4AA55A06089E}"/>
              </a:ext>
            </a:extLst>
          </p:cNvPr>
          <p:cNvCxnSpPr>
            <a:cxnSpLocks/>
          </p:cNvCxnSpPr>
          <p:nvPr/>
        </p:nvCxnSpPr>
        <p:spPr>
          <a:xfrm>
            <a:off x="582442" y="4740885"/>
            <a:ext cx="5704702" cy="0"/>
          </a:xfrm>
          <a:prstGeom prst="line">
            <a:avLst/>
          </a:prstGeom>
          <a:ln>
            <a:solidFill>
              <a:srgbClr val="00A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CB9631D2-DE96-D80C-E144-5B5BF344B4C5}"/>
              </a:ext>
            </a:extLst>
          </p:cNvPr>
          <p:cNvSpPr txBox="1"/>
          <p:nvPr/>
        </p:nvSpPr>
        <p:spPr>
          <a:xfrm>
            <a:off x="4138781" y="4931364"/>
            <a:ext cx="2478564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16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8. أُرَتِبُ الْكَلِمَات لِأُكَوِّن جُمْلَة مُفِيدَة:</a:t>
            </a: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EFE151A-6FF4-C9F6-DC75-5B5F506A408E}"/>
              </a:ext>
            </a:extLst>
          </p:cNvPr>
          <p:cNvSpPr/>
          <p:nvPr/>
        </p:nvSpPr>
        <p:spPr>
          <a:xfrm>
            <a:off x="179768" y="4931592"/>
            <a:ext cx="587463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                   </a:t>
            </a:r>
          </a:p>
        </p:txBody>
      </p:sp>
      <p:cxnSp>
        <p:nvCxnSpPr>
          <p:cNvPr id="90" name="رابط مستقيم 89">
            <a:extLst>
              <a:ext uri="{FF2B5EF4-FFF2-40B4-BE49-F238E27FC236}">
                <a16:creationId xmlns:a16="http://schemas.microsoft.com/office/drawing/2014/main" id="{B2034E97-0DDA-2D5A-445B-8F0199736F41}"/>
              </a:ext>
            </a:extLst>
          </p:cNvPr>
          <p:cNvCxnSpPr>
            <a:cxnSpLocks/>
          </p:cNvCxnSpPr>
          <p:nvPr/>
        </p:nvCxnSpPr>
        <p:spPr>
          <a:xfrm>
            <a:off x="275499" y="5145261"/>
            <a:ext cx="3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7CD625F0-06DF-760E-541B-4D4A5DB7BA63}"/>
              </a:ext>
            </a:extLst>
          </p:cNvPr>
          <p:cNvSpPr txBox="1"/>
          <p:nvPr/>
        </p:nvSpPr>
        <p:spPr>
          <a:xfrm>
            <a:off x="356319" y="5123862"/>
            <a:ext cx="23436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1</a:t>
            </a:r>
          </a:p>
        </p:txBody>
      </p:sp>
      <p:cxnSp>
        <p:nvCxnSpPr>
          <p:cNvPr id="92" name="رابط مستقيم 91">
            <a:extLst>
              <a:ext uri="{FF2B5EF4-FFF2-40B4-BE49-F238E27FC236}">
                <a16:creationId xmlns:a16="http://schemas.microsoft.com/office/drawing/2014/main" id="{2CD81484-6945-AD9C-0741-D6985DCACEF1}"/>
              </a:ext>
            </a:extLst>
          </p:cNvPr>
          <p:cNvCxnSpPr>
            <a:cxnSpLocks/>
          </p:cNvCxnSpPr>
          <p:nvPr/>
        </p:nvCxnSpPr>
        <p:spPr>
          <a:xfrm>
            <a:off x="593437" y="6673710"/>
            <a:ext cx="5704702" cy="0"/>
          </a:xfrm>
          <a:prstGeom prst="line">
            <a:avLst/>
          </a:prstGeom>
          <a:ln>
            <a:solidFill>
              <a:srgbClr val="00A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D6292178-9D6B-689C-EDB1-1A40089B1C20}"/>
              </a:ext>
            </a:extLst>
          </p:cNvPr>
          <p:cNvSpPr txBox="1"/>
          <p:nvPr/>
        </p:nvSpPr>
        <p:spPr>
          <a:xfrm>
            <a:off x="3995345" y="6885852"/>
            <a:ext cx="2627643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16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9. أُحَلِل الْكَلِمَات إِلَـى مَقَاطِع وَأَصْوَات:</a:t>
            </a: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4B602EB-0FDB-D81D-936E-34C75658EF14}"/>
              </a:ext>
            </a:extLst>
          </p:cNvPr>
          <p:cNvSpPr/>
          <p:nvPr/>
        </p:nvSpPr>
        <p:spPr>
          <a:xfrm>
            <a:off x="185411" y="6886080"/>
            <a:ext cx="587463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</a:t>
            </a:r>
          </a:p>
        </p:txBody>
      </p:sp>
      <p:cxnSp>
        <p:nvCxnSpPr>
          <p:cNvPr id="95" name="رابط مستقيم 94">
            <a:extLst>
              <a:ext uri="{FF2B5EF4-FFF2-40B4-BE49-F238E27FC236}">
                <a16:creationId xmlns:a16="http://schemas.microsoft.com/office/drawing/2014/main" id="{64274340-614C-E545-0923-57051312BF39}"/>
              </a:ext>
            </a:extLst>
          </p:cNvPr>
          <p:cNvCxnSpPr>
            <a:cxnSpLocks/>
          </p:cNvCxnSpPr>
          <p:nvPr/>
        </p:nvCxnSpPr>
        <p:spPr>
          <a:xfrm>
            <a:off x="281142" y="7099749"/>
            <a:ext cx="3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0522347A-A829-8F5C-D1C8-AA207C1C7EB7}"/>
              </a:ext>
            </a:extLst>
          </p:cNvPr>
          <p:cNvSpPr txBox="1"/>
          <p:nvPr/>
        </p:nvSpPr>
        <p:spPr>
          <a:xfrm>
            <a:off x="353146" y="7078350"/>
            <a:ext cx="251993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3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866D4FDB-DD91-18D0-9305-C9971C827620}"/>
              </a:ext>
            </a:extLst>
          </p:cNvPr>
          <p:cNvSpPr txBox="1"/>
          <p:nvPr/>
        </p:nvSpPr>
        <p:spPr>
          <a:xfrm>
            <a:off x="2373262" y="5360658"/>
            <a:ext cx="211147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أُحِبُّ  -  أَنَا  -  مَدْرَسَتِـي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09E7846A-55BD-B128-BC36-1422C9C60805}"/>
              </a:ext>
            </a:extLst>
          </p:cNvPr>
          <p:cNvSpPr txBox="1"/>
          <p:nvPr/>
        </p:nvSpPr>
        <p:spPr>
          <a:xfrm>
            <a:off x="1255968" y="5968295"/>
            <a:ext cx="434606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.......................................................................................................................</a:t>
            </a:r>
          </a:p>
        </p:txBody>
      </p:sp>
      <p:graphicFrame>
        <p:nvGraphicFramePr>
          <p:cNvPr id="102" name="جدول 101">
            <a:extLst>
              <a:ext uri="{FF2B5EF4-FFF2-40B4-BE49-F238E27FC236}">
                <a16:creationId xmlns:a16="http://schemas.microsoft.com/office/drawing/2014/main" id="{A5190CE4-A2D7-16F9-F22E-81C0F4205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037960"/>
              </p:ext>
            </p:extLst>
          </p:nvPr>
        </p:nvGraphicFramePr>
        <p:xfrm>
          <a:off x="693987" y="7421242"/>
          <a:ext cx="5544000" cy="15316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381119718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501238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6976550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3458514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25454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0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تِمْـسَاح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17784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0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وِجْـدَان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10180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0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لَـيْـمُون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382780"/>
                  </a:ext>
                </a:extLst>
              </a:tr>
            </a:tbl>
          </a:graphicData>
        </a:graphic>
      </p:graphicFrame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EFBD050-56DB-8BEB-8A04-DCC9E15C4AEF}"/>
              </a:ext>
            </a:extLst>
          </p:cNvPr>
          <p:cNvSpPr/>
          <p:nvPr/>
        </p:nvSpPr>
        <p:spPr>
          <a:xfrm>
            <a:off x="5250450" y="727415"/>
            <a:ext cx="1224000" cy="720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300000"/>
              </a:lnSpc>
            </a:pPr>
            <a:endParaRPr lang="ar-SA" sz="2000" b="1" dirty="0">
              <a:solidFill>
                <a:schemeClr val="tx1"/>
              </a:solidFill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  <a:p>
            <a:pPr algn="ctr">
              <a:lnSpc>
                <a:spcPct val="300000"/>
              </a:lnSpc>
            </a:pPr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قَـ</a:t>
            </a:r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</a:t>
            </a:r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ـرُ                                                                                                           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ED3983F3-72CD-36AD-4AAC-2AF1CA4BAA79}"/>
              </a:ext>
            </a:extLst>
          </p:cNvPr>
          <p:cNvCxnSpPr>
            <a:cxnSpLocks/>
          </p:cNvCxnSpPr>
          <p:nvPr/>
        </p:nvCxnSpPr>
        <p:spPr>
          <a:xfrm>
            <a:off x="5302633" y="1087415"/>
            <a:ext cx="111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D9BA99E-D1AD-F0D9-22B8-0AE6EA2C9734}"/>
              </a:ext>
            </a:extLst>
          </p:cNvPr>
          <p:cNvSpPr txBox="1"/>
          <p:nvPr/>
        </p:nvSpPr>
        <p:spPr>
          <a:xfrm>
            <a:off x="5255874" y="656354"/>
            <a:ext cx="122501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مـ - ـمـ - ـم</a:t>
            </a:r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76A2B232-5007-ACA0-D747-D60C20642764}"/>
              </a:ext>
            </a:extLst>
          </p:cNvPr>
          <p:cNvSpPr/>
          <p:nvPr/>
        </p:nvSpPr>
        <p:spPr>
          <a:xfrm>
            <a:off x="3688096" y="727415"/>
            <a:ext cx="1224000" cy="720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300000"/>
              </a:lnSpc>
            </a:pPr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    أَ</a:t>
            </a:r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</a:t>
            </a:r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ـد                                                                                                       </a:t>
            </a:r>
          </a:p>
        </p:txBody>
      </p: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4E1B70B4-B8D1-B5D5-454C-C487E6F08176}"/>
              </a:ext>
            </a:extLst>
          </p:cNvPr>
          <p:cNvCxnSpPr>
            <a:cxnSpLocks/>
          </p:cNvCxnSpPr>
          <p:nvPr/>
        </p:nvCxnSpPr>
        <p:spPr>
          <a:xfrm>
            <a:off x="3740279" y="1087415"/>
            <a:ext cx="111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F6853A8-6F9E-650E-0022-3B63DECB9436}"/>
              </a:ext>
            </a:extLst>
          </p:cNvPr>
          <p:cNvSpPr txBox="1"/>
          <p:nvPr/>
        </p:nvSpPr>
        <p:spPr>
          <a:xfrm>
            <a:off x="3625415" y="656354"/>
            <a:ext cx="134844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سـ - ـسـ - س</a:t>
            </a:r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A5023164-D8AA-74B6-D8F4-A634F2BC8AF6}"/>
              </a:ext>
            </a:extLst>
          </p:cNvPr>
          <p:cNvSpPr/>
          <p:nvPr/>
        </p:nvSpPr>
        <p:spPr>
          <a:xfrm>
            <a:off x="2187125" y="731411"/>
            <a:ext cx="1224000" cy="720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300000"/>
              </a:lnSpc>
            </a:pPr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جَـ</a:t>
            </a:r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</a:t>
            </a:r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ـل                                                                                                      </a:t>
            </a:r>
          </a:p>
        </p:txBody>
      </p: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4DA19F5B-79D1-A2CD-2A7B-CB2F531740C5}"/>
              </a:ext>
            </a:extLst>
          </p:cNvPr>
          <p:cNvCxnSpPr>
            <a:cxnSpLocks/>
          </p:cNvCxnSpPr>
          <p:nvPr/>
        </p:nvCxnSpPr>
        <p:spPr>
          <a:xfrm>
            <a:off x="2244459" y="1077364"/>
            <a:ext cx="111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C5B09071-08DA-7565-DB7A-91AD8FDDF3A3}"/>
              </a:ext>
            </a:extLst>
          </p:cNvPr>
          <p:cNvSpPr txBox="1"/>
          <p:nvPr/>
        </p:nvSpPr>
        <p:spPr>
          <a:xfrm>
            <a:off x="2173793" y="656354"/>
            <a:ext cx="124745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بـ - ـبـ - ـب</a:t>
            </a:r>
          </a:p>
        </p:txBody>
      </p: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5C14AF95-226C-541E-3755-DEFD335367A1}"/>
              </a:ext>
            </a:extLst>
          </p:cNvPr>
          <p:cNvSpPr/>
          <p:nvPr/>
        </p:nvSpPr>
        <p:spPr>
          <a:xfrm>
            <a:off x="725342" y="730443"/>
            <a:ext cx="1224000" cy="720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300000"/>
              </a:lnSpc>
            </a:pPr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نِـمْـ</a:t>
            </a:r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</a:t>
            </a:r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                        </a:t>
            </a:r>
          </a:p>
        </p:txBody>
      </p: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2EAF9B57-0224-AA15-FD8D-0BF2787E8C4E}"/>
              </a:ext>
            </a:extLst>
          </p:cNvPr>
          <p:cNvCxnSpPr>
            <a:cxnSpLocks/>
          </p:cNvCxnSpPr>
          <p:nvPr/>
        </p:nvCxnSpPr>
        <p:spPr>
          <a:xfrm>
            <a:off x="780456" y="1090443"/>
            <a:ext cx="111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630E130E-5690-C09A-5A52-C912D3F198D5}"/>
              </a:ext>
            </a:extLst>
          </p:cNvPr>
          <p:cNvSpPr txBox="1"/>
          <p:nvPr/>
        </p:nvSpPr>
        <p:spPr>
          <a:xfrm>
            <a:off x="921135" y="656354"/>
            <a:ext cx="86594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ر -  ـر  </a:t>
            </a:r>
          </a:p>
        </p:txBody>
      </p: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EB50F413-3CC7-AE20-2D2C-0BB655AAB6A7}"/>
              </a:ext>
            </a:extLst>
          </p:cNvPr>
          <p:cNvCxnSpPr>
            <a:cxnSpLocks/>
          </p:cNvCxnSpPr>
          <p:nvPr/>
        </p:nvCxnSpPr>
        <p:spPr>
          <a:xfrm>
            <a:off x="526562" y="1593314"/>
            <a:ext cx="5704702" cy="0"/>
          </a:xfrm>
          <a:prstGeom prst="line">
            <a:avLst/>
          </a:prstGeom>
          <a:ln>
            <a:solidFill>
              <a:srgbClr val="00A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EC253E0-6756-5C48-B16F-D81C81EB08DC}"/>
              </a:ext>
            </a:extLst>
          </p:cNvPr>
          <p:cNvSpPr txBox="1"/>
          <p:nvPr/>
        </p:nvSpPr>
        <p:spPr>
          <a:xfrm>
            <a:off x="44888" y="9585816"/>
            <a:ext cx="24077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2</a:t>
            </a:r>
          </a:p>
        </p:txBody>
      </p:sp>
      <p:pic>
        <p:nvPicPr>
          <p:cNvPr id="19" name="Picture 2" descr="White Arrows in PNG on a Transparent Background. 100 Free Cliparts">
            <a:extLst>
              <a:ext uri="{FF2B5EF4-FFF2-40B4-BE49-F238E27FC236}">
                <a16:creationId xmlns:a16="http://schemas.microsoft.com/office/drawing/2014/main" id="{416606D3-4FDA-4F3C-27C2-2FCB8E454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926" y="9666140"/>
            <a:ext cx="34239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6E3B166-ABA2-0B12-0ECF-27A61B9F2CDA}"/>
              </a:ext>
            </a:extLst>
          </p:cNvPr>
          <p:cNvSpPr txBox="1"/>
          <p:nvPr/>
        </p:nvSpPr>
        <p:spPr>
          <a:xfrm>
            <a:off x="395011" y="9586695"/>
            <a:ext cx="359393" cy="261610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pPr algn="ctr"/>
            <a:r>
              <a:rPr lang="ar-SA" sz="11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يتبع</a:t>
            </a:r>
          </a:p>
        </p:txBody>
      </p:sp>
    </p:spTree>
    <p:extLst>
      <p:ext uri="{BB962C8B-B14F-4D97-AF65-F5344CB8AC3E}">
        <p14:creationId xmlns:p14="http://schemas.microsoft.com/office/powerpoint/2010/main" val="331679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DE2FF-10A1-8FB9-FA82-A1ED8C6B1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9F64ACF-F390-C5EA-61E8-48477B32ECCD}"/>
              </a:ext>
            </a:extLst>
          </p:cNvPr>
          <p:cNvSpPr/>
          <p:nvPr/>
        </p:nvSpPr>
        <p:spPr>
          <a:xfrm>
            <a:off x="45000" y="39000"/>
            <a:ext cx="6768000" cy="98280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80D8621-0345-E03A-7B81-4FDC95E28BA8}"/>
              </a:ext>
            </a:extLst>
          </p:cNvPr>
          <p:cNvSpPr/>
          <p:nvPr/>
        </p:nvSpPr>
        <p:spPr>
          <a:xfrm>
            <a:off x="351000" y="149718"/>
            <a:ext cx="6156000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السؤال الثاني:                                                                                                                 </a:t>
            </a: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8880F6FB-CEDF-60CB-5D33-FC486A477519}"/>
              </a:ext>
            </a:extLst>
          </p:cNvPr>
          <p:cNvCxnSpPr/>
          <p:nvPr/>
        </p:nvCxnSpPr>
        <p:spPr>
          <a:xfrm>
            <a:off x="480291" y="363387"/>
            <a:ext cx="3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067DB64-EB95-3501-BD46-F9FBA87D2488}"/>
              </a:ext>
            </a:extLst>
          </p:cNvPr>
          <p:cNvSpPr txBox="1"/>
          <p:nvPr/>
        </p:nvSpPr>
        <p:spPr>
          <a:xfrm>
            <a:off x="530583" y="341988"/>
            <a:ext cx="28245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20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82D8D78-F607-A1D2-97D6-06C9DDD46C69}"/>
              </a:ext>
            </a:extLst>
          </p:cNvPr>
          <p:cNvSpPr txBox="1"/>
          <p:nvPr/>
        </p:nvSpPr>
        <p:spPr>
          <a:xfrm>
            <a:off x="3820010" y="675468"/>
            <a:ext cx="278634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16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1. أَكْتُب الضَّمِيـر أَوْ اِسْم الْإِشَارَة الْمُنَاسِب: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41F3B6B-A04D-80FB-6DF8-B6A6E805FA49}"/>
              </a:ext>
            </a:extLst>
          </p:cNvPr>
          <p:cNvSpPr/>
          <p:nvPr/>
        </p:nvSpPr>
        <p:spPr>
          <a:xfrm>
            <a:off x="168773" y="675696"/>
            <a:ext cx="587463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                                                            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DA0E01E-79D1-0E10-2E01-0B4D4590A733}"/>
              </a:ext>
            </a:extLst>
          </p:cNvPr>
          <p:cNvCxnSpPr>
            <a:cxnSpLocks/>
          </p:cNvCxnSpPr>
          <p:nvPr/>
        </p:nvCxnSpPr>
        <p:spPr>
          <a:xfrm>
            <a:off x="264504" y="889365"/>
            <a:ext cx="3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7EBAAEF-6C6A-0F06-D8D7-5C94387A6042}"/>
              </a:ext>
            </a:extLst>
          </p:cNvPr>
          <p:cNvSpPr txBox="1"/>
          <p:nvPr/>
        </p:nvSpPr>
        <p:spPr>
          <a:xfrm>
            <a:off x="339714" y="867966"/>
            <a:ext cx="24558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C632C87-AAB2-8239-FAB4-5586EA644CB8}"/>
              </a:ext>
            </a:extLst>
          </p:cNvPr>
          <p:cNvSpPr txBox="1"/>
          <p:nvPr/>
        </p:nvSpPr>
        <p:spPr>
          <a:xfrm>
            <a:off x="3826422" y="4345388"/>
            <a:ext cx="2779928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16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2. أَنْسَخ الْكَلِمَات وَالْـجُمَلة بِـخَطٍ جَـمِيل: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79267E77-77A4-6800-F32C-3962D776D5ED}"/>
              </a:ext>
            </a:extLst>
          </p:cNvPr>
          <p:cNvSpPr/>
          <p:nvPr/>
        </p:nvSpPr>
        <p:spPr>
          <a:xfrm>
            <a:off x="168773" y="4345616"/>
            <a:ext cx="587463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                                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8458F042-5060-AADF-82EC-3306AAA6488D}"/>
              </a:ext>
            </a:extLst>
          </p:cNvPr>
          <p:cNvCxnSpPr>
            <a:cxnSpLocks/>
          </p:cNvCxnSpPr>
          <p:nvPr/>
        </p:nvCxnSpPr>
        <p:spPr>
          <a:xfrm>
            <a:off x="264504" y="4559285"/>
            <a:ext cx="3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70A250D-99AC-36F8-D228-4B17FE62FDEB}"/>
              </a:ext>
            </a:extLst>
          </p:cNvPr>
          <p:cNvSpPr txBox="1"/>
          <p:nvPr/>
        </p:nvSpPr>
        <p:spPr>
          <a:xfrm>
            <a:off x="339714" y="4537886"/>
            <a:ext cx="245580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5</a:t>
            </a: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AEE91CB0-F0BA-B755-6298-D4030B207E85}"/>
              </a:ext>
            </a:extLst>
          </p:cNvPr>
          <p:cNvCxnSpPr>
            <a:cxnSpLocks/>
          </p:cNvCxnSpPr>
          <p:nvPr/>
        </p:nvCxnSpPr>
        <p:spPr>
          <a:xfrm>
            <a:off x="644601" y="6968986"/>
            <a:ext cx="5704702" cy="0"/>
          </a:xfrm>
          <a:prstGeom prst="line">
            <a:avLst/>
          </a:prstGeom>
          <a:ln>
            <a:solidFill>
              <a:srgbClr val="00A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B1EDB97-2CCB-DA1C-A1DB-C22A76C622F4}"/>
              </a:ext>
            </a:extLst>
          </p:cNvPr>
          <p:cNvSpPr txBox="1"/>
          <p:nvPr/>
        </p:nvSpPr>
        <p:spPr>
          <a:xfrm>
            <a:off x="5299582" y="7062660"/>
            <a:ext cx="1306768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SA" sz="16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3. إِمْلَاء اخْتِبَارِي: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890FA40-3F8F-7C4D-D475-FC988DD011F9}"/>
              </a:ext>
            </a:extLst>
          </p:cNvPr>
          <p:cNvSpPr/>
          <p:nvPr/>
        </p:nvSpPr>
        <p:spPr>
          <a:xfrm>
            <a:off x="168773" y="7062888"/>
            <a:ext cx="587463" cy="4320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                                                                                                           </a:t>
            </a: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AF3F0913-D88E-A594-EA56-5ACDF42A7B12}"/>
              </a:ext>
            </a:extLst>
          </p:cNvPr>
          <p:cNvCxnSpPr>
            <a:cxnSpLocks/>
          </p:cNvCxnSpPr>
          <p:nvPr/>
        </p:nvCxnSpPr>
        <p:spPr>
          <a:xfrm>
            <a:off x="264504" y="7276557"/>
            <a:ext cx="3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FEFA3D5-8E5F-667D-34F0-1DFC0A2EB7A6}"/>
              </a:ext>
            </a:extLst>
          </p:cNvPr>
          <p:cNvSpPr txBox="1"/>
          <p:nvPr/>
        </p:nvSpPr>
        <p:spPr>
          <a:xfrm>
            <a:off x="324485" y="7255158"/>
            <a:ext cx="276038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10</a:t>
            </a:r>
          </a:p>
        </p:txBody>
      </p:sp>
      <p:graphicFrame>
        <p:nvGraphicFramePr>
          <p:cNvPr id="21" name="جدول 20">
            <a:extLst>
              <a:ext uri="{FF2B5EF4-FFF2-40B4-BE49-F238E27FC236}">
                <a16:creationId xmlns:a16="http://schemas.microsoft.com/office/drawing/2014/main" id="{051C5749-2DC6-7DC4-C38D-15498D5AA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652996"/>
              </p:ext>
            </p:extLst>
          </p:nvPr>
        </p:nvGraphicFramePr>
        <p:xfrm>
          <a:off x="226553" y="7614480"/>
          <a:ext cx="6516000" cy="1620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381119718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501238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6976550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3458514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25454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640217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6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أَصْوَات قَصِيرَة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17784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6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أَصْوَات طَوِيلَة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1018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1600" b="1" dirty="0"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كَلِمَات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ar-SA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FGQPC Uthman Taha Naskh" panose="02000000000000000000" pitchFamily="2" charset="-78"/>
                          <a:cs typeface="KFGQPC Uthman Taha Naskh" panose="02000000000000000000" pitchFamily="2" charset="-78"/>
                        </a:rPr>
                        <a:t>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409099"/>
                  </a:ext>
                </a:extLst>
              </a:tr>
            </a:tbl>
          </a:graphicData>
        </a:graphic>
      </p:graphicFrame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7E2590F-DE7F-8A88-D46B-A5E00992556A}"/>
              </a:ext>
            </a:extLst>
          </p:cNvPr>
          <p:cNvSpPr txBox="1"/>
          <p:nvPr/>
        </p:nvSpPr>
        <p:spPr>
          <a:xfrm>
            <a:off x="2378179" y="5855472"/>
            <a:ext cx="206498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زَارَ مَـازِنُ مَـدِينَةَ جُـدَّةَ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0C14771-3E91-33B8-3E22-9F715A66C6EB}"/>
              </a:ext>
            </a:extLst>
          </p:cNvPr>
          <p:cNvSpPr txBox="1"/>
          <p:nvPr/>
        </p:nvSpPr>
        <p:spPr>
          <a:xfrm>
            <a:off x="1255969" y="6413222"/>
            <a:ext cx="434606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.......................................................................................................................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969CC0B-E616-D6BA-7BD9-5059E9E5DA89}"/>
              </a:ext>
            </a:extLst>
          </p:cNvPr>
          <p:cNvSpPr txBox="1"/>
          <p:nvPr/>
        </p:nvSpPr>
        <p:spPr>
          <a:xfrm>
            <a:off x="2853995" y="5258143"/>
            <a:ext cx="117211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............................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3124D7F2-80A4-0C87-7406-F8C9F83AA855}"/>
              </a:ext>
            </a:extLst>
          </p:cNvPr>
          <p:cNvSpPr txBox="1"/>
          <p:nvPr/>
        </p:nvSpPr>
        <p:spPr>
          <a:xfrm>
            <a:off x="801839" y="5253926"/>
            <a:ext cx="117211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............................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F4979E8-3333-4D81-33A9-F23C8D9B54EC}"/>
              </a:ext>
            </a:extLst>
          </p:cNvPr>
          <p:cNvSpPr txBox="1"/>
          <p:nvPr/>
        </p:nvSpPr>
        <p:spPr>
          <a:xfrm>
            <a:off x="5039153" y="5253926"/>
            <a:ext cx="117211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............................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A329EC6-2FD7-DE2D-281E-8FC41D0E0389}"/>
              </a:ext>
            </a:extLst>
          </p:cNvPr>
          <p:cNvSpPr txBox="1"/>
          <p:nvPr/>
        </p:nvSpPr>
        <p:spPr>
          <a:xfrm>
            <a:off x="5136161" y="4721756"/>
            <a:ext cx="92846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مَـدْرَسَـة 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B0D45C5-ED81-0E7A-879E-048F9A71E166}"/>
              </a:ext>
            </a:extLst>
          </p:cNvPr>
          <p:cNvSpPr txBox="1"/>
          <p:nvPr/>
        </p:nvSpPr>
        <p:spPr>
          <a:xfrm>
            <a:off x="3012478" y="4721756"/>
            <a:ext cx="74411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أَبْـرَاج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688333F-03F1-7400-A0F3-2AE7511DB249}"/>
              </a:ext>
            </a:extLst>
          </p:cNvPr>
          <p:cNvSpPr txBox="1"/>
          <p:nvPr/>
        </p:nvSpPr>
        <p:spPr>
          <a:xfrm>
            <a:off x="927530" y="4716483"/>
            <a:ext cx="89479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جُـسُـور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DEDCCD0-64CC-3D3C-1AF2-8A0D2AEC9AB8}"/>
              </a:ext>
            </a:extLst>
          </p:cNvPr>
          <p:cNvSpPr txBox="1"/>
          <p:nvPr/>
        </p:nvSpPr>
        <p:spPr>
          <a:xfrm>
            <a:off x="3464230" y="5719686"/>
            <a:ext cx="18473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ُ</a:t>
            </a:r>
          </a:p>
        </p:txBody>
      </p:sp>
      <p:pic>
        <p:nvPicPr>
          <p:cNvPr id="39" name="صورة 38" descr="صورة تحتوي على فن الخط, رسم, توضيح, قصاصة فني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5EAA20F-7EE8-38A9-993A-A2A8F607A2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602"/>
          <a:stretch>
            <a:fillRect/>
          </a:stretch>
        </p:blipFill>
        <p:spPr>
          <a:xfrm>
            <a:off x="1475983" y="926766"/>
            <a:ext cx="975638" cy="1008000"/>
          </a:xfrm>
          <a:prstGeom prst="rect">
            <a:avLst/>
          </a:prstGeom>
        </p:spPr>
      </p:pic>
      <p:pic>
        <p:nvPicPr>
          <p:cNvPr id="40" name="صورة 39" descr="صورة تحتوي على فن الخط, رسم, توضيح, قصاصة فني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810F356-94A7-2B34-8D37-8E80AEE4EC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586"/>
          <a:stretch>
            <a:fillRect/>
          </a:stretch>
        </p:blipFill>
        <p:spPr>
          <a:xfrm>
            <a:off x="5787482" y="926766"/>
            <a:ext cx="975332" cy="1008000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8405D64F-26FE-0FAA-6C88-041621E04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000" y="2015740"/>
            <a:ext cx="575663" cy="1008000"/>
          </a:xfrm>
          <a:prstGeom prst="rect">
            <a:avLst/>
          </a:prstGeom>
        </p:spPr>
      </p:pic>
      <p:sp>
        <p:nvSpPr>
          <p:cNvPr id="44" name="مستطيل: زوايا مستديرة 43">
            <a:extLst>
              <a:ext uri="{FF2B5EF4-FFF2-40B4-BE49-F238E27FC236}">
                <a16:creationId xmlns:a16="http://schemas.microsoft.com/office/drawing/2014/main" id="{68491C95-DB1A-2A01-A2E6-C3FB43A15DDF}"/>
              </a:ext>
            </a:extLst>
          </p:cNvPr>
          <p:cNvSpPr/>
          <p:nvPr/>
        </p:nvSpPr>
        <p:spPr>
          <a:xfrm>
            <a:off x="2620124" y="1317388"/>
            <a:ext cx="1617752" cy="504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هَـوَ   -    هِـيَ 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56ADC118-DB7C-86B5-E45C-3CE181FC0515}"/>
              </a:ext>
            </a:extLst>
          </p:cNvPr>
          <p:cNvSpPr txBox="1"/>
          <p:nvPr/>
        </p:nvSpPr>
        <p:spPr>
          <a:xfrm>
            <a:off x="625477" y="2661021"/>
            <a:ext cx="107433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</a:t>
            </a:r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فَوَّاز. </a:t>
            </a:r>
          </a:p>
        </p:txBody>
      </p:sp>
      <p:pic>
        <p:nvPicPr>
          <p:cNvPr id="51" name="صورة 50" descr="صورة تحتوي على فن الخط, رسم, توضيح, قصاصة فني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A6B0C0A-BDC6-A348-A696-91CA67CD35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495"/>
          <a:stretch>
            <a:fillRect/>
          </a:stretch>
        </p:blipFill>
        <p:spPr>
          <a:xfrm>
            <a:off x="5805353" y="1944096"/>
            <a:ext cx="928446" cy="1152000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01D09BD-14CC-0350-04BF-D56A665A99F9}"/>
              </a:ext>
            </a:extLst>
          </p:cNvPr>
          <p:cNvSpPr txBox="1"/>
          <p:nvPr/>
        </p:nvSpPr>
        <p:spPr>
          <a:xfrm>
            <a:off x="4694453" y="2661021"/>
            <a:ext cx="120257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</a:t>
            </a:r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أُسْـرَة. 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E21A895-2A08-1382-A5AB-D2A6DCC436FF}"/>
              </a:ext>
            </a:extLst>
          </p:cNvPr>
          <p:cNvSpPr txBox="1"/>
          <p:nvPr/>
        </p:nvSpPr>
        <p:spPr>
          <a:xfrm>
            <a:off x="82058" y="1512919"/>
            <a:ext cx="161775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</a:t>
            </a:r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يَغْسِلُ يَدَيْهِ. 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66120F0-F06D-95DF-5DFA-7D9C79F70D33}"/>
              </a:ext>
            </a:extLst>
          </p:cNvPr>
          <p:cNvSpPr txBox="1"/>
          <p:nvPr/>
        </p:nvSpPr>
        <p:spPr>
          <a:xfrm>
            <a:off x="4205537" y="1512919"/>
            <a:ext cx="169148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</a:t>
            </a:r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تَغْسِلُ يَدَيْهَا. </a:t>
            </a: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4BFC6B9A-ACAA-8F76-96E7-0020BA479557}"/>
              </a:ext>
            </a:extLst>
          </p:cNvPr>
          <p:cNvSpPr/>
          <p:nvPr/>
        </p:nvSpPr>
        <p:spPr>
          <a:xfrm>
            <a:off x="2614996" y="2464930"/>
            <a:ext cx="1617752" cy="504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   أَنَا    -    نَـحْنُ </a:t>
            </a:r>
          </a:p>
        </p:txBody>
      </p: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DA2E01CE-E4BE-6EE8-F357-AC6EB74ED2A3}"/>
              </a:ext>
            </a:extLst>
          </p:cNvPr>
          <p:cNvCxnSpPr>
            <a:cxnSpLocks/>
          </p:cNvCxnSpPr>
          <p:nvPr/>
        </p:nvCxnSpPr>
        <p:spPr>
          <a:xfrm>
            <a:off x="644601" y="1972336"/>
            <a:ext cx="5704702" cy="0"/>
          </a:xfrm>
          <a:prstGeom prst="line">
            <a:avLst/>
          </a:prstGeom>
          <a:ln>
            <a:solidFill>
              <a:srgbClr val="00A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E5C9D88E-835D-EF95-A722-47E10DF40092}"/>
              </a:ext>
            </a:extLst>
          </p:cNvPr>
          <p:cNvCxnSpPr>
            <a:cxnSpLocks/>
          </p:cNvCxnSpPr>
          <p:nvPr/>
        </p:nvCxnSpPr>
        <p:spPr>
          <a:xfrm>
            <a:off x="644601" y="3119528"/>
            <a:ext cx="5704702" cy="0"/>
          </a:xfrm>
          <a:prstGeom prst="line">
            <a:avLst/>
          </a:prstGeom>
          <a:ln>
            <a:solidFill>
              <a:srgbClr val="00A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2CA82B2A-3B3D-D10A-FEA1-E48D0CFD32EA}"/>
              </a:ext>
            </a:extLst>
          </p:cNvPr>
          <p:cNvSpPr/>
          <p:nvPr/>
        </p:nvSpPr>
        <p:spPr>
          <a:xfrm>
            <a:off x="2614996" y="3593484"/>
            <a:ext cx="1617752" cy="504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chemeClr val="tx1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هَذَا  -   هَذِه </a:t>
            </a:r>
          </a:p>
        </p:txBody>
      </p: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08C1AD38-D792-D6C8-C7AB-B23E361C5091}"/>
              </a:ext>
            </a:extLst>
          </p:cNvPr>
          <p:cNvCxnSpPr>
            <a:cxnSpLocks/>
          </p:cNvCxnSpPr>
          <p:nvPr/>
        </p:nvCxnSpPr>
        <p:spPr>
          <a:xfrm>
            <a:off x="644601" y="4248082"/>
            <a:ext cx="5704702" cy="0"/>
          </a:xfrm>
          <a:prstGeom prst="line">
            <a:avLst/>
          </a:prstGeom>
          <a:ln>
            <a:solidFill>
              <a:srgbClr val="00A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صورة 61">
            <a:extLst>
              <a:ext uri="{FF2B5EF4-FFF2-40B4-BE49-F238E27FC236}">
                <a16:creationId xmlns:a16="http://schemas.microsoft.com/office/drawing/2014/main" id="{9C9CEAA0-A1FF-F1D3-2EE2-1325789909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676" b="14717"/>
          <a:stretch>
            <a:fillRect/>
          </a:stretch>
        </p:blipFill>
        <p:spPr>
          <a:xfrm>
            <a:off x="5953082" y="3457073"/>
            <a:ext cx="698198" cy="756000"/>
          </a:xfrm>
          <a:prstGeom prst="rect">
            <a:avLst/>
          </a:prstGeom>
        </p:spPr>
      </p:pic>
      <p:pic>
        <p:nvPicPr>
          <p:cNvPr id="64" name="صورة 63" descr="صورة تحتوي على رسم, دبوس الورق,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96FBB47-BAAC-6B0D-59D2-04FDF5AB9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0412" y="3457073"/>
            <a:ext cx="575999" cy="756000"/>
          </a:xfrm>
          <a:prstGeom prst="rect">
            <a:avLst/>
          </a:prstGeom>
        </p:spPr>
      </p:pic>
      <p:sp>
        <p:nvSpPr>
          <p:cNvPr id="65" name="مربع نص 64">
            <a:extLst>
              <a:ext uri="{FF2B5EF4-FFF2-40B4-BE49-F238E27FC236}">
                <a16:creationId xmlns:a16="http://schemas.microsoft.com/office/drawing/2014/main" id="{401B45B2-DA94-F914-3ABB-C5FF69531B92}"/>
              </a:ext>
            </a:extLst>
          </p:cNvPr>
          <p:cNvSpPr txBox="1"/>
          <p:nvPr/>
        </p:nvSpPr>
        <p:spPr>
          <a:xfrm>
            <a:off x="4620715" y="3866455"/>
            <a:ext cx="127631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</a:t>
            </a:r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حَقِيبَة. 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0B53277C-FAFB-1496-352A-8E173EA2DC07}"/>
              </a:ext>
            </a:extLst>
          </p:cNvPr>
          <p:cNvSpPr txBox="1"/>
          <p:nvPr/>
        </p:nvSpPr>
        <p:spPr>
          <a:xfrm>
            <a:off x="675171" y="3866455"/>
            <a:ext cx="102463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1400" b="1" dirty="0">
                <a:solidFill>
                  <a:schemeClr val="bg2">
                    <a:lumMod val="50000"/>
                  </a:schemeClr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............</a:t>
            </a:r>
            <a:r>
              <a:rPr lang="ar-SA" sz="20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 قَلَم.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AA4C4BE-95B6-B19F-A3CF-95C370E5957F}"/>
              </a:ext>
            </a:extLst>
          </p:cNvPr>
          <p:cNvSpPr txBox="1"/>
          <p:nvPr/>
        </p:nvSpPr>
        <p:spPr>
          <a:xfrm>
            <a:off x="39278" y="9585816"/>
            <a:ext cx="25199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ar-SA" sz="12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26815DA-7E26-65C6-3566-D354F3A647F4}"/>
              </a:ext>
            </a:extLst>
          </p:cNvPr>
          <p:cNvSpPr txBox="1"/>
          <p:nvPr/>
        </p:nvSpPr>
        <p:spPr>
          <a:xfrm>
            <a:off x="243808" y="9586695"/>
            <a:ext cx="790602" cy="261610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pPr algn="ctr"/>
            <a:r>
              <a:rPr lang="ar-SA" sz="1100" b="1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انتهت الأسئلة</a:t>
            </a:r>
          </a:p>
        </p:txBody>
      </p:sp>
    </p:spTree>
    <p:extLst>
      <p:ext uri="{BB962C8B-B14F-4D97-AF65-F5344CB8AC3E}">
        <p14:creationId xmlns:p14="http://schemas.microsoft.com/office/powerpoint/2010/main" val="12463592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1000</TotalTime>
  <Words>534</Words>
  <Application>Microsoft Office PowerPoint</Application>
  <PresentationFormat>A4 Paper (210x297 mm)‎</PresentationFormat>
  <Paragraphs>231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KFGQPC Uthman Taha Naskh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meaad alshareef</dc:creator>
  <cp:lastModifiedBy>meaad alshareef</cp:lastModifiedBy>
  <cp:revision>6</cp:revision>
  <cp:lastPrinted>2025-12-22T03:14:24Z</cp:lastPrinted>
  <dcterms:created xsi:type="dcterms:W3CDTF">2025-12-20T13:06:59Z</dcterms:created>
  <dcterms:modified xsi:type="dcterms:W3CDTF">2025-12-22T14:41:51Z</dcterms:modified>
</cp:coreProperties>
</file>