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6" r:id="rId1"/>
  </p:sldMasterIdLst>
  <p:notesMasterIdLst>
    <p:notesMasterId r:id="rId29"/>
  </p:notesMasterIdLst>
  <p:handoutMasterIdLst>
    <p:handoutMasterId r:id="rId30"/>
  </p:handoutMasterIdLst>
  <p:sldIdLst>
    <p:sldId id="11088681" r:id="rId2"/>
    <p:sldId id="11088726" r:id="rId3"/>
    <p:sldId id="11088727" r:id="rId4"/>
    <p:sldId id="11088728" r:id="rId5"/>
    <p:sldId id="11088633" r:id="rId6"/>
    <p:sldId id="11088714" r:id="rId7"/>
    <p:sldId id="11088718" r:id="rId8"/>
    <p:sldId id="11088674" r:id="rId9"/>
    <p:sldId id="11088634" r:id="rId10"/>
    <p:sldId id="11088719" r:id="rId11"/>
    <p:sldId id="11088653" r:id="rId12"/>
    <p:sldId id="11088654" r:id="rId13"/>
    <p:sldId id="11088819" r:id="rId14"/>
    <p:sldId id="11088655" r:id="rId15"/>
    <p:sldId id="11088712" r:id="rId16"/>
    <p:sldId id="11088721" r:id="rId17"/>
    <p:sldId id="11088722" r:id="rId18"/>
    <p:sldId id="11088717" r:id="rId19"/>
    <p:sldId id="11088679" r:id="rId20"/>
    <p:sldId id="11088715" r:id="rId21"/>
    <p:sldId id="11088657" r:id="rId22"/>
    <p:sldId id="11088666" r:id="rId23"/>
    <p:sldId id="11088667" r:id="rId24"/>
    <p:sldId id="11088723" r:id="rId25"/>
    <p:sldId id="11088724" r:id="rId26"/>
    <p:sldId id="267" r:id="rId27"/>
    <p:sldId id="11088716" r:id="rId28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495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5E66"/>
    <a:srgbClr val="D45803"/>
    <a:srgbClr val="6A4CFF"/>
    <a:srgbClr val="0099A9"/>
    <a:srgbClr val="AFA0FA"/>
    <a:srgbClr val="6245F5"/>
    <a:srgbClr val="4E3B85"/>
    <a:srgbClr val="D81567"/>
    <a:srgbClr val="D4EFF8"/>
    <a:srgbClr val="F1FA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بلا نمط، بلا شبكة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0A15C55-8517-42AA-B614-E9B94910E393}" styleName="نمط متوسط 2 - تميي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نمط متوسط 2 - تميي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نمط متوسط 2 - تميي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نمط متوسط 2 - تميي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2C8C85-51F0-491E-9774-3900AFEF0FD7}" styleName="نمط فاتح 2 - تمييز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51" autoAdjust="0"/>
    <p:restoredTop sz="92037" autoAdjust="0"/>
  </p:normalViewPr>
  <p:slideViewPr>
    <p:cSldViewPr snapToGrid="0" showGuides="1">
      <p:cViewPr varScale="1">
        <p:scale>
          <a:sx n="76" d="100"/>
          <a:sy n="76" d="100"/>
        </p:scale>
        <p:origin x="1022" y="58"/>
      </p:cViewPr>
      <p:guideLst>
        <p:guide orient="horz" pos="2160"/>
        <p:guide pos="495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-390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Montserrat" panose="00000500000000000000" charset="0"/>
              <a:ea typeface="Montserrat" panose="00000500000000000000" charset="0"/>
              <a:cs typeface="Montserrat" panose="00000500000000000000" charset="0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cs typeface="Montserrat" panose="00000500000000000000" charset="0"/>
              </a:rPr>
              <a:t>2022/12/11</a:t>
            </a:fld>
            <a:endParaRPr lang="zh-CN" altLang="en-US">
              <a:cs typeface="Montserrat" panose="00000500000000000000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Montserrat" panose="00000500000000000000" charset="0"/>
              <a:ea typeface="Montserrat" panose="00000500000000000000" charset="0"/>
              <a:cs typeface="Montserrat" panose="00000500000000000000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cs typeface="Montserrat" panose="00000500000000000000" charset="0"/>
              </a:rPr>
              <a:t>‹#›</a:t>
            </a:fld>
            <a:endParaRPr lang="zh-CN" altLang="en-US">
              <a:cs typeface="Montserrat" panose="000005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defRPr>
            </a:lvl1pPr>
          </a:lstStyle>
          <a:p>
            <a:fld id="{DBB11A41-89D6-40CC-B344-DE05BE3C8798}" type="datetimeFigureOut">
              <a:rPr lang="zh-CN" altLang="en-US" smtClean="0"/>
              <a:t>2022/12/11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defRPr>
            </a:lvl1pPr>
          </a:lstStyle>
          <a:p>
            <a:fld id="{852AFEA5-68EA-41C8-98EF-686B9CD5E70C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Montserrat" panose="00000500000000000000" charset="0"/>
        <a:ea typeface="Montserrat" panose="00000500000000000000" charset="0"/>
        <a:cs typeface="Montserrat" panose="00000500000000000000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ontserrat" panose="00000500000000000000" charset="0"/>
        <a:ea typeface="Montserrat" panose="00000500000000000000" charset="0"/>
        <a:cs typeface="Montserrat" panose="00000500000000000000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ontserrat" panose="00000500000000000000" charset="0"/>
        <a:ea typeface="Montserrat" panose="00000500000000000000" charset="0"/>
        <a:cs typeface="Montserrat" panose="00000500000000000000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ontserrat" panose="00000500000000000000" charset="0"/>
        <a:ea typeface="Montserrat" panose="00000500000000000000" charset="0"/>
        <a:cs typeface="Montserrat" panose="00000500000000000000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ontserrat" panose="00000500000000000000" charset="0"/>
        <a:ea typeface="Montserrat" panose="00000500000000000000" charset="0"/>
        <a:cs typeface="Montserrat" panose="00000500000000000000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AFEA5-68EA-41C8-98EF-686B9CD5E70C}" type="slidenum">
              <a:rPr lang="zh-CN" altLang="en-US" smtClean="0"/>
              <a:t>2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951353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AFEA5-68EA-41C8-98EF-686B9CD5E70C}" type="slidenum">
              <a:rPr lang="zh-CN" altLang="en-US" smtClean="0"/>
              <a:t>15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516532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AFEA5-68EA-41C8-98EF-686B9CD5E70C}" type="slidenum">
              <a:rPr lang="zh-CN" altLang="en-US" smtClean="0"/>
              <a:t>16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415629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AFEA5-68EA-41C8-98EF-686B9CD5E70C}" type="slidenum">
              <a:rPr lang="zh-CN" altLang="en-US" smtClean="0"/>
              <a:t>17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921404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AFEA5-68EA-41C8-98EF-686B9CD5E70C}" type="slidenum">
              <a:rPr lang="zh-CN" altLang="en-US" smtClean="0"/>
              <a:t>18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9497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/>
              <a:t>تصميم وإعداد : أ-حسام الثقفي</a:t>
            </a: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AFEA5-68EA-41C8-98EF-686B9CD5E70C}" type="slidenum">
              <a:rPr lang="zh-CN" altLang="en-US" smtClean="0"/>
              <a:t>19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669005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dirty="0"/>
              <a:t>تصميم وإعداد : أ-حسام الثقفي</a:t>
            </a:r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AFEA5-68EA-41C8-98EF-686B9CD5E70C}" type="slidenum">
              <a:rPr lang="zh-CN" altLang="en-US" smtClean="0"/>
              <a:t>27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04883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238A9CF-1E53-4FDE-829F-02FC483F69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58D96DF6-9771-4CCD-AF1E-5BC2E60134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614B88A-003B-4C50-86DA-390FDBB7E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D7012-494E-46F9-98B7-80122338A741}" type="datetimeFigureOut">
              <a:rPr lang="zh-CN" altLang="en-US" smtClean="0"/>
              <a:t>2022/12/11</a:t>
            </a:fld>
            <a:endParaRPr lang="zh-CN" altLang="en-US" dirty="0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C6C95EC-34F3-451D-A70C-F857F152D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2B7F424-7BDC-49F3-80E7-40AAB71DD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5F241-3346-4EDB-BE46-72B228A7CF48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40587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EF79017-1C4A-4FDD-BD87-B409C216AA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B3D0A923-6061-42D6-BAEE-9B799F986B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30B0CFF-E2CE-45C9-96D6-84A20FEA3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D7012-494E-46F9-98B7-80122338A741}" type="datetimeFigureOut">
              <a:rPr lang="zh-CN" altLang="en-US" smtClean="0"/>
              <a:t>2022/12/11</a:t>
            </a:fld>
            <a:endParaRPr lang="zh-CN" altLang="en-US" dirty="0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DD80228-9B4D-463F-910B-3A97A94D6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41577DB-FA0E-4AC4-8818-C653CD3E9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5F241-3346-4EDB-BE46-72B228A7CF48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67836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BEB142C9-ACD5-4135-B13A-61DFEF7C89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56B92F0B-5958-4340-B709-5DC1BC728F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50CF814-404B-403B-B444-EFD2218D56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D7012-494E-46F9-98B7-80122338A741}" type="datetimeFigureOut">
              <a:rPr lang="zh-CN" altLang="en-US" smtClean="0"/>
              <a:t>2022/12/11</a:t>
            </a:fld>
            <a:endParaRPr lang="zh-CN" altLang="en-US" dirty="0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0F8C6E4-65C7-4AF8-ADA3-04DB101C0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D72A594-2799-4E0A-9C2D-E7522DC05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5F241-3346-4EDB-BE46-72B228A7CF48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908331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orkspac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Freeform 12"/>
          <p:cNvSpPr>
            <a:spLocks/>
          </p:cNvSpPr>
          <p:nvPr userDrawn="1"/>
        </p:nvSpPr>
        <p:spPr bwMode="auto">
          <a:xfrm>
            <a:off x="0" y="5869518"/>
            <a:ext cx="12192000" cy="988484"/>
          </a:xfrm>
          <a:custGeom>
            <a:avLst/>
            <a:gdLst>
              <a:gd name="T0" fmla="*/ 11520 w 11520"/>
              <a:gd name="T1" fmla="*/ 0 h 933"/>
              <a:gd name="T2" fmla="*/ 0 w 11520"/>
              <a:gd name="T3" fmla="*/ 507 h 933"/>
              <a:gd name="T4" fmla="*/ 0 w 11520"/>
              <a:gd name="T5" fmla="*/ 933 h 933"/>
              <a:gd name="T6" fmla="*/ 11520 w 11520"/>
              <a:gd name="T7" fmla="*/ 933 h 933"/>
              <a:gd name="T8" fmla="*/ 11520 w 11520"/>
              <a:gd name="T9" fmla="*/ 0 h 9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520" h="933">
                <a:moveTo>
                  <a:pt x="11520" y="0"/>
                </a:moveTo>
                <a:lnTo>
                  <a:pt x="0" y="507"/>
                </a:lnTo>
                <a:lnTo>
                  <a:pt x="0" y="933"/>
                </a:lnTo>
                <a:lnTo>
                  <a:pt x="11520" y="933"/>
                </a:lnTo>
                <a:lnTo>
                  <a:pt x="115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FF30096-E2FA-4C53-8FFA-C198FACBBC31}" type="datetimeFigureOut">
              <a:rPr lang="en-US" smtClean="0"/>
              <a:pPr/>
              <a:t>12/11/2022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E6EB2CE-F8EE-47A0-A8D1-750600A2965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3" name="Rectangle 11"/>
          <p:cNvSpPr>
            <a:spLocks noChangeArrowheads="1"/>
          </p:cNvSpPr>
          <p:nvPr userDrawn="1"/>
        </p:nvSpPr>
        <p:spPr bwMode="auto">
          <a:xfrm>
            <a:off x="4234" y="6407151"/>
            <a:ext cx="6351" cy="450851"/>
          </a:xfrm>
          <a:prstGeom prst="rect">
            <a:avLst/>
          </a:prstGeom>
          <a:solidFill>
            <a:srgbClr val="E7E9E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196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Insert your title here</a:t>
            </a:r>
            <a:endParaRPr lang="en-US" noProof="0" dirty="0"/>
          </a:p>
        </p:txBody>
      </p:sp>
      <p:sp>
        <p:nvSpPr>
          <p:cNvPr id="238" name="Text Placeholder 4"/>
          <p:cNvSpPr>
            <a:spLocks noGrp="1"/>
          </p:cNvSpPr>
          <p:nvPr>
            <p:ph type="body" sz="quarter" idx="35" hasCustomPrompt="1"/>
          </p:nvPr>
        </p:nvSpPr>
        <p:spPr>
          <a:xfrm>
            <a:off x="623392" y="1892829"/>
            <a:ext cx="10945216" cy="3976688"/>
          </a:xfrm>
        </p:spPr>
        <p:txBody>
          <a:bodyPr anchor="t">
            <a:noAutofit/>
          </a:bodyPr>
          <a:lstStyle>
            <a:lvl1pPr marL="0" marR="0" indent="0" algn="ctr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933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Ut enim ad minim veniam, quis nostrud exercitation ullamco laboris nisi ut aliquip ex ea commodo consequat.</a:t>
            </a:r>
          </a:p>
        </p:txBody>
      </p:sp>
      <p:grpSp>
        <p:nvGrpSpPr>
          <p:cNvPr id="9" name="Group 45"/>
          <p:cNvGrpSpPr>
            <a:grpSpLocks noChangeAspect="1"/>
          </p:cNvGrpSpPr>
          <p:nvPr userDrawn="1"/>
        </p:nvGrpSpPr>
        <p:grpSpPr bwMode="auto">
          <a:xfrm>
            <a:off x="10951801" y="6693359"/>
            <a:ext cx="1163515" cy="143171"/>
            <a:chOff x="5148" y="3159"/>
            <a:chExt cx="577" cy="71"/>
          </a:xfrm>
        </p:grpSpPr>
        <p:sp>
          <p:nvSpPr>
            <p:cNvPr id="10" name="Rectangle 46"/>
            <p:cNvSpPr>
              <a:spLocks noChangeArrowheads="1"/>
            </p:cNvSpPr>
            <p:nvPr userDrawn="1"/>
          </p:nvSpPr>
          <p:spPr bwMode="auto">
            <a:xfrm>
              <a:off x="5148" y="3159"/>
              <a:ext cx="44" cy="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33" b="0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rPr>
                <a:t>©</a:t>
              </a:r>
              <a:endParaRPr kumimoji="0" lang="en-US" altLang="en-US" sz="24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Rectangle 47"/>
            <p:cNvSpPr>
              <a:spLocks noChangeArrowheads="1"/>
            </p:cNvSpPr>
            <p:nvPr userDrawn="1"/>
          </p:nvSpPr>
          <p:spPr bwMode="auto">
            <a:xfrm>
              <a:off x="5206" y="3159"/>
              <a:ext cx="37" cy="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33" b="0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rPr>
                <a:t>T</a:t>
              </a:r>
              <a:endParaRPr kumimoji="0" lang="en-US" altLang="en-US" sz="24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Rectangle 48"/>
            <p:cNvSpPr>
              <a:spLocks noChangeArrowheads="1"/>
            </p:cNvSpPr>
            <p:nvPr userDrawn="1"/>
          </p:nvSpPr>
          <p:spPr bwMode="auto">
            <a:xfrm>
              <a:off x="5235" y="3159"/>
              <a:ext cx="490" cy="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33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rPr>
                <a:t>emplateswise.com</a:t>
              </a:r>
              <a:endPara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398581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12/11/2022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76604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5B3C918-709D-4FCE-8687-7A6D84013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01E9C76E-A9D6-46E7-8B6B-3E5B8F1935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E77C1BF-44C0-41F8-96DB-BE59DFD994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D7012-494E-46F9-98B7-80122338A741}" type="datetimeFigureOut">
              <a:rPr lang="zh-CN" altLang="en-US" smtClean="0"/>
              <a:t>2022/12/11</a:t>
            </a:fld>
            <a:endParaRPr lang="zh-CN" altLang="en-US" dirty="0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F975B7E-33AD-4A23-A0A1-DCDD686C0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802E3F4-2F1E-4FF5-BEF0-DFC294E1B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5F241-3346-4EDB-BE46-72B228A7CF48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33026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18A6F4D-F8A2-4A4A-8B8A-932123755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565D2CFA-D8D1-4C2E-81E3-C3EEA63A29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9B7236F-5AB7-4FD0-9E45-3C02C3767A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D7012-494E-46F9-98B7-80122338A741}" type="datetimeFigureOut">
              <a:rPr lang="zh-CN" altLang="en-US" smtClean="0"/>
              <a:t>2022/12/11</a:t>
            </a:fld>
            <a:endParaRPr lang="zh-CN" altLang="en-US" dirty="0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6EE283A-374A-45B8-945D-CA250F330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797BA4E-FB7B-4044-910C-2725A4641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5F241-3346-4EDB-BE46-72B228A7CF48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59032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9895DAC-4859-4A33-90FF-BDCE7E9A3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02945A5-F18C-4133-B575-E6DF8E81C1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9C0B1777-C922-47A8-82FC-65242D4176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FD9FA74C-6ED0-4DFC-893E-2C7F5455B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D7012-494E-46F9-98B7-80122338A741}" type="datetimeFigureOut">
              <a:rPr lang="zh-CN" altLang="en-US" smtClean="0"/>
              <a:t>2022/12/11</a:t>
            </a:fld>
            <a:endParaRPr lang="zh-CN" altLang="en-US" dirty="0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6DC7E3DD-B788-4878-A78B-E405D67729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1B343837-5599-4463-BE11-64EDD4E87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5F241-3346-4EDB-BE46-72B228A7CF48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46048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A07B607-C2E1-436E-A291-0BC2F3252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A5AF0537-C97D-4F64-AAF8-9EF634E87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F6EA2246-FA8F-4147-B87C-E52ACB0BF4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703BBBEE-6106-431E-9109-558E10ACF6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3F7E8884-CDE6-4782-8DE4-0879DD85A9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8F19793C-EF66-4BC7-8311-0E584294C2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D7012-494E-46F9-98B7-80122338A741}" type="datetimeFigureOut">
              <a:rPr lang="zh-CN" altLang="en-US" smtClean="0"/>
              <a:t>2022/12/11</a:t>
            </a:fld>
            <a:endParaRPr lang="zh-CN" altLang="en-US" dirty="0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6132F6DD-FABC-4116-8EFE-486307FF8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12C47FFC-406C-4D9B-AEB0-85D67D7E4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5F241-3346-4EDB-BE46-72B228A7CF48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9559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2FA208D-3DC9-473B-ADA7-08A35C5D0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4EABC16A-3C38-4BD4-B9F0-155A7E745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D7012-494E-46F9-98B7-80122338A741}" type="datetimeFigureOut">
              <a:rPr lang="zh-CN" altLang="en-US" smtClean="0"/>
              <a:t>2022/12/11</a:t>
            </a:fld>
            <a:endParaRPr lang="zh-CN" altLang="en-US" dirty="0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9E937007-E5C3-455C-8976-F0ED14F2A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955D7D82-8C45-485B-ABD1-4090DC18F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5F241-3346-4EDB-BE46-72B228A7CF48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65196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872D25C4-ABAB-4024-A2F5-D985F1AE4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D7012-494E-46F9-98B7-80122338A741}" type="datetimeFigureOut">
              <a:rPr lang="zh-CN" altLang="en-US" smtClean="0"/>
              <a:t>2022/12/11</a:t>
            </a:fld>
            <a:endParaRPr lang="zh-CN" altLang="en-US" dirty="0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E5EC9FFD-45CC-45C4-BEC6-277C9F438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BB5184C4-37AD-4401-B9C1-661F64F33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5F241-3346-4EDB-BE46-72B228A7CF48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8418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1F6CB0F-AC6B-4CD1-ACD6-FFC2B85EE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5DADFBE-690D-435D-A478-93939DF98A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4A9D4C9-DB44-482C-B6BD-038D9A27A4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B0ED837F-A4EE-4127-B268-E334F0479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D7012-494E-46F9-98B7-80122338A741}" type="datetimeFigureOut">
              <a:rPr lang="zh-CN" altLang="en-US" smtClean="0"/>
              <a:t>2022/12/11</a:t>
            </a:fld>
            <a:endParaRPr lang="zh-CN" altLang="en-US" dirty="0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07DC4822-F70E-497A-B11F-3076208796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9059AEA7-7489-4002-AD99-DCD49450B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5F241-3346-4EDB-BE46-72B228A7CF48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71096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453319C-3621-416F-9533-209E34CD0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EE5675ED-BE28-4CD4-8DBC-58F8358295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58776C74-559A-4B76-801A-05777E0F9F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B3AED6F2-CE6E-40D5-AA0A-5C8145AD55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D7012-494E-46F9-98B7-80122338A741}" type="datetimeFigureOut">
              <a:rPr lang="zh-CN" altLang="en-US" smtClean="0"/>
              <a:t>2022/12/11</a:t>
            </a:fld>
            <a:endParaRPr lang="zh-CN" altLang="en-US" dirty="0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7FC337C3-2987-43CA-B151-417479F7B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27169471-2ACF-413A-B237-80F1618EA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5F241-3346-4EDB-BE46-72B228A7CF48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877473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794E986D-81D2-4E23-AE2B-A415254B3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0215DECB-599F-4BD9-9FFA-A2ABEA46C4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BE285C6-099E-439A-8398-E4F6410585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7D7012-494E-46F9-98B7-80122338A741}" type="datetimeFigureOut">
              <a:rPr lang="zh-CN" altLang="en-US" smtClean="0"/>
              <a:t>2022/12/11</a:t>
            </a:fld>
            <a:endParaRPr lang="zh-CN" altLang="en-US" dirty="0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0E44FBA-330C-4584-84D4-0BAEA5D840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10B98A9-3FF8-4F5D-8F99-7A04438446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35F241-3346-4EDB-BE46-72B228A7CF48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498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701" r:id="rId12"/>
    <p:sldLayoutId id="2147483702" r:id="rId13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twitter.com/Hussam_9595" TargetMode="External"/><Relationship Id="rId3" Type="http://schemas.microsoft.com/office/2007/relationships/hdphoto" Target="../media/hdphoto1.wdp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youtube.com/channel/UC0yHKQvfDf8sXZtg3UdHJsA/videos" TargetMode="External"/><Relationship Id="rId11" Type="http://schemas.openxmlformats.org/officeDocument/2006/relationships/image" Target="../media/image6.png"/><Relationship Id="rId5" Type="http://schemas.openxmlformats.org/officeDocument/2006/relationships/image" Target="../media/image2.png"/><Relationship Id="rId10" Type="http://schemas.openxmlformats.org/officeDocument/2006/relationships/image" Target="../media/image5.png"/><Relationship Id="rId4" Type="http://schemas.openxmlformats.org/officeDocument/2006/relationships/hyperlink" Target="https://t.me/Hussam_9595" TargetMode="External"/><Relationship Id="rId9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ncil2d.org/download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4.jpeg"/><Relationship Id="rId5" Type="http://schemas.microsoft.com/office/2007/relationships/hdphoto" Target="../media/hdphoto2.wdp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5.png"/><Relationship Id="rId7" Type="http://schemas.openxmlformats.org/officeDocument/2006/relationships/hyperlink" Target="https://play.google.com/store/apps/details?id=com.vblast.flipaclip&amp;hl=en&amp;gl=US" TargetMode="Externa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7.jpeg"/><Relationship Id="rId5" Type="http://schemas.openxmlformats.org/officeDocument/2006/relationships/hyperlink" Target="https://apps.apple.com/gb/app/flipaclip-cartoon-animation/id1101848914" TargetMode="External"/><Relationship Id="rId10" Type="http://schemas.openxmlformats.org/officeDocument/2006/relationships/image" Target="../media/image40.png"/><Relationship Id="rId4" Type="http://schemas.openxmlformats.org/officeDocument/2006/relationships/image" Target="../media/image6.png"/><Relationship Id="rId9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2.jpeg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5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66.sv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11" Type="http://schemas.openxmlformats.org/officeDocument/2006/relationships/audio" Target="../media/audio5.wav"/><Relationship Id="rId5" Type="http://schemas.openxmlformats.org/officeDocument/2006/relationships/image" Target="../media/image64.jpeg"/><Relationship Id="rId4" Type="http://schemas.openxmlformats.org/officeDocument/2006/relationships/image" Target="../media/image63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svg"/><Relationship Id="rId17" Type="http://schemas.openxmlformats.org/officeDocument/2006/relationships/image" Target="../media/image6.png"/><Relationship Id="rId2" Type="http://schemas.openxmlformats.org/officeDocument/2006/relationships/image" Target="../media/image5.png"/><Relationship Id="rId16" Type="http://schemas.openxmlformats.org/officeDocument/2006/relationships/image" Target="../media/image25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sv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svg"/><Relationship Id="rId4" Type="http://schemas.openxmlformats.org/officeDocument/2006/relationships/image" Target="../media/image13.svg"/><Relationship Id="rId9" Type="http://schemas.openxmlformats.org/officeDocument/2006/relationships/image" Target="../media/image18.png"/><Relationship Id="rId14" Type="http://schemas.openxmlformats.org/officeDocument/2006/relationships/image" Target="../media/image2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/>
          <p:cNvGrpSpPr/>
          <p:nvPr/>
        </p:nvGrpSpPr>
        <p:grpSpPr>
          <a:xfrm>
            <a:off x="1389925" y="2126849"/>
            <a:ext cx="8089963" cy="2400657"/>
            <a:chOff x="3291768" y="-1259445"/>
            <a:chExt cx="4989822" cy="8149783"/>
          </a:xfrm>
        </p:grpSpPr>
        <p:sp>
          <p:nvSpPr>
            <p:cNvPr id="17" name="文本框 16"/>
            <p:cNvSpPr txBox="1"/>
            <p:nvPr/>
          </p:nvSpPr>
          <p:spPr>
            <a:xfrm>
              <a:off x="3535967" y="-1259445"/>
              <a:ext cx="4745623" cy="8149783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ar-SA" sz="9600" dirty="0">
                  <a:latin typeface="Sakkal Majalla" panose="02000000000000000000" pitchFamily="2" charset="-78"/>
                  <a:cs typeface="Fanan" pitchFamily="2" charset="-78"/>
                </a:rPr>
                <a:t>تقنية رقمية 1-2</a:t>
              </a:r>
              <a:br>
                <a:rPr lang="ar-SA" sz="9600" dirty="0">
                  <a:latin typeface="Sakkal Majalla" panose="02000000000000000000" pitchFamily="2" charset="-78"/>
                  <a:cs typeface="Fanan" pitchFamily="2" charset="-78"/>
                </a:rPr>
              </a:br>
              <a:endParaRPr lang="zh-CN" altLang="en-US" sz="5400" dirty="0">
                <a:latin typeface="Sakkal Majalla" panose="02000000000000000000" pitchFamily="2" charset="-78"/>
                <a:ea typeface="Montserrat" panose="00000500000000000000" charset="0"/>
                <a:cs typeface="Fanan" pitchFamily="2" charset="-78"/>
              </a:endParaRPr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3291768" y="1990315"/>
              <a:ext cx="4745623" cy="78028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14000"/>
                </a:lnSpc>
              </a:pPr>
              <a:endParaRPr lang="en-US" altLang="zh-CN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Sakkal Majalla" panose="02000000000000000000" pitchFamily="2" charset="-78"/>
                <a:ea typeface="Montserrat" panose="00000500000000000000" charset="0"/>
                <a:cs typeface="Fanan" pitchFamily="2" charset="-78"/>
              </a:endParaRPr>
            </a:p>
          </p:txBody>
        </p:sp>
      </p:grpSp>
      <p:pic>
        <p:nvPicPr>
          <p:cNvPr id="3" name="صورة 2">
            <a:extLst>
              <a:ext uri="{FF2B5EF4-FFF2-40B4-BE49-F238E27FC236}">
                <a16:creationId xmlns:a16="http://schemas.microsoft.com/office/drawing/2014/main" id="{EF50005B-6367-4AFF-A327-F7D9A4C618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FilmGrain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423" b="19591"/>
          <a:stretch/>
        </p:blipFill>
        <p:spPr>
          <a:xfrm>
            <a:off x="3792123" y="0"/>
            <a:ext cx="3681487" cy="2336572"/>
          </a:xfrm>
          <a:prstGeom prst="rect">
            <a:avLst/>
          </a:prstGeom>
        </p:spPr>
      </p:pic>
      <p:sp>
        <p:nvSpPr>
          <p:cNvPr id="9" name="文本框 16">
            <a:extLst>
              <a:ext uri="{FF2B5EF4-FFF2-40B4-BE49-F238E27FC236}">
                <a16:creationId xmlns:a16="http://schemas.microsoft.com/office/drawing/2014/main" id="{287B91DB-03C5-4FC1-B2DB-43BF61DA04EB}"/>
              </a:ext>
            </a:extLst>
          </p:cNvPr>
          <p:cNvSpPr txBox="1"/>
          <p:nvPr/>
        </p:nvSpPr>
        <p:spPr>
          <a:xfrm>
            <a:off x="1881935" y="3486923"/>
            <a:ext cx="7694044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ar-SA" sz="4400" dirty="0">
                <a:solidFill>
                  <a:schemeClr val="accent1"/>
                </a:solidFill>
                <a:latin typeface="Sakkal Majalla" panose="02000000000000000000" pitchFamily="2" charset="-78"/>
                <a:cs typeface="Fanan" pitchFamily="2" charset="-78"/>
              </a:rPr>
              <a:t>معلم المادة / أ-حسام مساعد الثقفي </a:t>
            </a:r>
            <a:endParaRPr lang="zh-CN" altLang="en-US" sz="2000" dirty="0">
              <a:solidFill>
                <a:schemeClr val="accent1"/>
              </a:solidFill>
              <a:latin typeface="Sakkal Majalla" panose="02000000000000000000" pitchFamily="2" charset="-78"/>
              <a:ea typeface="Montserrat" panose="00000500000000000000" charset="0"/>
              <a:cs typeface="Fanan" pitchFamily="2" charset="-78"/>
            </a:endParaRPr>
          </a:p>
        </p:txBody>
      </p:sp>
      <p:pic>
        <p:nvPicPr>
          <p:cNvPr id="10" name="صورة 9" descr="Image result for telegram logo png">
            <a:hlinkClick r:id="rId4"/>
            <a:extLst>
              <a:ext uri="{FF2B5EF4-FFF2-40B4-BE49-F238E27FC236}">
                <a16:creationId xmlns:a16="http://schemas.microsoft.com/office/drawing/2014/main" id="{99277C4D-B057-49E7-8553-81ABA4F742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6496" y="4449392"/>
            <a:ext cx="769441" cy="7694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صورة 10" descr="Image result for youtube logo png">
            <a:hlinkClick r:id="rId6"/>
            <a:extLst>
              <a:ext uri="{FF2B5EF4-FFF2-40B4-BE49-F238E27FC236}">
                <a16:creationId xmlns:a16="http://schemas.microsoft.com/office/drawing/2014/main" id="{D75897F3-000C-4AF7-8DCB-83F56E879FB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882" t="20453" r="-1" b="14666"/>
          <a:stretch/>
        </p:blipFill>
        <p:spPr bwMode="auto">
          <a:xfrm>
            <a:off x="5154804" y="4524641"/>
            <a:ext cx="935619" cy="57795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صورة 11" descr="Image result for twitter logo png">
            <a:hlinkClick r:id="rId8"/>
            <a:extLst>
              <a:ext uri="{FF2B5EF4-FFF2-40B4-BE49-F238E27FC236}">
                <a16:creationId xmlns:a16="http://schemas.microsoft.com/office/drawing/2014/main" id="{3429B1C7-D079-43E3-A0A1-869BF9D53C0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8316" y="4265415"/>
            <a:ext cx="1056489" cy="1056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图片 6">
            <a:extLst>
              <a:ext uri="{FF2B5EF4-FFF2-40B4-BE49-F238E27FC236}">
                <a16:creationId xmlns:a16="http://schemas.microsoft.com/office/drawing/2014/main" id="{9C9049E0-6E7A-0ACB-C1B2-6216D387A334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r="6307" b="37093"/>
          <a:stretch>
            <a:fillRect/>
          </a:stretch>
        </p:blipFill>
        <p:spPr>
          <a:xfrm>
            <a:off x="-11151" y="4449391"/>
            <a:ext cx="12203151" cy="2408609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C0EA2747-3B71-9CD4-CE95-945684F09C8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6" y="90435"/>
            <a:ext cx="1786313" cy="47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515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 dir="ou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图片 6">
            <a:extLst>
              <a:ext uri="{FF2B5EF4-FFF2-40B4-BE49-F238E27FC236}">
                <a16:creationId xmlns:a16="http://schemas.microsoft.com/office/drawing/2014/main" id="{B1C0D4A3-DB56-43A0-8677-8D72D3BD40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r="6307" b="37093"/>
          <a:stretch>
            <a:fillRect/>
          </a:stretch>
        </p:blipFill>
        <p:spPr>
          <a:xfrm>
            <a:off x="-11151" y="4983982"/>
            <a:ext cx="12203151" cy="1871911"/>
          </a:xfrm>
          <a:prstGeom prst="rect">
            <a:avLst/>
          </a:prstGeom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3F9E263A-E895-44F3-AF8E-5A124E99AF19}"/>
              </a:ext>
            </a:extLst>
          </p:cNvPr>
          <p:cNvSpPr/>
          <p:nvPr/>
        </p:nvSpPr>
        <p:spPr>
          <a:xfrm>
            <a:off x="4362763" y="379422"/>
            <a:ext cx="7820967" cy="5847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cs typeface="Fanan" pitchFamily="2" charset="-78"/>
              </a:rPr>
              <a:t>ما هو برنامج بنسل ثنائي الابعاد (</a:t>
            </a:r>
            <a:r>
              <a:rPr lang="en-US" sz="3600" dirty="0">
                <a:cs typeface="Fanan" pitchFamily="2" charset="-78"/>
              </a:rPr>
              <a:t>Pencil2D</a:t>
            </a:r>
            <a:r>
              <a:rPr lang="ar-SA" sz="3600" dirty="0">
                <a:cs typeface="Fanan" pitchFamily="2" charset="-78"/>
              </a:rPr>
              <a:t>) ؟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C12846F8-2740-41FF-BDC2-8F3452912416}"/>
              </a:ext>
            </a:extLst>
          </p:cNvPr>
          <p:cNvSpPr/>
          <p:nvPr/>
        </p:nvSpPr>
        <p:spPr>
          <a:xfrm>
            <a:off x="1602816" y="1280491"/>
            <a:ext cx="1058091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ar-SA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Fanan" pitchFamily="2" charset="-78"/>
              </a:rPr>
              <a:t>- يعد برنامج </a:t>
            </a:r>
            <a:r>
              <a:rPr lang="ar-SA" sz="3600" dirty="0">
                <a:solidFill>
                  <a:srgbClr val="6A4CFF"/>
                </a:solidFill>
                <a:cs typeface="Fanan" pitchFamily="2" charset="-78"/>
              </a:rPr>
              <a:t>بنسل ثنائي الابعاد (</a:t>
            </a:r>
            <a:r>
              <a:rPr lang="en-US" sz="3600" dirty="0">
                <a:solidFill>
                  <a:srgbClr val="6A4CFF"/>
                </a:solidFill>
                <a:cs typeface="Fanan" pitchFamily="2" charset="-78"/>
              </a:rPr>
              <a:t>Pencil2D</a:t>
            </a:r>
            <a:r>
              <a:rPr lang="ar-SA" sz="3600" dirty="0">
                <a:solidFill>
                  <a:srgbClr val="6A4CFF"/>
                </a:solidFill>
                <a:cs typeface="Fanan" pitchFamily="2" charset="-78"/>
              </a:rPr>
              <a:t>) </a:t>
            </a:r>
            <a:r>
              <a:rPr lang="ar-SA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Fanan" pitchFamily="2" charset="-78"/>
              </a:rPr>
              <a:t>أحد اقوى البرامج </a:t>
            </a:r>
            <a:r>
              <a:rPr lang="ar-SA" sz="3600" dirty="0">
                <a:ln w="0"/>
                <a:solidFill>
                  <a:srgbClr val="D4580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Fanan" pitchFamily="2" charset="-78"/>
              </a:rPr>
              <a:t>المجانية.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F27CA87F-C6CB-41BF-B34C-62C755E84CE4}"/>
              </a:ext>
            </a:extLst>
          </p:cNvPr>
          <p:cNvSpPr/>
          <p:nvPr/>
        </p:nvSpPr>
        <p:spPr>
          <a:xfrm>
            <a:off x="2501805" y="1962561"/>
            <a:ext cx="968192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ar-SA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Fanan" pitchFamily="2" charset="-78"/>
              </a:rPr>
              <a:t>- يستخدم هذا البرنامج </a:t>
            </a:r>
            <a:r>
              <a:rPr lang="ar-SA" sz="3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Fanan" pitchFamily="2" charset="-78"/>
              </a:rPr>
              <a:t>لإنشاء الرسوم المتحركة </a:t>
            </a:r>
            <a:r>
              <a:rPr lang="ar-SA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Fanan" pitchFamily="2" charset="-78"/>
              </a:rPr>
              <a:t>والمرسومة يدوياً.</a:t>
            </a:r>
          </a:p>
        </p:txBody>
      </p:sp>
      <p:pic>
        <p:nvPicPr>
          <p:cNvPr id="9" name="Picture 2" descr="برنامج لعمل رسوم متحركة للمبتدئين">
            <a:extLst>
              <a:ext uri="{FF2B5EF4-FFF2-40B4-BE49-F238E27FC236}">
                <a16:creationId xmlns:a16="http://schemas.microsoft.com/office/drawing/2014/main" id="{B80DA46A-D610-4667-9A50-A693ABB92D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632" y="3151476"/>
            <a:ext cx="4471516" cy="242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6">
            <a:extLst>
              <a:ext uri="{FF2B5EF4-FFF2-40B4-BE49-F238E27FC236}">
                <a16:creationId xmlns:a16="http://schemas.microsoft.com/office/drawing/2014/main" id="{CF52E84F-5E61-411B-8198-47EB0EA539E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r="6307" b="37093"/>
          <a:stretch>
            <a:fillRect/>
          </a:stretch>
        </p:blipFill>
        <p:spPr>
          <a:xfrm>
            <a:off x="-11151" y="4421275"/>
            <a:ext cx="12203151" cy="2436725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B5D68265-C66F-4918-BE8D-42EA9BC08AAD}"/>
              </a:ext>
            </a:extLst>
          </p:cNvPr>
          <p:cNvSpPr txBox="1"/>
          <p:nvPr/>
        </p:nvSpPr>
        <p:spPr>
          <a:xfrm>
            <a:off x="2952956" y="3926041"/>
            <a:ext cx="5835267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7200" dirty="0">
                <a:solidFill>
                  <a:srgbClr val="C00000"/>
                </a:solidFill>
                <a:cs typeface="Fanan" pitchFamily="2" charset="-78"/>
              </a:rPr>
              <a:t>بنسل ثنائي الابعاد</a:t>
            </a: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D25A57D0-D488-41C7-A01A-E34BBE02A45E}"/>
              </a:ext>
            </a:extLst>
          </p:cNvPr>
          <p:cNvSpPr/>
          <p:nvPr/>
        </p:nvSpPr>
        <p:spPr>
          <a:xfrm>
            <a:off x="3364938" y="265951"/>
            <a:ext cx="5179623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8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Fanan" pitchFamily="2" charset="-78"/>
              </a:rPr>
              <a:t>استخدام برنامج</a:t>
            </a:r>
            <a:endParaRPr lang="ar-SA" sz="8000" dirty="0">
              <a:ln w="0"/>
              <a:solidFill>
                <a:schemeClr val="accent2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Fanan" pitchFamily="2" charset="-78"/>
            </a:endParaRPr>
          </a:p>
        </p:txBody>
      </p:sp>
      <p:pic>
        <p:nvPicPr>
          <p:cNvPr id="6" name="Picture 2" descr="برنامج لعمل رسوم متحركة للمبتدئين">
            <a:extLst>
              <a:ext uri="{FF2B5EF4-FFF2-40B4-BE49-F238E27FC236}">
                <a16:creationId xmlns:a16="http://schemas.microsoft.com/office/drawing/2014/main" id="{37617256-40BC-4FB5-A991-86FCB8E7B9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2838" y="1500541"/>
            <a:ext cx="4471516" cy="242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05467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6">
            <a:extLst>
              <a:ext uri="{FF2B5EF4-FFF2-40B4-BE49-F238E27FC236}">
                <a16:creationId xmlns:a16="http://schemas.microsoft.com/office/drawing/2014/main" id="{CF52E84F-5E61-411B-8198-47EB0EA539E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r="6307" b="37093"/>
          <a:stretch>
            <a:fillRect/>
          </a:stretch>
        </p:blipFill>
        <p:spPr>
          <a:xfrm>
            <a:off x="0" y="5154804"/>
            <a:ext cx="12203151" cy="1701089"/>
          </a:xfrm>
          <a:prstGeom prst="rect">
            <a:avLst/>
          </a:prstGeom>
        </p:spPr>
      </p:pic>
      <p:pic>
        <p:nvPicPr>
          <p:cNvPr id="5124" name="Picture 4" descr="تحميل ناقلات أيقونة, رمز السهم لأسفل, أيقونة البيانات, تحميل أيقونات PNG  والمتجهات للتحميل مجانا">
            <a:hlinkClick r:id="rId3"/>
            <a:extLst>
              <a:ext uri="{FF2B5EF4-FFF2-40B4-BE49-F238E27FC236}">
                <a16:creationId xmlns:a16="http://schemas.microsoft.com/office/drawing/2014/main" id="{A0AEC609-9163-4BB3-BF7B-73B06C860C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7489" y="1963594"/>
            <a:ext cx="2816889" cy="2233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مستطيل: زوايا مستديرة 2">
            <a:extLst>
              <a:ext uri="{FF2B5EF4-FFF2-40B4-BE49-F238E27FC236}">
                <a16:creationId xmlns:a16="http://schemas.microsoft.com/office/drawing/2014/main" id="{BB423440-86E1-4D5B-9991-C3F17807745C}"/>
              </a:ext>
            </a:extLst>
          </p:cNvPr>
          <p:cNvSpPr/>
          <p:nvPr/>
        </p:nvSpPr>
        <p:spPr>
          <a:xfrm>
            <a:off x="2021393" y="4106536"/>
            <a:ext cx="8149213" cy="10482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>
                <a:cs typeface="Fanan" pitchFamily="2" charset="-78"/>
              </a:rPr>
              <a:t>رابط لتحميل برنامج بنسل (</a:t>
            </a:r>
            <a:r>
              <a:rPr lang="en-US" sz="4000" dirty="0">
                <a:cs typeface="Fanan" pitchFamily="2" charset="-78"/>
              </a:rPr>
              <a:t>Pencil2D</a:t>
            </a:r>
            <a:r>
              <a:rPr lang="ar-SA" sz="4000" dirty="0">
                <a:cs typeface="Fanan" pitchFamily="2" charset="-78"/>
              </a:rPr>
              <a:t>)</a:t>
            </a:r>
          </a:p>
        </p:txBody>
      </p:sp>
      <p:pic>
        <p:nvPicPr>
          <p:cNvPr id="5" name="Picture 2" descr="برنامج لعمل رسوم متحركة للمبتدئين">
            <a:extLst>
              <a:ext uri="{FF2B5EF4-FFF2-40B4-BE49-F238E27FC236}">
                <a16:creationId xmlns:a16="http://schemas.microsoft.com/office/drawing/2014/main" id="{26B3E24B-B28B-4F8A-A63F-B939D8067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23" y="229328"/>
            <a:ext cx="4471516" cy="1925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66724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: زوايا مستديرة 2">
            <a:extLst>
              <a:ext uri="{FF2B5EF4-FFF2-40B4-BE49-F238E27FC236}">
                <a16:creationId xmlns:a16="http://schemas.microsoft.com/office/drawing/2014/main" id="{34549F0A-9E69-EED9-A413-9EA43AAD79F9}"/>
              </a:ext>
            </a:extLst>
          </p:cNvPr>
          <p:cNvSpPr/>
          <p:nvPr/>
        </p:nvSpPr>
        <p:spPr>
          <a:xfrm>
            <a:off x="6334174" y="1180526"/>
            <a:ext cx="4763183" cy="5041350"/>
          </a:xfrm>
          <a:prstGeom prst="round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28" name="مستطيل: زوايا مستديرة 27">
            <a:extLst>
              <a:ext uri="{FF2B5EF4-FFF2-40B4-BE49-F238E27FC236}">
                <a16:creationId xmlns:a16="http://schemas.microsoft.com/office/drawing/2014/main" id="{AE2E796A-1B36-4263-0FFE-1E39DBA07B22}"/>
              </a:ext>
            </a:extLst>
          </p:cNvPr>
          <p:cNvSpPr/>
          <p:nvPr/>
        </p:nvSpPr>
        <p:spPr>
          <a:xfrm>
            <a:off x="1061470" y="1192273"/>
            <a:ext cx="4763183" cy="5041350"/>
          </a:xfrm>
          <a:prstGeom prst="round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8385426F-016F-3A35-0830-ACB1FA62D2B9}"/>
              </a:ext>
            </a:extLst>
          </p:cNvPr>
          <p:cNvSpPr/>
          <p:nvPr/>
        </p:nvSpPr>
        <p:spPr>
          <a:xfrm>
            <a:off x="3567165" y="379422"/>
            <a:ext cx="8616565" cy="584776"/>
          </a:xfrm>
          <a:prstGeom prst="rect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indent="0">
              <a:buNone/>
            </a:pPr>
            <a:r>
              <a:rPr lang="ar-SA" sz="3600" dirty="0">
                <a:latin typeface="A Jannat LT" panose="01000000000000000000" pitchFamily="2" charset="-78"/>
                <a:cs typeface="Fanan" pitchFamily="2" charset="-78"/>
              </a:rPr>
              <a:t>تطبيقات بديلة على الأجهزة الذكية</a:t>
            </a:r>
            <a:endParaRPr lang="ko-KR" altLang="en-US" sz="3600" dirty="0">
              <a:latin typeface="A Jannat LT" panose="01000000000000000000" pitchFamily="2" charset="-78"/>
              <a:cs typeface="Fanan" pitchFamily="2" charset="-78"/>
            </a:endParaRPr>
          </a:p>
        </p:txBody>
      </p:sp>
      <p:pic>
        <p:nvPicPr>
          <p:cNvPr id="8" name="Picture 2" descr="Using the same code-base for iOS and macOS, without Storyboards">
            <a:extLst>
              <a:ext uri="{FF2B5EF4-FFF2-40B4-BE49-F238E27FC236}">
                <a16:creationId xmlns:a16="http://schemas.microsoft.com/office/drawing/2014/main" id="{3F44B09C-C765-A7DB-263F-301C2B63FC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7561" y="1280703"/>
            <a:ext cx="1792649" cy="1005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6">
            <a:extLst>
              <a:ext uri="{FF2B5EF4-FFF2-40B4-BE49-F238E27FC236}">
                <a16:creationId xmlns:a16="http://schemas.microsoft.com/office/drawing/2014/main" id="{F0057AC7-5010-AC30-60B7-B5E6D5C4F97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r="6307" b="37093"/>
          <a:stretch>
            <a:fillRect/>
          </a:stretch>
        </p:blipFill>
        <p:spPr>
          <a:xfrm>
            <a:off x="0" y="6069204"/>
            <a:ext cx="12203151" cy="786689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517DBEAF-6196-DE1C-7F67-D6B24E8789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6" y="90435"/>
            <a:ext cx="1786313" cy="476350"/>
          </a:xfrm>
          <a:prstGeom prst="rect">
            <a:avLst/>
          </a:prstGeom>
        </p:spPr>
      </p:pic>
      <p:pic>
        <p:nvPicPr>
          <p:cNvPr id="9" name="Picture 4" descr="268,674 Here Images, Stock Photos &amp; Vectors | Shutterstock">
            <a:hlinkClick r:id="rId5"/>
            <a:extLst>
              <a:ext uri="{FF2B5EF4-FFF2-40B4-BE49-F238E27FC236}">
                <a16:creationId xmlns:a16="http://schemas.microsoft.com/office/drawing/2014/main" id="{91BF9F26-5E13-3FB6-E75B-BED619DDA0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77" t="22174" r="10027" b="30879"/>
          <a:stretch/>
        </p:blipFill>
        <p:spPr bwMode="auto">
          <a:xfrm>
            <a:off x="1950881" y="5417845"/>
            <a:ext cx="2984360" cy="769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268,674 Here Images, Stock Photos &amp; Vectors | Shutterstock">
            <a:hlinkClick r:id="rId7"/>
            <a:extLst>
              <a:ext uri="{FF2B5EF4-FFF2-40B4-BE49-F238E27FC236}">
                <a16:creationId xmlns:a16="http://schemas.microsoft.com/office/drawing/2014/main" id="{87AD1FEC-843C-83AA-C955-83287576CB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77" t="22174" r="10027" b="30879"/>
          <a:stretch/>
        </p:blipFill>
        <p:spPr bwMode="auto">
          <a:xfrm>
            <a:off x="7224557" y="5434291"/>
            <a:ext cx="3042263" cy="736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 descr="Android | The platform pushing what&amp;#39;s possible">
            <a:extLst>
              <a:ext uri="{FF2B5EF4-FFF2-40B4-BE49-F238E27FC236}">
                <a16:creationId xmlns:a16="http://schemas.microsoft.com/office/drawing/2014/main" id="{09166524-DDF4-B720-14E5-4C3732CC9E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507" b="28854"/>
          <a:stretch/>
        </p:blipFill>
        <p:spPr bwMode="auto">
          <a:xfrm>
            <a:off x="6847950" y="1322212"/>
            <a:ext cx="3577212" cy="988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B3DFD969-9A33-062A-1AC1-93E42C5B670F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0605" t="29890" r="33077" b="45641"/>
          <a:stretch/>
        </p:blipFill>
        <p:spPr>
          <a:xfrm>
            <a:off x="6531751" y="2767269"/>
            <a:ext cx="4407687" cy="2219616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59A8DBB2-8A8C-6408-EF2E-BD5F449E986B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37414" t="31062" r="17253" b="40513"/>
          <a:stretch/>
        </p:blipFill>
        <p:spPr>
          <a:xfrm>
            <a:off x="1231062" y="2954820"/>
            <a:ext cx="4396014" cy="2058906"/>
          </a:xfrm>
          <a:prstGeom prst="rect">
            <a:avLst/>
          </a:prstGeom>
        </p:spPr>
      </p:pic>
      <p:sp>
        <p:nvSpPr>
          <p:cNvPr id="13" name="مربع نص 12">
            <a:extLst>
              <a:ext uri="{FF2B5EF4-FFF2-40B4-BE49-F238E27FC236}">
                <a16:creationId xmlns:a16="http://schemas.microsoft.com/office/drawing/2014/main" id="{50FDBD78-1720-D084-76E7-B35C8495BACF}"/>
              </a:ext>
            </a:extLst>
          </p:cNvPr>
          <p:cNvSpPr txBox="1"/>
          <p:nvPr/>
        </p:nvSpPr>
        <p:spPr>
          <a:xfrm>
            <a:off x="1768568" y="2355515"/>
            <a:ext cx="351686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400" dirty="0">
                <a:solidFill>
                  <a:schemeClr val="accent1"/>
                </a:solidFill>
                <a:cs typeface="Fanan" pitchFamily="2" charset="-78"/>
              </a:rPr>
              <a:t>-</a:t>
            </a:r>
            <a:r>
              <a:rPr lang="ar-SA" sz="2400" b="1" dirty="0">
                <a:solidFill>
                  <a:schemeClr val="accent1"/>
                </a:solidFill>
                <a:cs typeface="Fanan" pitchFamily="2" charset="-78"/>
              </a:rPr>
              <a:t>برنامج</a:t>
            </a:r>
            <a:r>
              <a:rPr lang="ar-SA" sz="2400" dirty="0">
                <a:solidFill>
                  <a:schemeClr val="accent1"/>
                </a:solidFill>
                <a:cs typeface="Fanan" pitchFamily="2" charset="-78"/>
              </a:rPr>
              <a:t> (</a:t>
            </a:r>
            <a:r>
              <a:rPr lang="en-US" sz="24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nan" pitchFamily="2" charset="-78"/>
              </a:rPr>
              <a:t>FlipaClip</a:t>
            </a:r>
            <a:r>
              <a:rPr lang="en-US" sz="24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nan" pitchFamily="2" charset="-78"/>
              </a:rPr>
              <a:t> Cartoon </a:t>
            </a:r>
            <a:r>
              <a:rPr lang="ar-SA" sz="2400" dirty="0">
                <a:solidFill>
                  <a:schemeClr val="accent1"/>
                </a:solidFill>
                <a:cs typeface="Fanan" pitchFamily="2" charset="-78"/>
              </a:rPr>
              <a:t>) : </a:t>
            </a: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48C6F638-A487-C67B-BA08-A3D1E568FC7C}"/>
              </a:ext>
            </a:extLst>
          </p:cNvPr>
          <p:cNvSpPr txBox="1"/>
          <p:nvPr/>
        </p:nvSpPr>
        <p:spPr>
          <a:xfrm>
            <a:off x="6987258" y="2307988"/>
            <a:ext cx="351686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400" dirty="0">
                <a:solidFill>
                  <a:schemeClr val="accent1"/>
                </a:solidFill>
                <a:cs typeface="Fanan" pitchFamily="2" charset="-78"/>
              </a:rPr>
              <a:t>-</a:t>
            </a:r>
            <a:r>
              <a:rPr lang="ar-SA" sz="2400" b="1" dirty="0">
                <a:solidFill>
                  <a:schemeClr val="accent1"/>
                </a:solidFill>
                <a:cs typeface="Fanan" pitchFamily="2" charset="-78"/>
              </a:rPr>
              <a:t>برنامج</a:t>
            </a:r>
            <a:r>
              <a:rPr lang="ar-SA" sz="2400" dirty="0">
                <a:solidFill>
                  <a:schemeClr val="accent1"/>
                </a:solidFill>
                <a:cs typeface="Fanan" pitchFamily="2" charset="-78"/>
              </a:rPr>
              <a:t> (</a:t>
            </a:r>
            <a:r>
              <a:rPr lang="en-US" sz="24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nan" pitchFamily="2" charset="-78"/>
              </a:rPr>
              <a:t>FlipaClip</a:t>
            </a:r>
            <a:r>
              <a:rPr lang="en-US" sz="24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nan" pitchFamily="2" charset="-78"/>
              </a:rPr>
              <a:t> Cartoon </a:t>
            </a:r>
            <a:r>
              <a:rPr lang="ar-SA" sz="2400" dirty="0">
                <a:solidFill>
                  <a:schemeClr val="accent1"/>
                </a:solidFill>
                <a:cs typeface="Fanan" pitchFamily="2" charset="-78"/>
              </a:rPr>
              <a:t>) : </a:t>
            </a:r>
          </a:p>
        </p:txBody>
      </p:sp>
    </p:spTree>
    <p:extLst>
      <p:ext uri="{BB962C8B-B14F-4D97-AF65-F5344CB8AC3E}">
        <p14:creationId xmlns:p14="http://schemas.microsoft.com/office/powerpoint/2010/main" val="2726811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 dir="ou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6">
            <a:extLst>
              <a:ext uri="{FF2B5EF4-FFF2-40B4-BE49-F238E27FC236}">
                <a16:creationId xmlns:a16="http://schemas.microsoft.com/office/drawing/2014/main" id="{CF52E84F-5E61-411B-8198-47EB0EA539E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r="6307" b="37093"/>
          <a:stretch>
            <a:fillRect/>
          </a:stretch>
        </p:blipFill>
        <p:spPr>
          <a:xfrm>
            <a:off x="-11151" y="6426170"/>
            <a:ext cx="12203151" cy="431830"/>
          </a:xfrm>
          <a:prstGeom prst="rect">
            <a:avLst/>
          </a:prstGeom>
        </p:spPr>
      </p:pic>
      <p:sp>
        <p:nvSpPr>
          <p:cNvPr id="9" name="مستطيل 8">
            <a:extLst>
              <a:ext uri="{FF2B5EF4-FFF2-40B4-BE49-F238E27FC236}">
                <a16:creationId xmlns:a16="http://schemas.microsoft.com/office/drawing/2014/main" id="{814C5110-FDB8-4D86-8165-EEC8DF69EA00}"/>
              </a:ext>
            </a:extLst>
          </p:cNvPr>
          <p:cNvSpPr/>
          <p:nvPr/>
        </p:nvSpPr>
        <p:spPr>
          <a:xfrm>
            <a:off x="4371033" y="208600"/>
            <a:ext cx="7820967" cy="5847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152400">
              <a:spcBef>
                <a:spcPts val="1600"/>
              </a:spcBef>
              <a:buSzPts val="1200"/>
              <a:defRPr/>
            </a:pPr>
            <a:r>
              <a:rPr lang="ar-SA" sz="3600" b="1" dirty="0">
                <a:solidFill>
                  <a:schemeClr val="bg1"/>
                </a:solidFill>
                <a:cs typeface="Fanan" pitchFamily="2" charset="-78"/>
              </a:rPr>
              <a:t>التعرف على الوجهة الرئيسية للبرنامج : </a:t>
            </a:r>
            <a:endParaRPr lang="en-GB" sz="3600" b="1" dirty="0">
              <a:solidFill>
                <a:schemeClr val="bg1"/>
              </a:solidFill>
              <a:cs typeface="Fanan" pitchFamily="2" charset="-78"/>
            </a:endParaRPr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5786AB65-73D1-40D4-BD34-382D16FE83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157" y="1094607"/>
            <a:ext cx="11163719" cy="5030332"/>
          </a:xfrm>
          <a:prstGeom prst="rect">
            <a:avLst/>
          </a:prstGeom>
        </p:spPr>
      </p:pic>
      <p:pic>
        <p:nvPicPr>
          <p:cNvPr id="7" name="Picture 2" descr="برنامج لعمل رسوم متحركة للمبتدئين">
            <a:extLst>
              <a:ext uri="{FF2B5EF4-FFF2-40B4-BE49-F238E27FC236}">
                <a16:creationId xmlns:a16="http://schemas.microsoft.com/office/drawing/2014/main" id="{0A525CAA-5CD6-40EC-AB4C-FFF873124F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4" y="10142"/>
            <a:ext cx="1620349" cy="1077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69993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6">
            <a:extLst>
              <a:ext uri="{FF2B5EF4-FFF2-40B4-BE49-F238E27FC236}">
                <a16:creationId xmlns:a16="http://schemas.microsoft.com/office/drawing/2014/main" id="{CF52E84F-5E61-411B-8198-47EB0EA539E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r="6307" b="37093"/>
          <a:stretch>
            <a:fillRect/>
          </a:stretch>
        </p:blipFill>
        <p:spPr>
          <a:xfrm>
            <a:off x="-11151" y="6317904"/>
            <a:ext cx="12203151" cy="540095"/>
          </a:xfrm>
          <a:prstGeom prst="rect">
            <a:avLst/>
          </a:prstGeom>
        </p:spPr>
      </p:pic>
      <p:sp>
        <p:nvSpPr>
          <p:cNvPr id="9" name="مستطيل 8">
            <a:extLst>
              <a:ext uri="{FF2B5EF4-FFF2-40B4-BE49-F238E27FC236}">
                <a16:creationId xmlns:a16="http://schemas.microsoft.com/office/drawing/2014/main" id="{814C5110-FDB8-4D86-8165-EEC8DF69EA00}"/>
              </a:ext>
            </a:extLst>
          </p:cNvPr>
          <p:cNvSpPr/>
          <p:nvPr/>
        </p:nvSpPr>
        <p:spPr>
          <a:xfrm>
            <a:off x="4371033" y="208600"/>
            <a:ext cx="7820967" cy="5847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3600" dirty="0">
                <a:solidFill>
                  <a:schemeClr val="bg1"/>
                </a:solidFill>
                <a:cs typeface="Fanan" pitchFamily="2" charset="-78"/>
              </a:rPr>
              <a:t>طريقة عمل برنامج بنسل ثنائي الابعاد :</a:t>
            </a:r>
            <a:endParaRPr lang="ar-SA" sz="3600" b="1" dirty="0">
              <a:solidFill>
                <a:schemeClr val="bg1"/>
              </a:solidFill>
              <a:cs typeface="Fanan" pitchFamily="2" charset="-78"/>
            </a:endParaRP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2006532C-5776-412F-925F-926D1F05063F}"/>
              </a:ext>
            </a:extLst>
          </p:cNvPr>
          <p:cNvSpPr/>
          <p:nvPr/>
        </p:nvSpPr>
        <p:spPr>
          <a:xfrm>
            <a:off x="1986735" y="946940"/>
            <a:ext cx="10205265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ar-SA" sz="3200" dirty="0">
                <a:cs typeface="Fanan" pitchFamily="2" charset="-78"/>
              </a:rPr>
              <a:t>- يعمل البرنامج بطريقة </a:t>
            </a:r>
            <a:r>
              <a:rPr lang="ar-SA" sz="3200" dirty="0">
                <a:solidFill>
                  <a:srgbClr val="00B050"/>
                </a:solidFill>
                <a:cs typeface="Fanan" pitchFamily="2" charset="-78"/>
              </a:rPr>
              <a:t>بسيطة وسهلة </a:t>
            </a:r>
            <a:r>
              <a:rPr lang="ar-SA" sz="3200" dirty="0">
                <a:cs typeface="Fanan" pitchFamily="2" charset="-78"/>
              </a:rPr>
              <a:t>جداً. </a:t>
            </a:r>
            <a:endParaRPr lang="ar-SA" sz="3200" dirty="0">
              <a:ln w="0"/>
              <a:solidFill>
                <a:srgbClr val="FF0000"/>
              </a:solidFill>
              <a:cs typeface="Fanan" pitchFamily="2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341DC848-0C29-4B41-8F42-744BD408274A}"/>
              </a:ext>
            </a:extLst>
          </p:cNvPr>
          <p:cNvSpPr txBox="1"/>
          <p:nvPr/>
        </p:nvSpPr>
        <p:spPr>
          <a:xfrm>
            <a:off x="-154797" y="1446645"/>
            <a:ext cx="1234679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3200" dirty="0">
                <a:cs typeface="Fanan" pitchFamily="2" charset="-78"/>
              </a:rPr>
              <a:t>- يعتمد البرنامج على تنظيم </a:t>
            </a:r>
            <a:r>
              <a:rPr lang="ar-SA" sz="3200" dirty="0">
                <a:solidFill>
                  <a:srgbClr val="6A4CFF"/>
                </a:solidFill>
                <a:cs typeface="Fanan" pitchFamily="2" charset="-78"/>
              </a:rPr>
              <a:t>الطبقات والمفاتيح </a:t>
            </a:r>
            <a:r>
              <a:rPr lang="ar-SA" sz="3200" dirty="0">
                <a:cs typeface="Fanan" pitchFamily="2" charset="-78"/>
              </a:rPr>
              <a:t>في نافذة المخطط الزمني </a:t>
            </a:r>
            <a:r>
              <a:rPr lang="ar-SA" sz="3200" dirty="0">
                <a:solidFill>
                  <a:schemeClr val="accent2"/>
                </a:solidFill>
                <a:cs typeface="Fanan" pitchFamily="2" charset="-78"/>
              </a:rPr>
              <a:t>لإنتاج الرسوم المتحركة</a:t>
            </a:r>
            <a:endParaRPr lang="ar-SA" sz="3200" dirty="0">
              <a:solidFill>
                <a:schemeClr val="accent2"/>
              </a:solidFill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8299E74D-9491-4EF9-859F-0EA9704F75B3}"/>
              </a:ext>
            </a:extLst>
          </p:cNvPr>
          <p:cNvSpPr txBox="1"/>
          <p:nvPr/>
        </p:nvSpPr>
        <p:spPr>
          <a:xfrm>
            <a:off x="-154798" y="1966636"/>
            <a:ext cx="1234679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3200" dirty="0">
                <a:cs typeface="Fanan" pitchFamily="2" charset="-78"/>
              </a:rPr>
              <a:t>- يمكن </a:t>
            </a:r>
            <a:r>
              <a:rPr lang="ar-SA" sz="3200" dirty="0">
                <a:solidFill>
                  <a:schemeClr val="accent4">
                    <a:lumMod val="75000"/>
                  </a:schemeClr>
                </a:solidFill>
                <a:cs typeface="Fanan" pitchFamily="2" charset="-78"/>
              </a:rPr>
              <a:t>تقسيم عناصر كل مفتاح </a:t>
            </a:r>
            <a:r>
              <a:rPr lang="ar-SA" sz="3200" dirty="0">
                <a:cs typeface="Fanan" pitchFamily="2" charset="-78"/>
              </a:rPr>
              <a:t>بين الطبقات بحيث تكون </a:t>
            </a:r>
            <a:r>
              <a:rPr lang="ar-SA" sz="3200" dirty="0">
                <a:solidFill>
                  <a:srgbClr val="C00000"/>
                </a:solidFill>
                <a:cs typeface="Fanan" pitchFamily="2" charset="-78"/>
              </a:rPr>
              <a:t>طبقة للخلفية </a:t>
            </a:r>
            <a:r>
              <a:rPr lang="ar-SA" sz="3200" dirty="0">
                <a:cs typeface="Fanan" pitchFamily="2" charset="-78"/>
              </a:rPr>
              <a:t>و</a:t>
            </a:r>
            <a:r>
              <a:rPr lang="ar-SA" sz="3200" dirty="0">
                <a:solidFill>
                  <a:srgbClr val="C00000"/>
                </a:solidFill>
                <a:cs typeface="Fanan" pitchFamily="2" charset="-78"/>
              </a:rPr>
              <a:t>طبقة لشخصياتك</a:t>
            </a:r>
            <a:endParaRPr lang="ar-SA" sz="3200" dirty="0">
              <a:solidFill>
                <a:srgbClr val="C00000"/>
              </a:solidFill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1FB2D242-D3CA-440B-A2ED-2E59FC984877}"/>
              </a:ext>
            </a:extLst>
          </p:cNvPr>
          <p:cNvSpPr txBox="1"/>
          <p:nvPr/>
        </p:nvSpPr>
        <p:spPr>
          <a:xfrm>
            <a:off x="-154798" y="2521180"/>
            <a:ext cx="1234679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3200" dirty="0">
                <a:cs typeface="Fanan" pitchFamily="2" charset="-78"/>
              </a:rPr>
              <a:t>- يوجد في البرنامج </a:t>
            </a:r>
            <a:r>
              <a:rPr lang="ar-SA" sz="3200" dirty="0">
                <a:solidFill>
                  <a:srgbClr val="4E3B85"/>
                </a:solidFill>
                <a:cs typeface="Fanan" pitchFamily="2" charset="-78"/>
              </a:rPr>
              <a:t>أربعة أنواع </a:t>
            </a:r>
            <a:r>
              <a:rPr lang="ar-SA" sz="3200" dirty="0">
                <a:cs typeface="Fanan" pitchFamily="2" charset="-78"/>
              </a:rPr>
              <a:t>من الطبقات : </a:t>
            </a:r>
          </a:p>
          <a:p>
            <a:r>
              <a:rPr lang="ar-SA" sz="3200" dirty="0">
                <a:cs typeface="Fanan" pitchFamily="2" charset="-78"/>
              </a:rPr>
              <a:t>(</a:t>
            </a:r>
            <a:r>
              <a:rPr lang="ar-SA" sz="3200" dirty="0">
                <a:solidFill>
                  <a:srgbClr val="0099A9"/>
                </a:solidFill>
                <a:cs typeface="Fanan" pitchFamily="2" charset="-78"/>
              </a:rPr>
              <a:t>طبقة الصور النقطية </a:t>
            </a:r>
            <a:r>
              <a:rPr lang="ar-SA" sz="3200" dirty="0">
                <a:cs typeface="Fanan" pitchFamily="2" charset="-78"/>
              </a:rPr>
              <a:t>,</a:t>
            </a:r>
            <a:r>
              <a:rPr lang="ar-SA" sz="3200" dirty="0">
                <a:solidFill>
                  <a:srgbClr val="0099A9"/>
                </a:solidFill>
                <a:cs typeface="Fanan" pitchFamily="2" charset="-78"/>
              </a:rPr>
              <a:t> طبقة الصور المتجهة </a:t>
            </a:r>
            <a:r>
              <a:rPr lang="ar-SA" sz="3200" dirty="0">
                <a:cs typeface="Fanan" pitchFamily="2" charset="-78"/>
              </a:rPr>
              <a:t>,</a:t>
            </a:r>
            <a:r>
              <a:rPr lang="ar-SA" sz="3200" dirty="0">
                <a:solidFill>
                  <a:srgbClr val="0099A9"/>
                </a:solidFill>
                <a:cs typeface="Fanan" pitchFamily="2" charset="-78"/>
              </a:rPr>
              <a:t> طبقة الصوت </a:t>
            </a:r>
            <a:r>
              <a:rPr lang="ar-SA" sz="3200" dirty="0">
                <a:cs typeface="Fanan" pitchFamily="2" charset="-78"/>
              </a:rPr>
              <a:t>,</a:t>
            </a:r>
            <a:r>
              <a:rPr lang="ar-SA" sz="3200" dirty="0">
                <a:solidFill>
                  <a:srgbClr val="0099A9"/>
                </a:solidFill>
                <a:cs typeface="Fanan" pitchFamily="2" charset="-78"/>
              </a:rPr>
              <a:t> طبقة الكاميرا </a:t>
            </a:r>
            <a:r>
              <a:rPr lang="ar-SA" sz="3200" dirty="0">
                <a:cs typeface="Sultan bold" pitchFamily="2" charset="-78"/>
              </a:rPr>
              <a:t>)</a:t>
            </a:r>
            <a:r>
              <a:rPr lang="ar-SA" sz="3200" dirty="0">
                <a:cs typeface="Fanan" pitchFamily="2" charset="-78"/>
              </a:rPr>
              <a:t> </a:t>
            </a:r>
          </a:p>
        </p:txBody>
      </p:sp>
      <p:pic>
        <p:nvPicPr>
          <p:cNvPr id="18" name="صورة 17">
            <a:extLst>
              <a:ext uri="{FF2B5EF4-FFF2-40B4-BE49-F238E27FC236}">
                <a16:creationId xmlns:a16="http://schemas.microsoft.com/office/drawing/2014/main" id="{E14F1C73-6A2A-49C4-A5B6-449D5C0D8A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5754" y="3598398"/>
            <a:ext cx="10098593" cy="2608869"/>
          </a:xfrm>
          <a:prstGeom prst="rect">
            <a:avLst/>
          </a:prstGeom>
        </p:spPr>
      </p:pic>
      <p:pic>
        <p:nvPicPr>
          <p:cNvPr id="11" name="Picture 2" descr="برنامج لعمل رسوم متحركة للمبتدئين">
            <a:extLst>
              <a:ext uri="{FF2B5EF4-FFF2-40B4-BE49-F238E27FC236}">
                <a16:creationId xmlns:a16="http://schemas.microsoft.com/office/drawing/2014/main" id="{F402D610-13DE-4A39-9891-9CF45EB30E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4" y="10142"/>
            <a:ext cx="1620349" cy="1077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65769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6">
            <a:extLst>
              <a:ext uri="{FF2B5EF4-FFF2-40B4-BE49-F238E27FC236}">
                <a16:creationId xmlns:a16="http://schemas.microsoft.com/office/drawing/2014/main" id="{CF52E84F-5E61-411B-8198-47EB0EA539E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r="6307" b="37093"/>
          <a:stretch>
            <a:fillRect/>
          </a:stretch>
        </p:blipFill>
        <p:spPr>
          <a:xfrm>
            <a:off x="-11151" y="6317904"/>
            <a:ext cx="12203151" cy="540095"/>
          </a:xfrm>
          <a:prstGeom prst="rect">
            <a:avLst/>
          </a:prstGeom>
        </p:spPr>
      </p:pic>
      <p:sp>
        <p:nvSpPr>
          <p:cNvPr id="9" name="مستطيل 8">
            <a:extLst>
              <a:ext uri="{FF2B5EF4-FFF2-40B4-BE49-F238E27FC236}">
                <a16:creationId xmlns:a16="http://schemas.microsoft.com/office/drawing/2014/main" id="{814C5110-FDB8-4D86-8165-EEC8DF69EA00}"/>
              </a:ext>
            </a:extLst>
          </p:cNvPr>
          <p:cNvSpPr/>
          <p:nvPr/>
        </p:nvSpPr>
        <p:spPr>
          <a:xfrm>
            <a:off x="4371033" y="208600"/>
            <a:ext cx="7820967" cy="5847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3600" dirty="0">
                <a:solidFill>
                  <a:schemeClr val="bg1"/>
                </a:solidFill>
                <a:cs typeface="Fanan" pitchFamily="2" charset="-78"/>
              </a:rPr>
              <a:t>طريقة عمل برنامج بنسل ثنائي الابعاد :</a:t>
            </a:r>
            <a:endParaRPr lang="ar-SA" sz="3600" b="1" dirty="0">
              <a:solidFill>
                <a:schemeClr val="bg1"/>
              </a:solidFill>
              <a:cs typeface="Fanan" pitchFamily="2" charset="-78"/>
            </a:endParaRP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2006532C-5776-412F-925F-926D1F05063F}"/>
              </a:ext>
            </a:extLst>
          </p:cNvPr>
          <p:cNvSpPr/>
          <p:nvPr/>
        </p:nvSpPr>
        <p:spPr>
          <a:xfrm>
            <a:off x="1977405" y="1161141"/>
            <a:ext cx="10205265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ar-SA" sz="3200" dirty="0">
                <a:cs typeface="Fanan" pitchFamily="2" charset="-78"/>
              </a:rPr>
              <a:t>- </a:t>
            </a:r>
            <a:r>
              <a:rPr lang="ar-SA" sz="3200" dirty="0">
                <a:solidFill>
                  <a:srgbClr val="D45803"/>
                </a:solidFill>
                <a:cs typeface="Fanan" pitchFamily="2" charset="-78"/>
              </a:rPr>
              <a:t>لتشغيل التأثير الحركي </a:t>
            </a:r>
            <a:r>
              <a:rPr lang="ar-SA" sz="3200" dirty="0">
                <a:cs typeface="Fanan" pitchFamily="2" charset="-78"/>
              </a:rPr>
              <a:t>يمكن استخدم </a:t>
            </a:r>
            <a:r>
              <a:rPr lang="ar-SA" sz="3200" dirty="0">
                <a:solidFill>
                  <a:srgbClr val="92D050"/>
                </a:solidFill>
                <a:cs typeface="Fanan" pitchFamily="2" charset="-78"/>
              </a:rPr>
              <a:t>أزرار التحكم </a:t>
            </a:r>
            <a:r>
              <a:rPr lang="ar-SA" sz="3200" dirty="0">
                <a:cs typeface="Fanan" pitchFamily="2" charset="-78"/>
              </a:rPr>
              <a:t>في المخطط الزمني.</a:t>
            </a:r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07CB4C5D-DFB3-4FB3-9D03-06EB9D02F2F2}"/>
              </a:ext>
            </a:extLst>
          </p:cNvPr>
          <p:cNvSpPr/>
          <p:nvPr/>
        </p:nvSpPr>
        <p:spPr>
          <a:xfrm>
            <a:off x="582800" y="1731640"/>
            <a:ext cx="1159987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ar-SA" sz="3200" dirty="0">
                <a:cs typeface="Fanan" pitchFamily="2" charset="-78"/>
              </a:rPr>
              <a:t>- يمكن </a:t>
            </a:r>
            <a:r>
              <a:rPr lang="ar-SA" sz="3200" dirty="0">
                <a:solidFill>
                  <a:srgbClr val="FF0000"/>
                </a:solidFill>
                <a:cs typeface="Fanan" pitchFamily="2" charset="-78"/>
              </a:rPr>
              <a:t>تحديد عدد الإطارات في الثانية (</a:t>
            </a:r>
            <a:r>
              <a:rPr lang="en-US" sz="3200" dirty="0">
                <a:solidFill>
                  <a:srgbClr val="FF0000"/>
                </a:solidFill>
                <a:cs typeface="Fanan" pitchFamily="2" charset="-78"/>
              </a:rPr>
              <a:t>Fps</a:t>
            </a:r>
            <a:r>
              <a:rPr lang="ar-SA" sz="3200" dirty="0">
                <a:solidFill>
                  <a:srgbClr val="FF0000"/>
                </a:solidFill>
                <a:cs typeface="Fanan" pitchFamily="2" charset="-78"/>
              </a:rPr>
              <a:t>) </a:t>
            </a:r>
            <a:r>
              <a:rPr lang="ar-SA" sz="3200" dirty="0">
                <a:cs typeface="Fanan" pitchFamily="2" charset="-78"/>
              </a:rPr>
              <a:t>وهي من تحدد </a:t>
            </a:r>
            <a:r>
              <a:rPr lang="ar-SA" sz="3200" dirty="0">
                <a:solidFill>
                  <a:srgbClr val="6A4CFF"/>
                </a:solidFill>
                <a:cs typeface="Fanan" pitchFamily="2" charset="-78"/>
              </a:rPr>
              <a:t>سرعة عرض </a:t>
            </a:r>
            <a:r>
              <a:rPr lang="ar-SA" sz="3200" dirty="0">
                <a:cs typeface="Fanan" pitchFamily="2" charset="-78"/>
              </a:rPr>
              <a:t>الإطارات الرئيسية.</a:t>
            </a:r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84A9B16D-F8B2-4B94-849E-FC7E012EC71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78875" y="4068747"/>
            <a:ext cx="3155184" cy="1813858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مربع نص 13">
            <a:extLst>
              <a:ext uri="{FF2B5EF4-FFF2-40B4-BE49-F238E27FC236}">
                <a16:creationId xmlns:a16="http://schemas.microsoft.com/office/drawing/2014/main" id="{94BE3B97-49BE-4CD0-8140-5E232748238F}"/>
              </a:ext>
            </a:extLst>
          </p:cNvPr>
          <p:cNvSpPr txBox="1"/>
          <p:nvPr/>
        </p:nvSpPr>
        <p:spPr>
          <a:xfrm>
            <a:off x="733526" y="2391244"/>
            <a:ext cx="1144509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3200" dirty="0">
                <a:cs typeface="Fanan" pitchFamily="2" charset="-78"/>
              </a:rPr>
              <a:t>- يشار الى الاطار  الحالي </a:t>
            </a:r>
            <a:r>
              <a:rPr lang="ar-SA" sz="3200" dirty="0">
                <a:solidFill>
                  <a:srgbClr val="0070C0"/>
                </a:solidFill>
                <a:cs typeface="Fanan" pitchFamily="2" charset="-78"/>
              </a:rPr>
              <a:t>بالشريط الازرق </a:t>
            </a:r>
            <a:r>
              <a:rPr lang="ar-SA" sz="3200" dirty="0">
                <a:cs typeface="Fanan" pitchFamily="2" charset="-78"/>
              </a:rPr>
              <a:t>يمكن تحريكه باستخدام </a:t>
            </a:r>
            <a:r>
              <a:rPr lang="ar-SA" sz="3200" dirty="0">
                <a:solidFill>
                  <a:srgbClr val="0099A9"/>
                </a:solidFill>
                <a:cs typeface="Fanan" pitchFamily="2" charset="-78"/>
              </a:rPr>
              <a:t>السهمين الايمن والايسر</a:t>
            </a:r>
            <a:r>
              <a:rPr lang="ar-SA" sz="3200" dirty="0">
                <a:cs typeface="Fanan" pitchFamily="2" charset="-78"/>
              </a:rPr>
              <a:t>. </a:t>
            </a: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8A5E48F3-51C7-4ED4-B766-9E96E77FB8F4}"/>
              </a:ext>
            </a:extLst>
          </p:cNvPr>
          <p:cNvSpPr txBox="1"/>
          <p:nvPr/>
        </p:nvSpPr>
        <p:spPr>
          <a:xfrm>
            <a:off x="140498" y="2955171"/>
            <a:ext cx="1205414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3200" dirty="0">
                <a:cs typeface="Fanan" pitchFamily="2" charset="-78"/>
              </a:rPr>
              <a:t>- يمكن إضافة </a:t>
            </a:r>
            <a:r>
              <a:rPr lang="ar-SA" sz="3200" dirty="0">
                <a:solidFill>
                  <a:srgbClr val="00B050"/>
                </a:solidFill>
                <a:cs typeface="Fanan" pitchFamily="2" charset="-78"/>
              </a:rPr>
              <a:t>الطبقات </a:t>
            </a:r>
            <a:r>
              <a:rPr lang="ar-SA" sz="3200" dirty="0">
                <a:cs typeface="Fanan" pitchFamily="2" charset="-78"/>
              </a:rPr>
              <a:t>وحذفها باستخدام </a:t>
            </a:r>
            <a:r>
              <a:rPr lang="ar-SA" sz="3200" dirty="0">
                <a:solidFill>
                  <a:srgbClr val="FF9800"/>
                </a:solidFill>
                <a:cs typeface="Fanan" pitchFamily="2" charset="-78"/>
              </a:rPr>
              <a:t>أزرار( + أو –) </a:t>
            </a:r>
            <a:r>
              <a:rPr lang="ar-SA" sz="3200" dirty="0">
                <a:cs typeface="Fanan" pitchFamily="2" charset="-78"/>
              </a:rPr>
              <a:t>بجوار الطبقات وبنفس الطريقة </a:t>
            </a:r>
            <a:r>
              <a:rPr lang="ar-SA" sz="3200" dirty="0">
                <a:solidFill>
                  <a:srgbClr val="00B050"/>
                </a:solidFill>
                <a:cs typeface="Fanan" pitchFamily="2" charset="-78"/>
              </a:rPr>
              <a:t>للمفاتيح</a:t>
            </a:r>
          </a:p>
        </p:txBody>
      </p:sp>
      <p:pic>
        <p:nvPicPr>
          <p:cNvPr id="19" name="صورة 18">
            <a:extLst>
              <a:ext uri="{FF2B5EF4-FFF2-40B4-BE49-F238E27FC236}">
                <a16:creationId xmlns:a16="http://schemas.microsoft.com/office/drawing/2014/main" id="{2AA781B1-93E4-4101-A494-FAF006399F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9658" y="3909070"/>
            <a:ext cx="3774630" cy="2107603"/>
          </a:xfrm>
          <a:prstGeom prst="rect">
            <a:avLst/>
          </a:prstGeom>
        </p:spPr>
      </p:pic>
      <p:pic>
        <p:nvPicPr>
          <p:cNvPr id="20" name="صورة 19">
            <a:extLst>
              <a:ext uri="{FF2B5EF4-FFF2-40B4-BE49-F238E27FC236}">
                <a16:creationId xmlns:a16="http://schemas.microsoft.com/office/drawing/2014/main" id="{90190469-3700-4DF5-8343-33A97B89E2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5767" y="3872223"/>
            <a:ext cx="3406597" cy="2228031"/>
          </a:xfrm>
          <a:prstGeom prst="rect">
            <a:avLst/>
          </a:prstGeom>
        </p:spPr>
      </p:pic>
      <p:pic>
        <p:nvPicPr>
          <p:cNvPr id="12" name="Picture 2" descr="برنامج لعمل رسوم متحركة للمبتدئين">
            <a:extLst>
              <a:ext uri="{FF2B5EF4-FFF2-40B4-BE49-F238E27FC236}">
                <a16:creationId xmlns:a16="http://schemas.microsoft.com/office/drawing/2014/main" id="{4A281332-07B5-46D2-ADA6-502A69E3F8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4" y="10142"/>
            <a:ext cx="1620349" cy="1077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32517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6">
            <a:extLst>
              <a:ext uri="{FF2B5EF4-FFF2-40B4-BE49-F238E27FC236}">
                <a16:creationId xmlns:a16="http://schemas.microsoft.com/office/drawing/2014/main" id="{CF52E84F-5E61-411B-8198-47EB0EA539E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r="6307" b="37093"/>
          <a:stretch>
            <a:fillRect/>
          </a:stretch>
        </p:blipFill>
        <p:spPr>
          <a:xfrm>
            <a:off x="-11151" y="6317904"/>
            <a:ext cx="12203151" cy="540095"/>
          </a:xfrm>
          <a:prstGeom prst="rect">
            <a:avLst/>
          </a:prstGeom>
        </p:spPr>
      </p:pic>
      <p:sp>
        <p:nvSpPr>
          <p:cNvPr id="9" name="مستطيل 8">
            <a:extLst>
              <a:ext uri="{FF2B5EF4-FFF2-40B4-BE49-F238E27FC236}">
                <a16:creationId xmlns:a16="http://schemas.microsoft.com/office/drawing/2014/main" id="{814C5110-FDB8-4D86-8165-EEC8DF69EA00}"/>
              </a:ext>
            </a:extLst>
          </p:cNvPr>
          <p:cNvSpPr/>
          <p:nvPr/>
        </p:nvSpPr>
        <p:spPr>
          <a:xfrm>
            <a:off x="4371033" y="208600"/>
            <a:ext cx="7820967" cy="5847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3600" dirty="0">
                <a:solidFill>
                  <a:schemeClr val="bg1"/>
                </a:solidFill>
                <a:cs typeface="Fanan" pitchFamily="2" charset="-78"/>
              </a:rPr>
              <a:t>إضافة أو حذف الطبقات والمفاتيح : </a:t>
            </a:r>
            <a:endParaRPr lang="ar-SA" sz="3600" b="1" dirty="0">
              <a:solidFill>
                <a:schemeClr val="bg1"/>
              </a:solidFill>
              <a:cs typeface="Fanan" pitchFamily="2" charset="-78"/>
            </a:endParaRP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2006532C-5776-412F-925F-926D1F05063F}"/>
              </a:ext>
            </a:extLst>
          </p:cNvPr>
          <p:cNvSpPr/>
          <p:nvPr/>
        </p:nvSpPr>
        <p:spPr>
          <a:xfrm>
            <a:off x="2532185" y="943887"/>
            <a:ext cx="964976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rtl="1" eaLnBrk="1" hangingPunct="1">
              <a:defRPr/>
            </a:pPr>
            <a:r>
              <a:rPr lang="ar-SA" sz="3200" dirty="0">
                <a:cs typeface="Fanan" pitchFamily="2" charset="-78"/>
              </a:rPr>
              <a:t>- </a:t>
            </a:r>
            <a:r>
              <a:rPr lang="ar-SA" sz="3200" dirty="0">
                <a:solidFill>
                  <a:srgbClr val="C00000"/>
                </a:solidFill>
                <a:latin typeface="Calibri" panose="020F0502020204030204" pitchFamily="34" charset="0"/>
                <a:cs typeface="Fanan" pitchFamily="2" charset="-78"/>
              </a:rPr>
              <a:t>لتحديد الطبقة </a:t>
            </a:r>
            <a:r>
              <a:rPr lang="ar-SA" sz="3200" dirty="0">
                <a:latin typeface="Calibri" panose="020F0502020204030204" pitchFamily="34" charset="0"/>
                <a:cs typeface="Fanan" pitchFamily="2" charset="-78"/>
              </a:rPr>
              <a:t>التي تريد تحريرها، عليك </a:t>
            </a:r>
            <a:r>
              <a:rPr lang="ar-SA" sz="3200" dirty="0">
                <a:solidFill>
                  <a:srgbClr val="0099A9"/>
                </a:solidFill>
                <a:latin typeface="Calibri" panose="020F0502020204030204" pitchFamily="34" charset="0"/>
                <a:cs typeface="Fanan" pitchFamily="2" charset="-78"/>
              </a:rPr>
              <a:t>الضغط عليها </a:t>
            </a:r>
            <a:r>
              <a:rPr lang="ar-SA" sz="3200" dirty="0">
                <a:latin typeface="Calibri" panose="020F0502020204030204" pitchFamily="34" charset="0"/>
                <a:cs typeface="Fanan" pitchFamily="2" charset="-78"/>
              </a:rPr>
              <a:t>من قائمة </a:t>
            </a:r>
            <a:r>
              <a:rPr lang="ar-SA" sz="3200" dirty="0">
                <a:solidFill>
                  <a:srgbClr val="6245F5"/>
                </a:solidFill>
                <a:latin typeface="Calibri" panose="020F0502020204030204" pitchFamily="34" charset="0"/>
                <a:cs typeface="Fanan" pitchFamily="2" charset="-78"/>
              </a:rPr>
              <a:t>الطبقات.</a:t>
            </a: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3B29969A-23E3-470F-8D05-A0D4B99919DF}"/>
              </a:ext>
            </a:extLst>
          </p:cNvPr>
          <p:cNvSpPr txBox="1"/>
          <p:nvPr/>
        </p:nvSpPr>
        <p:spPr>
          <a:xfrm>
            <a:off x="2351318" y="1528662"/>
            <a:ext cx="983343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1" eaLnBrk="1" hangingPunct="1">
              <a:defRPr/>
            </a:pPr>
            <a:r>
              <a:rPr lang="ar-SA" sz="3200" dirty="0">
                <a:latin typeface="Calibri" panose="020F0502020204030204" pitchFamily="34" charset="0"/>
                <a:cs typeface="Fanan" pitchFamily="2" charset="-78"/>
              </a:rPr>
              <a:t>- يمكن </a:t>
            </a:r>
            <a:r>
              <a:rPr lang="ar-SA" sz="3200" dirty="0">
                <a:solidFill>
                  <a:srgbClr val="0070C0"/>
                </a:solidFill>
                <a:latin typeface="Calibri" panose="020F0502020204030204" pitchFamily="34" charset="0"/>
                <a:cs typeface="Fanan" pitchFamily="2" charset="-78"/>
              </a:rPr>
              <a:t>تغيير ترتيب الطبقة </a:t>
            </a:r>
            <a:r>
              <a:rPr lang="ar-SA" sz="3200" dirty="0">
                <a:latin typeface="Calibri" panose="020F0502020204030204" pitchFamily="34" charset="0"/>
                <a:cs typeface="Fanan" pitchFamily="2" charset="-78"/>
              </a:rPr>
              <a:t>عن طريق </a:t>
            </a:r>
            <a:r>
              <a:rPr lang="ar-SA" sz="3200" dirty="0">
                <a:solidFill>
                  <a:srgbClr val="FF0000"/>
                </a:solidFill>
                <a:latin typeface="Calibri" panose="020F0502020204030204" pitchFamily="34" charset="0"/>
                <a:cs typeface="Fanan" pitchFamily="2" charset="-78"/>
              </a:rPr>
              <a:t>سحب الطبقة  </a:t>
            </a:r>
            <a:r>
              <a:rPr lang="ar-SA" sz="3200" dirty="0">
                <a:latin typeface="Calibri" panose="020F0502020204030204" pitchFamily="34" charset="0"/>
                <a:cs typeface="Fanan" pitchFamily="2" charset="-78"/>
              </a:rPr>
              <a:t>حين يكون المؤشر عليها.</a:t>
            </a: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2832ADC9-6962-469F-928B-E95C66E87973}"/>
              </a:ext>
            </a:extLst>
          </p:cNvPr>
          <p:cNvSpPr txBox="1"/>
          <p:nvPr/>
        </p:nvSpPr>
        <p:spPr>
          <a:xfrm>
            <a:off x="-150725" y="2165796"/>
            <a:ext cx="1234272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3200" dirty="0">
                <a:latin typeface="Calibri" panose="020F0502020204030204" pitchFamily="34" charset="0"/>
                <a:cs typeface="Fanan" pitchFamily="2" charset="-78"/>
              </a:rPr>
              <a:t>- </a:t>
            </a:r>
            <a:r>
              <a:rPr lang="ar-SA" sz="3200" dirty="0">
                <a:solidFill>
                  <a:srgbClr val="00B050"/>
                </a:solidFill>
                <a:latin typeface="Calibri" panose="020F0502020204030204" pitchFamily="34" charset="0"/>
                <a:cs typeface="Fanan" pitchFamily="2" charset="-78"/>
              </a:rPr>
              <a:t>يؤثر الترتيب </a:t>
            </a:r>
            <a:r>
              <a:rPr lang="ar-SA" sz="3200" dirty="0">
                <a:latin typeface="Calibri" panose="020F0502020204030204" pitchFamily="34" charset="0"/>
                <a:cs typeface="Fanan" pitchFamily="2" charset="-78"/>
              </a:rPr>
              <a:t>على طريقة عرض </a:t>
            </a:r>
            <a:r>
              <a:rPr lang="ar-SA" sz="3200" dirty="0">
                <a:solidFill>
                  <a:srgbClr val="7030A0"/>
                </a:solidFill>
                <a:latin typeface="Calibri" panose="020F0502020204030204" pitchFamily="34" charset="0"/>
                <a:cs typeface="Fanan" pitchFamily="2" charset="-78"/>
              </a:rPr>
              <a:t>طبقات الصور </a:t>
            </a:r>
            <a:r>
              <a:rPr lang="ar-SA" sz="3200" dirty="0">
                <a:latin typeface="Calibri" panose="020F0502020204030204" pitchFamily="34" charset="0"/>
                <a:cs typeface="Fanan" pitchFamily="2" charset="-78"/>
              </a:rPr>
              <a:t>ولكنه </a:t>
            </a:r>
            <a:r>
              <a:rPr lang="ar-SA" sz="3200" dirty="0">
                <a:solidFill>
                  <a:schemeClr val="accent2"/>
                </a:solidFill>
                <a:latin typeface="Calibri" panose="020F0502020204030204" pitchFamily="34" charset="0"/>
                <a:cs typeface="Fanan" pitchFamily="2" charset="-78"/>
              </a:rPr>
              <a:t>لا يؤثر </a:t>
            </a:r>
            <a:r>
              <a:rPr lang="ar-SA" sz="3200" dirty="0">
                <a:latin typeface="Calibri" panose="020F0502020204030204" pitchFamily="34" charset="0"/>
                <a:cs typeface="Fanan" pitchFamily="2" charset="-78"/>
              </a:rPr>
              <a:t>على طبقات </a:t>
            </a:r>
            <a:r>
              <a:rPr lang="ar-SA" sz="3200" dirty="0">
                <a:solidFill>
                  <a:srgbClr val="7030A0"/>
                </a:solidFill>
                <a:latin typeface="Calibri" panose="020F0502020204030204" pitchFamily="34" charset="0"/>
                <a:cs typeface="Fanan" pitchFamily="2" charset="-78"/>
              </a:rPr>
              <a:t>الصوت والكاميرا.</a:t>
            </a:r>
            <a:endParaRPr lang="ar-SA" sz="3200" dirty="0">
              <a:solidFill>
                <a:srgbClr val="7030A0"/>
              </a:solidFill>
              <a:cs typeface="Fanan" pitchFamily="2" charset="-78"/>
            </a:endParaRPr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687FC763-24A8-44BB-BA55-8EB984462A10}"/>
              </a:ext>
            </a:extLst>
          </p:cNvPr>
          <p:cNvSpPr txBox="1"/>
          <p:nvPr/>
        </p:nvSpPr>
        <p:spPr>
          <a:xfrm>
            <a:off x="1681424" y="2781546"/>
            <a:ext cx="1051057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3200" dirty="0">
                <a:latin typeface="Calibri" panose="020F0502020204030204" pitchFamily="34" charset="0"/>
                <a:cs typeface="Fanan" pitchFamily="2" charset="-78"/>
              </a:rPr>
              <a:t>- </a:t>
            </a:r>
            <a:r>
              <a:rPr lang="ar-SA" sz="32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Fanan" pitchFamily="2" charset="-78"/>
              </a:rPr>
              <a:t>يمكن تغيير اسم الطبقة </a:t>
            </a:r>
            <a:r>
              <a:rPr lang="ar-SA" sz="3200" dirty="0">
                <a:latin typeface="Calibri" panose="020F0502020204030204" pitchFamily="34" charset="0"/>
                <a:cs typeface="Fanan" pitchFamily="2" charset="-78"/>
              </a:rPr>
              <a:t>عن طريق </a:t>
            </a:r>
            <a:r>
              <a:rPr lang="ar-SA" sz="3200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Fanan" pitchFamily="2" charset="-78"/>
              </a:rPr>
              <a:t>الضغط المزدوج </a:t>
            </a:r>
            <a:r>
              <a:rPr lang="ar-SA" sz="3200" dirty="0">
                <a:latin typeface="Calibri" panose="020F0502020204030204" pitchFamily="34" charset="0"/>
                <a:cs typeface="Fanan" pitchFamily="2" charset="-78"/>
              </a:rPr>
              <a:t>على الاسم في قائمة الطبقات.</a:t>
            </a:r>
            <a:endParaRPr lang="ar-SA" sz="3200" dirty="0">
              <a:cs typeface="Fanan" pitchFamily="2" charset="-78"/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EF8D02EA-1C81-4DB2-96C5-DF5FDD2417FB}"/>
              </a:ext>
            </a:extLst>
          </p:cNvPr>
          <p:cNvSpPr txBox="1"/>
          <p:nvPr/>
        </p:nvSpPr>
        <p:spPr>
          <a:xfrm>
            <a:off x="1448245" y="3366321"/>
            <a:ext cx="107416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3200" dirty="0">
                <a:latin typeface="Calibri" panose="020F0502020204030204" pitchFamily="34" charset="0"/>
                <a:cs typeface="Fanan" pitchFamily="2" charset="-78"/>
              </a:rPr>
              <a:t>- </a:t>
            </a:r>
            <a:r>
              <a:rPr lang="ar-SA" sz="3200" dirty="0">
                <a:solidFill>
                  <a:srgbClr val="FF0000"/>
                </a:solidFill>
                <a:latin typeface="Calibri" panose="020F0502020204030204" pitchFamily="34" charset="0"/>
                <a:cs typeface="Fanan" pitchFamily="2" charset="-78"/>
              </a:rPr>
              <a:t>يمكن تنشيط الطبقات </a:t>
            </a:r>
            <a:r>
              <a:rPr lang="ar-SA" sz="3200" dirty="0">
                <a:latin typeface="Calibri" panose="020F0502020204030204" pitchFamily="34" charset="0"/>
                <a:cs typeface="Fanan" pitchFamily="2" charset="-78"/>
              </a:rPr>
              <a:t>أو إلغاء تنشيطها </a:t>
            </a:r>
            <a:r>
              <a:rPr lang="ar-SA" sz="3200" dirty="0">
                <a:solidFill>
                  <a:schemeClr val="accent1"/>
                </a:solidFill>
                <a:latin typeface="Calibri" panose="020F0502020204030204" pitchFamily="34" charset="0"/>
                <a:cs typeface="Fanan" pitchFamily="2" charset="-78"/>
              </a:rPr>
              <a:t>بالضغط فوق الدائرة </a:t>
            </a:r>
            <a:r>
              <a:rPr lang="ar-SA" sz="3200" dirty="0">
                <a:latin typeface="Calibri" panose="020F0502020204030204" pitchFamily="34" charset="0"/>
                <a:cs typeface="Fanan" pitchFamily="2" charset="-78"/>
              </a:rPr>
              <a:t>الموجودة </a:t>
            </a:r>
            <a:r>
              <a:rPr lang="ar-SA" sz="3200" dirty="0">
                <a:solidFill>
                  <a:schemeClr val="accent2"/>
                </a:solidFill>
                <a:latin typeface="Calibri" panose="020F0502020204030204" pitchFamily="34" charset="0"/>
                <a:cs typeface="Fanan" pitchFamily="2" charset="-78"/>
              </a:rPr>
              <a:t>يسارها.</a:t>
            </a:r>
            <a:endParaRPr lang="ar-SA" sz="3200" dirty="0">
              <a:solidFill>
                <a:schemeClr val="accent2"/>
              </a:solidFill>
              <a:cs typeface="Fanan" pitchFamily="2" charset="-78"/>
            </a:endParaRPr>
          </a:p>
        </p:txBody>
      </p:sp>
      <p:sp>
        <p:nvSpPr>
          <p:cNvPr id="23" name="مربع نص 22">
            <a:extLst>
              <a:ext uri="{FF2B5EF4-FFF2-40B4-BE49-F238E27FC236}">
                <a16:creationId xmlns:a16="http://schemas.microsoft.com/office/drawing/2014/main" id="{796BC80F-AEFC-4108-896C-3CEC04B097E4}"/>
              </a:ext>
            </a:extLst>
          </p:cNvPr>
          <p:cNvSpPr txBox="1"/>
          <p:nvPr/>
        </p:nvSpPr>
        <p:spPr>
          <a:xfrm>
            <a:off x="1450312" y="3923638"/>
            <a:ext cx="107416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3200" dirty="0">
                <a:latin typeface="Calibri" panose="020F0502020204030204" pitchFamily="34" charset="0"/>
                <a:cs typeface="Fanan" pitchFamily="2" charset="-78"/>
              </a:rPr>
              <a:t>- </a:t>
            </a:r>
            <a:r>
              <a:rPr lang="ar-SA" sz="3200" dirty="0">
                <a:solidFill>
                  <a:srgbClr val="00B0F0"/>
                </a:solidFill>
                <a:latin typeface="Calibri" panose="020F0502020204030204" pitchFamily="34" charset="0"/>
                <a:cs typeface="Fanan" pitchFamily="2" charset="-78"/>
              </a:rPr>
              <a:t>يمكن إظهار جميع طبقات الصور </a:t>
            </a:r>
            <a:r>
              <a:rPr lang="ar-SA" sz="3200" dirty="0">
                <a:latin typeface="Calibri" panose="020F0502020204030204" pitchFamily="34" charset="0"/>
                <a:cs typeface="Fanan" pitchFamily="2" charset="-78"/>
              </a:rPr>
              <a:t>بالضغط على </a:t>
            </a:r>
            <a:r>
              <a:rPr lang="ar-SA" sz="32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Fanan" pitchFamily="2" charset="-78"/>
              </a:rPr>
              <a:t>الدائرة الموجودة </a:t>
            </a:r>
            <a:r>
              <a:rPr lang="ar-SA" sz="3200" dirty="0">
                <a:latin typeface="Calibri" panose="020F0502020204030204" pitchFamily="34" charset="0"/>
                <a:cs typeface="Fanan" pitchFamily="2" charset="-78"/>
              </a:rPr>
              <a:t>فوق كل الطبقات.</a:t>
            </a:r>
            <a:endParaRPr lang="ar-SA" sz="3200" dirty="0">
              <a:cs typeface="Fanan" pitchFamily="2" charset="-78"/>
            </a:endParaRPr>
          </a:p>
        </p:txBody>
      </p:sp>
      <p:grpSp>
        <p:nvGrpSpPr>
          <p:cNvPr id="24" name="مجموعة 23">
            <a:extLst>
              <a:ext uri="{FF2B5EF4-FFF2-40B4-BE49-F238E27FC236}">
                <a16:creationId xmlns:a16="http://schemas.microsoft.com/office/drawing/2014/main" id="{F4E6B85F-2E1E-402E-AB7B-1C192C4A0FA1}"/>
              </a:ext>
            </a:extLst>
          </p:cNvPr>
          <p:cNvGrpSpPr/>
          <p:nvPr/>
        </p:nvGrpSpPr>
        <p:grpSpPr>
          <a:xfrm>
            <a:off x="1899138" y="4651784"/>
            <a:ext cx="9003324" cy="1522748"/>
            <a:chOff x="1128717" y="3452846"/>
            <a:chExt cx="6886566" cy="772658"/>
          </a:xfrm>
        </p:grpSpPr>
        <p:grpSp>
          <p:nvGrpSpPr>
            <p:cNvPr id="25" name="مجموعة 24">
              <a:extLst>
                <a:ext uri="{FF2B5EF4-FFF2-40B4-BE49-F238E27FC236}">
                  <a16:creationId xmlns:a16="http://schemas.microsoft.com/office/drawing/2014/main" id="{EE9B05BB-9BDA-45D0-AB3A-809166C2487F}"/>
                </a:ext>
              </a:extLst>
            </p:cNvPr>
            <p:cNvGrpSpPr/>
            <p:nvPr/>
          </p:nvGrpSpPr>
          <p:grpSpPr>
            <a:xfrm>
              <a:off x="3462183" y="3452846"/>
              <a:ext cx="4553100" cy="753924"/>
              <a:chOff x="3298406" y="3452846"/>
              <a:chExt cx="4553100" cy="753924"/>
            </a:xfrm>
          </p:grpSpPr>
          <p:pic>
            <p:nvPicPr>
              <p:cNvPr id="27" name="صورة 26">
                <a:extLst>
                  <a:ext uri="{FF2B5EF4-FFF2-40B4-BE49-F238E27FC236}">
                    <a16:creationId xmlns:a16="http://schemas.microsoft.com/office/drawing/2014/main" id="{DCDC3341-DF7E-4839-A998-7C0A3AB81FD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298406" y="3452846"/>
                <a:ext cx="2181529" cy="75258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28" name="صورة 27">
                <a:extLst>
                  <a:ext uri="{FF2B5EF4-FFF2-40B4-BE49-F238E27FC236}">
                    <a16:creationId xmlns:a16="http://schemas.microsoft.com/office/drawing/2014/main" id="{D2CD73FD-7EF2-4E7D-AF7E-1CA80F3D17D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689029" y="3454190"/>
                <a:ext cx="2162477" cy="75258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26" name="صورة 25">
              <a:extLst>
                <a:ext uri="{FF2B5EF4-FFF2-40B4-BE49-F238E27FC236}">
                  <a16:creationId xmlns:a16="http://schemas.microsoft.com/office/drawing/2014/main" id="{ECC4B77B-6E66-4EAF-9511-D118D64EF91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28717" y="3453871"/>
              <a:ext cx="2133898" cy="771633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9" name="Picture 2" descr="برنامج لعمل رسوم متحركة للمبتدئين">
            <a:extLst>
              <a:ext uri="{FF2B5EF4-FFF2-40B4-BE49-F238E27FC236}">
                <a16:creationId xmlns:a16="http://schemas.microsoft.com/office/drawing/2014/main" id="{BEA53A31-CC72-492F-8688-BF1077E5D8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4" y="10142"/>
            <a:ext cx="1620349" cy="1077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8709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100000" fill="hold" nodeType="after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7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8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nimClr clrSpc="rgb" dir="cw">
                                          <p:cBhvr override="childStyle">
                                            <p:cTn dur="1" fill="hold" display="0" masterRel="nextClick" afterEffect="1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ppt_c</p:attrName>
                                            </p:attrNameLst>
                                          </p:cBhvr>
                                          <p:to>
                                            <a:srgbClr val="660066"/>
                                          </p:to>
                                        </p:animClr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nimClr clrSpc="rgb" dir="cw">
                                          <p:cBhvr override="childStyle">
                                            <p:cTn dur="1" fill="hold" display="0" masterRel="nextClick" afterEffect="1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ppt_c</p:attrName>
                                            </p:attrNameLst>
                                          </p:cBhvr>
                                          <p:to>
                                            <a:srgbClr val="660066"/>
                                          </p:to>
                                        </p:animClr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6">
            <a:extLst>
              <a:ext uri="{FF2B5EF4-FFF2-40B4-BE49-F238E27FC236}">
                <a16:creationId xmlns:a16="http://schemas.microsoft.com/office/drawing/2014/main" id="{CF52E84F-5E61-411B-8198-47EB0EA539E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r="6307" b="37093"/>
          <a:stretch>
            <a:fillRect/>
          </a:stretch>
        </p:blipFill>
        <p:spPr>
          <a:xfrm>
            <a:off x="-11151" y="6317904"/>
            <a:ext cx="12203151" cy="540095"/>
          </a:xfrm>
          <a:prstGeom prst="rect">
            <a:avLst/>
          </a:prstGeom>
        </p:spPr>
      </p:pic>
      <p:sp>
        <p:nvSpPr>
          <p:cNvPr id="9" name="مستطيل 8">
            <a:extLst>
              <a:ext uri="{FF2B5EF4-FFF2-40B4-BE49-F238E27FC236}">
                <a16:creationId xmlns:a16="http://schemas.microsoft.com/office/drawing/2014/main" id="{814C5110-FDB8-4D86-8165-EEC8DF69EA00}"/>
              </a:ext>
            </a:extLst>
          </p:cNvPr>
          <p:cNvSpPr/>
          <p:nvPr/>
        </p:nvSpPr>
        <p:spPr>
          <a:xfrm>
            <a:off x="4371033" y="208600"/>
            <a:ext cx="7820967" cy="5847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r">
              <a:defRPr/>
            </a:pPr>
            <a:r>
              <a:rPr lang="ar-SA" sz="3600" dirty="0">
                <a:solidFill>
                  <a:schemeClr val="bg1"/>
                </a:solidFill>
                <a:cs typeface="Fanan" pitchFamily="2" charset="-78"/>
              </a:rPr>
              <a:t>الرسم على طبقات الصورة باستخدام الأدوات المناسبة: </a:t>
            </a:r>
            <a:endParaRPr lang="en-GB" sz="3600" b="1" dirty="0">
              <a:solidFill>
                <a:schemeClr val="bg1"/>
              </a:solidFill>
              <a:latin typeface="Segoe UI Semibold" panose="020B0702040204020203" pitchFamily="34" charset="0"/>
              <a:ea typeface="Noto Sans" panose="020B0502040504020204" pitchFamily="34"/>
              <a:cs typeface="Fanan" pitchFamily="2" charset="-78"/>
            </a:endParaRP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2006532C-5776-412F-925F-926D1F05063F}"/>
              </a:ext>
            </a:extLst>
          </p:cNvPr>
          <p:cNvSpPr/>
          <p:nvPr/>
        </p:nvSpPr>
        <p:spPr>
          <a:xfrm>
            <a:off x="1788607" y="996843"/>
            <a:ext cx="1039590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rtl="1">
              <a:defRPr/>
            </a:pPr>
            <a:r>
              <a:rPr lang="ar-SA" sz="3200" dirty="0">
                <a:ln w="0"/>
                <a:cs typeface="Fanan" pitchFamily="2" charset="-78"/>
              </a:rPr>
              <a:t>-</a:t>
            </a:r>
            <a:r>
              <a:rPr lang="ar-SA" sz="3200" dirty="0">
                <a:ln w="0"/>
                <a:solidFill>
                  <a:srgbClr val="FF0000"/>
                </a:solidFill>
                <a:cs typeface="Fanan" pitchFamily="2" charset="-78"/>
              </a:rPr>
              <a:t> </a:t>
            </a:r>
            <a:r>
              <a:rPr lang="ar-SA" sz="3200" dirty="0">
                <a:solidFill>
                  <a:schemeClr val="tx1"/>
                </a:solidFill>
                <a:latin typeface="Calibri" panose="020F0502020204030204" pitchFamily="34" charset="0"/>
                <a:cs typeface="Fanan" pitchFamily="2" charset="-78"/>
              </a:rPr>
              <a:t>يمكنك الرسم في إحدى طبقات الصورة باستخدام أدوات الرسم القياسية </a:t>
            </a:r>
          </a:p>
          <a:p>
            <a:pPr rtl="1">
              <a:defRPr/>
            </a:pPr>
            <a:r>
              <a:rPr lang="ar-SA" sz="3200" dirty="0">
                <a:solidFill>
                  <a:schemeClr val="tx1"/>
                </a:solidFill>
                <a:latin typeface="Calibri" panose="020F0502020204030204" pitchFamily="34" charset="0"/>
                <a:cs typeface="Fanan" pitchFamily="2" charset="-78"/>
              </a:rPr>
              <a:t>( </a:t>
            </a:r>
            <a:r>
              <a:rPr lang="ar-SA" sz="3200" dirty="0">
                <a:solidFill>
                  <a:srgbClr val="C00000"/>
                </a:solidFill>
                <a:latin typeface="Calibri" panose="020F0502020204030204" pitchFamily="34" charset="0"/>
                <a:cs typeface="Fanan" pitchFamily="2" charset="-78"/>
              </a:rPr>
              <a:t>قلم الرصاص</a:t>
            </a:r>
            <a:r>
              <a:rPr lang="ar-SA" sz="3200" dirty="0">
                <a:solidFill>
                  <a:srgbClr val="FF9800"/>
                </a:solidFill>
                <a:latin typeface="Calibri" panose="020F0502020204030204" pitchFamily="34" charset="0"/>
                <a:cs typeface="Fanan" pitchFamily="2" charset="-78"/>
              </a:rPr>
              <a:t>، </a:t>
            </a:r>
            <a:r>
              <a:rPr lang="ar-SA" sz="3200" dirty="0">
                <a:solidFill>
                  <a:srgbClr val="C00000"/>
                </a:solidFill>
                <a:latin typeface="Calibri" panose="020F0502020204030204" pitchFamily="34" charset="0"/>
                <a:cs typeface="Fanan" pitchFamily="2" charset="-78"/>
              </a:rPr>
              <a:t>قلم الحبر</a:t>
            </a:r>
            <a:r>
              <a:rPr lang="ar-SA" sz="3200" dirty="0">
                <a:solidFill>
                  <a:srgbClr val="FF9800"/>
                </a:solidFill>
                <a:latin typeface="Calibri" panose="020F0502020204030204" pitchFamily="34" charset="0"/>
                <a:cs typeface="Fanan" pitchFamily="2" charset="-78"/>
              </a:rPr>
              <a:t>، </a:t>
            </a:r>
            <a:r>
              <a:rPr lang="ar-SA" sz="3200" dirty="0">
                <a:solidFill>
                  <a:srgbClr val="C00000"/>
                </a:solidFill>
                <a:latin typeface="Calibri" panose="020F0502020204030204" pitchFamily="34" charset="0"/>
                <a:cs typeface="Fanan" pitchFamily="2" charset="-78"/>
              </a:rPr>
              <a:t>الفرشاة</a:t>
            </a:r>
            <a:r>
              <a:rPr lang="ar-SA" sz="3200" dirty="0">
                <a:solidFill>
                  <a:srgbClr val="FF9800"/>
                </a:solidFill>
                <a:latin typeface="Calibri" panose="020F0502020204030204" pitchFamily="34" charset="0"/>
                <a:cs typeface="Fanan" pitchFamily="2" charset="-78"/>
              </a:rPr>
              <a:t>، </a:t>
            </a:r>
            <a:r>
              <a:rPr lang="ar-SA" sz="3200" dirty="0">
                <a:solidFill>
                  <a:srgbClr val="C00000"/>
                </a:solidFill>
                <a:latin typeface="Calibri" panose="020F0502020204030204" pitchFamily="34" charset="0"/>
                <a:cs typeface="Fanan" pitchFamily="2" charset="-78"/>
              </a:rPr>
              <a:t>دلو الطلاء</a:t>
            </a:r>
            <a:r>
              <a:rPr lang="ar-SA" sz="3200" dirty="0">
                <a:solidFill>
                  <a:schemeClr val="tx1"/>
                </a:solidFill>
                <a:latin typeface="Calibri" panose="020F0502020204030204" pitchFamily="34" charset="0"/>
                <a:cs typeface="Fanan" pitchFamily="2" charset="-78"/>
              </a:rPr>
              <a:t>)</a:t>
            </a:r>
            <a:endParaRPr lang="ar-SA" sz="3200" dirty="0">
              <a:ln w="0"/>
              <a:solidFill>
                <a:srgbClr val="FF0000"/>
              </a:solidFill>
              <a:cs typeface="Fanan" pitchFamily="2" charset="-78"/>
            </a:endParaRP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C7EFA386-93FE-48B2-BE27-3B75F7530E56}"/>
              </a:ext>
            </a:extLst>
          </p:cNvPr>
          <p:cNvSpPr txBox="1"/>
          <p:nvPr/>
        </p:nvSpPr>
        <p:spPr>
          <a:xfrm>
            <a:off x="3171093" y="2042243"/>
            <a:ext cx="902090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3200" dirty="0">
                <a:latin typeface="Calibri" panose="020F0502020204030204" pitchFamily="34" charset="0"/>
                <a:cs typeface="Fanan" pitchFamily="2" charset="-78"/>
              </a:rPr>
              <a:t>- تستخدم أدوات الرسم في البرنامج </a:t>
            </a:r>
            <a:r>
              <a:rPr lang="ar-SA" sz="3200" dirty="0">
                <a:solidFill>
                  <a:srgbClr val="00B0F0"/>
                </a:solidFill>
                <a:latin typeface="Calibri" panose="020F0502020204030204" pitchFamily="34" charset="0"/>
                <a:cs typeface="Fanan" pitchFamily="2" charset="-78"/>
              </a:rPr>
              <a:t>بشكل مشابه </a:t>
            </a:r>
            <a:r>
              <a:rPr lang="ar-SA" sz="3200" dirty="0">
                <a:latin typeface="Calibri" panose="020F0502020204030204" pitchFamily="34" charset="0"/>
                <a:cs typeface="Fanan" pitchFamily="2" charset="-78"/>
              </a:rPr>
              <a:t>لأدوات الرسم العادية . </a:t>
            </a:r>
            <a:endParaRPr lang="ar-SA" sz="3200" dirty="0">
              <a:cs typeface="Fanan" pitchFamily="2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A03FB44E-4DE6-4425-9354-3C701603D205}"/>
              </a:ext>
            </a:extLst>
          </p:cNvPr>
          <p:cNvSpPr txBox="1"/>
          <p:nvPr/>
        </p:nvSpPr>
        <p:spPr>
          <a:xfrm>
            <a:off x="578670" y="2564063"/>
            <a:ext cx="116058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3200" dirty="0">
                <a:latin typeface="Calibri" panose="020F0502020204030204" pitchFamily="34" charset="0"/>
                <a:cs typeface="Fanan" pitchFamily="2" charset="-78"/>
              </a:rPr>
              <a:t>- يمكن تخصيص أدوات الرسم بحجم ولون معين،  وذلك من خلال خصائص الأداة:  </a:t>
            </a:r>
          </a:p>
          <a:p>
            <a:pPr algn="r"/>
            <a:r>
              <a:rPr lang="ar-SA" sz="3200" dirty="0">
                <a:solidFill>
                  <a:srgbClr val="0099A9"/>
                </a:solidFill>
                <a:latin typeface="Calibri" panose="020F0502020204030204" pitchFamily="34" charset="0"/>
                <a:cs typeface="Fanan" pitchFamily="2" charset="-78"/>
              </a:rPr>
              <a:t>لوحة الخيارات</a:t>
            </a:r>
            <a:r>
              <a:rPr lang="en-US" sz="3200" dirty="0">
                <a:solidFill>
                  <a:srgbClr val="0099A9"/>
                </a:solidFill>
                <a:latin typeface="Calibri" panose="020F0502020204030204" pitchFamily="34" charset="0"/>
                <a:cs typeface="Fanan" pitchFamily="2" charset="-78"/>
              </a:rPr>
              <a:t> (Options)</a:t>
            </a:r>
            <a:r>
              <a:rPr lang="en-US" sz="3200" dirty="0">
                <a:latin typeface="Calibri" panose="020F0502020204030204" pitchFamily="34" charset="0"/>
                <a:cs typeface="Fanan" pitchFamily="2" charset="-78"/>
              </a:rPr>
              <a:t> </a:t>
            </a:r>
            <a:r>
              <a:rPr lang="ar-SA" sz="3200" dirty="0">
                <a:solidFill>
                  <a:srgbClr val="D45803"/>
                </a:solidFill>
                <a:latin typeface="Calibri" panose="020F0502020204030204" pitchFamily="34" charset="0"/>
                <a:cs typeface="Fanan" pitchFamily="2" charset="-78"/>
              </a:rPr>
              <a:t>ولوحة الألوان </a:t>
            </a:r>
            <a:r>
              <a:rPr lang="en-US" sz="3200" dirty="0">
                <a:solidFill>
                  <a:srgbClr val="D45803"/>
                </a:solidFill>
                <a:latin typeface="Calibri" panose="020F0502020204030204" pitchFamily="34" charset="0"/>
                <a:cs typeface="Fanan" pitchFamily="2" charset="-78"/>
              </a:rPr>
              <a:t>(Colors)</a:t>
            </a:r>
            <a:endParaRPr lang="ar-SA" sz="3200" dirty="0">
              <a:solidFill>
                <a:srgbClr val="D45803"/>
              </a:solidFill>
              <a:cs typeface="Fanan" pitchFamily="2" charset="-78"/>
            </a:endParaRPr>
          </a:p>
        </p:txBody>
      </p:sp>
      <p:pic>
        <p:nvPicPr>
          <p:cNvPr id="14" name="صورة 13">
            <a:extLst>
              <a:ext uri="{FF2B5EF4-FFF2-40B4-BE49-F238E27FC236}">
                <a16:creationId xmlns:a16="http://schemas.microsoft.com/office/drawing/2014/main" id="{589853D2-B1E3-4AD9-9FF8-F1B547723A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8537" y="4163101"/>
            <a:ext cx="3033585" cy="1834852"/>
          </a:xfrm>
          <a:prstGeom prst="rect">
            <a:avLst/>
          </a:prstGeom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83EE36DE-BAF8-4EAE-8AE9-E1E86E5D4A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1861" y="4050561"/>
            <a:ext cx="3134069" cy="2078933"/>
          </a:xfrm>
          <a:prstGeom prst="rect">
            <a:avLst/>
          </a:prstGeom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8B753A2A-E0D9-4F1E-B68D-D57B46F01A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9444" y="3437633"/>
            <a:ext cx="3454988" cy="3013409"/>
          </a:xfrm>
          <a:prstGeom prst="rect">
            <a:avLst/>
          </a:prstGeom>
        </p:spPr>
      </p:pic>
      <p:pic>
        <p:nvPicPr>
          <p:cNvPr id="17" name="Picture 2" descr="برنامج لعمل رسوم متحركة للمبتدئين">
            <a:extLst>
              <a:ext uri="{FF2B5EF4-FFF2-40B4-BE49-F238E27FC236}">
                <a16:creationId xmlns:a16="http://schemas.microsoft.com/office/drawing/2014/main" id="{A6CB0E73-A56D-444A-AABC-32C9824845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4" y="10142"/>
            <a:ext cx="1620349" cy="1077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66060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1" descr="خلفية تجريدية لشبكة">
            <a:extLst>
              <a:ext uri="{FF2B5EF4-FFF2-40B4-BE49-F238E27FC236}">
                <a16:creationId xmlns:a16="http://schemas.microsoft.com/office/drawing/2014/main" id="{0BBF19E0-DC61-4D62-B6FC-59DF704618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30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044C2E5B-070F-4CB2-BB70-693CA6F78F68}"/>
              </a:ext>
            </a:extLst>
          </p:cNvPr>
          <p:cNvSpPr txBox="1"/>
          <p:nvPr/>
        </p:nvSpPr>
        <p:spPr>
          <a:xfrm>
            <a:off x="0" y="5842337"/>
            <a:ext cx="493374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ar-SA" sz="6000" dirty="0">
                <a:solidFill>
                  <a:srgbClr val="FF0000"/>
                </a:solidFill>
                <a:cs typeface="Fanan" pitchFamily="2" charset="-78"/>
              </a:rPr>
              <a:t>نهاية الجزء الأول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مجموعة 2">
            <a:extLst>
              <a:ext uri="{FF2B5EF4-FFF2-40B4-BE49-F238E27FC236}">
                <a16:creationId xmlns:a16="http://schemas.microsoft.com/office/drawing/2014/main" id="{F53C4B33-A304-46E4-97E8-8297BB343BAA}"/>
              </a:ext>
            </a:extLst>
          </p:cNvPr>
          <p:cNvGrpSpPr/>
          <p:nvPr/>
        </p:nvGrpSpPr>
        <p:grpSpPr>
          <a:xfrm>
            <a:off x="0" y="-829994"/>
            <a:ext cx="5666304" cy="7643431"/>
            <a:chOff x="2" y="-785432"/>
            <a:chExt cx="6646128" cy="7643431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 rotWithShape="1">
            <a:blip r:embed="rId3"/>
            <a:srcRect l="46802" b="49342"/>
            <a:stretch>
              <a:fillRect/>
            </a:stretch>
          </p:blipFill>
          <p:spPr>
            <a:xfrm rot="5400000" flipH="1">
              <a:off x="-498650" y="-286780"/>
              <a:ext cx="7643431" cy="6646128"/>
            </a:xfrm>
            <a:prstGeom prst="rect">
              <a:avLst/>
            </a:prstGeom>
          </p:spPr>
        </p:pic>
        <p:sp>
          <p:nvSpPr>
            <p:cNvPr id="27" name="文本框 26" descr="e7d195523061f1c0deeec63e560781cfd59afb0ea006f2a87ABB68BF51EA6619813959095094C18C62A12F549504892A4AAA8C1554C6663626E05CA27F281A14E6983772AFC3FB97135759321DEA3D709AACD122C08E6ED1C77BAD4A88EF4CD28A80260D8F97957F436F83C1F553EF0169027D0DBFA7A77088E1513DBDFC101C4B4DFF310B01A5021663E46B6BC2AAB5"/>
            <p:cNvSpPr txBox="1"/>
            <p:nvPr/>
          </p:nvSpPr>
          <p:spPr>
            <a:xfrm>
              <a:off x="193955" y="1859340"/>
              <a:ext cx="2318263" cy="15696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8565">
                <a:defRPr/>
              </a:pPr>
              <a:r>
                <a:rPr lang="ar-SA" altLang="zh-CN" sz="4800" dirty="0">
                  <a:solidFill>
                    <a:srgbClr val="FEFEFE"/>
                  </a:solidFill>
                  <a:latin typeface="Montserrat" panose="00000500000000000000" charset="0"/>
                  <a:ea typeface="Montserrat" panose="00000500000000000000" charset="0"/>
                  <a:cs typeface="Mohareb 1" pitchFamily="2" charset="-78"/>
                </a:rPr>
                <a:t>محتويات </a:t>
              </a:r>
            </a:p>
            <a:p>
              <a:pPr algn="ctr" defTabSz="1218565">
                <a:defRPr/>
              </a:pPr>
              <a:r>
                <a:rPr lang="ar-SA" altLang="zh-CN" sz="4800" dirty="0">
                  <a:solidFill>
                    <a:srgbClr val="FEFEFE"/>
                  </a:solidFill>
                  <a:latin typeface="Montserrat" panose="00000500000000000000" charset="0"/>
                  <a:ea typeface="Montserrat" panose="00000500000000000000" charset="0"/>
                  <a:cs typeface="Mohareb 1" pitchFamily="2" charset="-78"/>
                </a:rPr>
                <a:t>المنهج</a:t>
              </a:r>
              <a:endParaRPr lang="zh-CN" altLang="en-US" sz="4800" dirty="0">
                <a:solidFill>
                  <a:srgbClr val="FEFEFE"/>
                </a:solidFill>
                <a:latin typeface="Montserrat" panose="00000500000000000000" charset="0"/>
                <a:ea typeface="Montserrat" panose="00000500000000000000" charset="0"/>
                <a:cs typeface="Mohareb 1" pitchFamily="2" charset="-78"/>
              </a:endParaRPr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7030311" y="1079127"/>
            <a:ext cx="3997499" cy="1409230"/>
            <a:chOff x="3634512" y="558997"/>
            <a:chExt cx="3997499" cy="1409230"/>
          </a:xfrm>
        </p:grpSpPr>
        <p:sp>
          <p:nvSpPr>
            <p:cNvPr id="41" name="文本框 40"/>
            <p:cNvSpPr txBox="1"/>
            <p:nvPr/>
          </p:nvSpPr>
          <p:spPr>
            <a:xfrm>
              <a:off x="4962691" y="558997"/>
              <a:ext cx="2669320" cy="52322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Pangolin"/>
                <a:buNone/>
              </a:pPr>
              <a:r>
                <a:rPr lang="ar-SA" sz="2800" dirty="0">
                  <a:solidFill>
                    <a:srgbClr val="0499A9"/>
                  </a:solidFill>
                  <a:cs typeface="Fanan" pitchFamily="2" charset="-78"/>
                </a:rPr>
                <a:t>معالجة الصور المتقدمة</a:t>
              </a:r>
            </a:p>
          </p:txBody>
        </p:sp>
        <p:sp>
          <p:nvSpPr>
            <p:cNvPr id="42" name="文本框 41"/>
            <p:cNvSpPr txBox="1"/>
            <p:nvPr/>
          </p:nvSpPr>
          <p:spPr>
            <a:xfrm>
              <a:off x="3634512" y="952564"/>
              <a:ext cx="379977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ar-SA" sz="2000" dirty="0">
                  <a:cs typeface="Fanan" pitchFamily="2" charset="-78"/>
                </a:rPr>
                <a:t>في هذه الوحدة ستقوم بتحرير الصور وتصحيح ألوانها أو تغييرها وإزالة عناصر محددة منها وكذلك إنشاء رسوم متحركة ثنائية الابعاد</a:t>
              </a:r>
            </a:p>
          </p:txBody>
        </p:sp>
      </p:grpSp>
      <p:grpSp>
        <p:nvGrpSpPr>
          <p:cNvPr id="43" name="组合 42"/>
          <p:cNvGrpSpPr/>
          <p:nvPr/>
        </p:nvGrpSpPr>
        <p:grpSpPr>
          <a:xfrm>
            <a:off x="7017599" y="3147204"/>
            <a:ext cx="3983818" cy="1514847"/>
            <a:chOff x="3578516" y="617733"/>
            <a:chExt cx="3983818" cy="1514847"/>
          </a:xfrm>
        </p:grpSpPr>
        <p:sp>
          <p:nvSpPr>
            <p:cNvPr id="44" name="文本框 43"/>
            <p:cNvSpPr txBox="1"/>
            <p:nvPr/>
          </p:nvSpPr>
          <p:spPr>
            <a:xfrm>
              <a:off x="5752223" y="617733"/>
              <a:ext cx="1810111" cy="52322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algn="ctr">
                <a:defRPr sz="2800">
                  <a:solidFill>
                    <a:srgbClr val="000000">
                      <a:lumMod val="75000"/>
                      <a:lumOff val="25000"/>
                    </a:srgbClr>
                  </a:solidFill>
                  <a:latin typeface="字魂36号-正文宋楷" panose="02000000000000000000" pitchFamily="2" charset="-122"/>
                  <a:ea typeface="字魂36号-正文宋楷" panose="02000000000000000000" pitchFamily="2" charset="-122"/>
                  <a:cs typeface="经典综艺体简" panose="02010609000101010101" pitchFamily="49" charset="-122"/>
                </a:defRPr>
              </a:lvl1pPr>
            </a:lstStyle>
            <a:p>
              <a:pPr algn="l" rtl="1">
                <a:buClr>
                  <a:schemeClr val="dk1"/>
                </a:buClr>
                <a:buSzPts val="1800"/>
              </a:pPr>
              <a:r>
                <a:rPr lang="ar-SA" dirty="0">
                  <a:solidFill>
                    <a:srgbClr val="BF9000"/>
                  </a:solidFill>
                  <a:latin typeface="+mn-lt"/>
                  <a:ea typeface="+mn-ea"/>
                  <a:cs typeface="Fanan" pitchFamily="2" charset="-78"/>
                </a:rPr>
                <a:t>التقنية والحياة</a:t>
              </a:r>
            </a:p>
          </p:txBody>
        </p:sp>
        <p:sp>
          <p:nvSpPr>
            <p:cNvPr id="45" name="文本框 44"/>
            <p:cNvSpPr txBox="1"/>
            <p:nvPr/>
          </p:nvSpPr>
          <p:spPr>
            <a:xfrm>
              <a:off x="3578516" y="987651"/>
              <a:ext cx="3824254" cy="114492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>
                <a:lnSpc>
                  <a:spcPct val="114000"/>
                </a:lnSpc>
                <a:defRPr sz="1050">
                  <a:solidFill>
                    <a:srgbClr val="000000">
                      <a:lumMod val="75000"/>
                      <a:lumOff val="25000"/>
                    </a:srgbClr>
                  </a:solidFill>
                  <a:latin typeface="字魂35号-经典雅黑" panose="02000000000000000000" pitchFamily="2" charset="-122"/>
                  <a:ea typeface="字魂35号-经典雅黑" panose="02000000000000000000" pitchFamily="2" charset="-122"/>
                </a:defRPr>
              </a:lvl1pPr>
            </a:lstStyle>
            <a:p>
              <a:pPr algn="ctr"/>
              <a:r>
                <a:rPr lang="ar-SA" sz="2000" dirty="0">
                  <a:solidFill>
                    <a:schemeClr val="tx1"/>
                  </a:solidFill>
                  <a:latin typeface="+mn-lt"/>
                  <a:ea typeface="+mn-ea"/>
                  <a:cs typeface="Fanan" pitchFamily="2" charset="-78"/>
                </a:rPr>
                <a:t>في هذه الوحدة ستتعلم بعض الموضوعات المتعلقة بالتطور التقني والذكاء الاصطناعي وكذلك الآثار السلبية للاستخدام الغير صحيح للتقنية</a:t>
              </a:r>
            </a:p>
          </p:txBody>
        </p:sp>
      </p:grpSp>
      <p:grpSp>
        <p:nvGrpSpPr>
          <p:cNvPr id="46" name="组合 45"/>
          <p:cNvGrpSpPr/>
          <p:nvPr/>
        </p:nvGrpSpPr>
        <p:grpSpPr>
          <a:xfrm>
            <a:off x="7114511" y="5104854"/>
            <a:ext cx="3902855" cy="1202635"/>
            <a:chOff x="3623441" y="462269"/>
            <a:chExt cx="3902855" cy="1202635"/>
          </a:xfrm>
        </p:grpSpPr>
        <p:sp>
          <p:nvSpPr>
            <p:cNvPr id="47" name="文本框 46"/>
            <p:cNvSpPr txBox="1"/>
            <p:nvPr/>
          </p:nvSpPr>
          <p:spPr>
            <a:xfrm>
              <a:off x="4329587" y="462269"/>
              <a:ext cx="3196709" cy="52322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 indent="0" rtl="1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None/>
              </a:pPr>
              <a:r>
                <a:rPr lang="ar-SA" sz="2800" dirty="0">
                  <a:solidFill>
                    <a:srgbClr val="D45803"/>
                  </a:solidFill>
                  <a:cs typeface="Fanan" pitchFamily="2" charset="-78"/>
                </a:rPr>
                <a:t>البرمجة باستخدام </a:t>
              </a:r>
              <a:r>
                <a:rPr lang="en-US" sz="2800" dirty="0">
                  <a:solidFill>
                    <a:srgbClr val="D45803"/>
                  </a:solidFill>
                  <a:cs typeface="Fanan" pitchFamily="2" charset="-78"/>
                </a:rPr>
                <a:t>HTML</a:t>
              </a:r>
            </a:p>
          </p:txBody>
        </p:sp>
        <p:sp>
          <p:nvSpPr>
            <p:cNvPr id="48" name="文本框 47"/>
            <p:cNvSpPr txBox="1"/>
            <p:nvPr/>
          </p:nvSpPr>
          <p:spPr>
            <a:xfrm>
              <a:off x="3623441" y="870840"/>
              <a:ext cx="3852497" cy="79406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>
                <a:lnSpc>
                  <a:spcPct val="114000"/>
                </a:lnSpc>
                <a:defRPr sz="1050">
                  <a:solidFill>
                    <a:srgbClr val="000000">
                      <a:lumMod val="75000"/>
                      <a:lumOff val="25000"/>
                    </a:srgbClr>
                  </a:solidFill>
                  <a:latin typeface="字魂35号-经典雅黑" panose="02000000000000000000" pitchFamily="2" charset="-122"/>
                  <a:ea typeface="字魂35号-经典雅黑" panose="02000000000000000000" pitchFamily="2" charset="-122"/>
                </a:defRPr>
              </a:lvl1pPr>
            </a:lstStyle>
            <a:p>
              <a:pPr lvl="0" indent="0" algn="just" rtl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ar-SA" sz="2000" dirty="0">
                  <a:solidFill>
                    <a:schemeClr val="tx1"/>
                  </a:solidFill>
                  <a:latin typeface="+mn-lt"/>
                  <a:ea typeface="+mn-ea"/>
                  <a:cs typeface="Fanan" pitchFamily="2" charset="-78"/>
                </a:rPr>
                <a:t>في هذه الوحدة ستتعلم في هذه الوحدة لغة </a:t>
              </a:r>
              <a:r>
                <a:rPr lang="en-US" sz="2000" dirty="0">
                  <a:solidFill>
                    <a:schemeClr val="tx1"/>
                  </a:solidFill>
                  <a:latin typeface="+mn-lt"/>
                  <a:ea typeface="+mn-ea"/>
                  <a:cs typeface="Fanan" pitchFamily="2" charset="-78"/>
                </a:rPr>
                <a:t> HTML  </a:t>
              </a:r>
              <a:r>
                <a:rPr lang="ar-SA" sz="2000" dirty="0">
                  <a:solidFill>
                    <a:schemeClr val="tx1"/>
                  </a:solidFill>
                  <a:latin typeface="+mn-lt"/>
                  <a:ea typeface="+mn-ea"/>
                  <a:cs typeface="Fanan" pitchFamily="2" charset="-78"/>
                </a:rPr>
                <a:t>لإنشاء نموذج جهة اتصال في موقع ويب</a:t>
              </a:r>
            </a:p>
          </p:txBody>
        </p:sp>
      </p:grpSp>
      <p:sp>
        <p:nvSpPr>
          <p:cNvPr id="55" name="Google Shape;301;p27">
            <a:extLst>
              <a:ext uri="{FF2B5EF4-FFF2-40B4-BE49-F238E27FC236}">
                <a16:creationId xmlns:a16="http://schemas.microsoft.com/office/drawing/2014/main" id="{61894CB2-C61E-413A-A1AF-E2D8A9D4861A}"/>
              </a:ext>
            </a:extLst>
          </p:cNvPr>
          <p:cNvSpPr txBox="1">
            <a:spLocks/>
          </p:cNvSpPr>
          <p:nvPr/>
        </p:nvSpPr>
        <p:spPr>
          <a:xfrm>
            <a:off x="3753380" y="3390942"/>
            <a:ext cx="1819800" cy="9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ar-SA" dirty="0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44A09F9E-67F6-4734-B854-C3012964E1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430" y="3517122"/>
            <a:ext cx="1332370" cy="1115605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4106572E-EAE3-487F-A8AD-39AF929C5F2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845" y="5168560"/>
            <a:ext cx="1209540" cy="1117078"/>
          </a:xfrm>
          <a:prstGeom prst="rect">
            <a:avLst/>
          </a:prstGeom>
        </p:spPr>
      </p:pic>
      <p:pic>
        <p:nvPicPr>
          <p:cNvPr id="37" name="Picture 8" descr="C:\Users\ohood alshuibi\AppData\Local\Microsoft\Windows\INetCache\IE\AWAA64TC\GIMP-logo[1].png">
            <a:extLst>
              <a:ext uri="{FF2B5EF4-FFF2-40B4-BE49-F238E27FC236}">
                <a16:creationId xmlns:a16="http://schemas.microsoft.com/office/drawing/2014/main" id="{2134BBAA-C8A9-4E8F-84D8-297FA5769C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1677" y="1363359"/>
            <a:ext cx="1383320" cy="1234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椭圆 29">
            <a:extLst>
              <a:ext uri="{FF2B5EF4-FFF2-40B4-BE49-F238E27FC236}">
                <a16:creationId xmlns:a16="http://schemas.microsoft.com/office/drawing/2014/main" id="{1D005F0E-4EE4-B5A9-6D81-4095A2B4F44B}"/>
              </a:ext>
            </a:extLst>
          </p:cNvPr>
          <p:cNvSpPr/>
          <p:nvPr/>
        </p:nvSpPr>
        <p:spPr>
          <a:xfrm>
            <a:off x="11027810" y="955214"/>
            <a:ext cx="851221" cy="771045"/>
          </a:xfrm>
          <a:prstGeom prst="ellipse">
            <a:avLst/>
          </a:prstGeom>
          <a:solidFill>
            <a:srgbClr val="0099A9"/>
          </a:solidFill>
          <a:ln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1</a:t>
            </a:r>
            <a:endParaRPr kumimoji="0" lang="zh-CN" altLang="en-US" sz="240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anose="00000500000000000000" charset="0"/>
              <a:ea typeface="Montserrat" panose="00000500000000000000" charset="0"/>
              <a:cs typeface="Montserrat" panose="00000500000000000000" charset="0"/>
            </a:endParaRPr>
          </a:p>
        </p:txBody>
      </p:sp>
      <p:sp>
        <p:nvSpPr>
          <p:cNvPr id="5" name="椭圆 29">
            <a:extLst>
              <a:ext uri="{FF2B5EF4-FFF2-40B4-BE49-F238E27FC236}">
                <a16:creationId xmlns:a16="http://schemas.microsoft.com/office/drawing/2014/main" id="{412F4E6F-AD70-1BCC-9069-7F05E619A713}"/>
              </a:ext>
            </a:extLst>
          </p:cNvPr>
          <p:cNvSpPr/>
          <p:nvPr/>
        </p:nvSpPr>
        <p:spPr>
          <a:xfrm>
            <a:off x="11017366" y="2998006"/>
            <a:ext cx="851221" cy="771045"/>
          </a:xfrm>
          <a:prstGeom prst="ellipse">
            <a:avLst/>
          </a:prstGeom>
          <a:solidFill>
            <a:srgbClr val="BF9000"/>
          </a:solidFill>
          <a:ln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2</a:t>
            </a:r>
            <a:endParaRPr kumimoji="0" lang="zh-CN" altLang="en-US" sz="240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anose="00000500000000000000" charset="0"/>
              <a:ea typeface="Montserrat" panose="00000500000000000000" charset="0"/>
              <a:cs typeface="Montserrat" panose="00000500000000000000" charset="0"/>
            </a:endParaRPr>
          </a:p>
        </p:txBody>
      </p:sp>
      <p:sp>
        <p:nvSpPr>
          <p:cNvPr id="6" name="椭圆 29">
            <a:extLst>
              <a:ext uri="{FF2B5EF4-FFF2-40B4-BE49-F238E27FC236}">
                <a16:creationId xmlns:a16="http://schemas.microsoft.com/office/drawing/2014/main" id="{56C2E366-2B44-20DE-34C4-0611944A0C7F}"/>
              </a:ext>
            </a:extLst>
          </p:cNvPr>
          <p:cNvSpPr/>
          <p:nvPr/>
        </p:nvSpPr>
        <p:spPr>
          <a:xfrm>
            <a:off x="11001417" y="4956054"/>
            <a:ext cx="851221" cy="771045"/>
          </a:xfrm>
          <a:prstGeom prst="ellipse">
            <a:avLst/>
          </a:prstGeom>
          <a:solidFill>
            <a:srgbClr val="D45803"/>
          </a:solidFill>
          <a:ln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3</a:t>
            </a:r>
            <a:endParaRPr kumimoji="0" lang="zh-CN" altLang="en-US" sz="240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anose="00000500000000000000" charset="0"/>
              <a:ea typeface="Montserrat" panose="00000500000000000000" charset="0"/>
              <a:cs typeface="Montserrat" panose="00000500000000000000" charset="0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877A1CD1-21BE-7470-4780-1EA3D6A73774}"/>
              </a:ext>
            </a:extLst>
          </p:cNvPr>
          <p:cNvSpPr/>
          <p:nvPr/>
        </p:nvSpPr>
        <p:spPr>
          <a:xfrm>
            <a:off x="5557137" y="669204"/>
            <a:ext cx="6453461" cy="2026763"/>
          </a:xfrm>
          <a:prstGeom prst="roundRect">
            <a:avLst/>
          </a:prstGeom>
          <a:noFill/>
          <a:ln>
            <a:solidFill>
              <a:schemeClr val="accent1"/>
            </a:solidFill>
            <a:prstDash val="lg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700"/>
                                </p:stCondLst>
                                <p:childTnLst>
                                  <p:par>
                                    <p:cTn id="18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700"/>
                                </p:stCondLst>
                                <p:childTnLst>
                                  <p:par>
                                    <p:cTn id="21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8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2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2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31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34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37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برنامج لعمل رسوم متحركة للمبتدئين">
            <a:extLst>
              <a:ext uri="{FF2B5EF4-FFF2-40B4-BE49-F238E27FC236}">
                <a16:creationId xmlns:a16="http://schemas.microsoft.com/office/drawing/2014/main" id="{B8284430-FA77-40A7-A683-82D04CD8CC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4" y="10142"/>
            <a:ext cx="1620349" cy="1077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6" name="مجموعة 35">
            <a:extLst>
              <a:ext uri="{FF2B5EF4-FFF2-40B4-BE49-F238E27FC236}">
                <a16:creationId xmlns:a16="http://schemas.microsoft.com/office/drawing/2014/main" id="{0B6228E8-44AE-E20B-BE5B-9EB0B69354F7}"/>
              </a:ext>
            </a:extLst>
          </p:cNvPr>
          <p:cNvGrpSpPr/>
          <p:nvPr/>
        </p:nvGrpSpPr>
        <p:grpSpPr>
          <a:xfrm>
            <a:off x="-26632" y="1087361"/>
            <a:ext cx="5784087" cy="3708422"/>
            <a:chOff x="7484" y="1072112"/>
            <a:chExt cx="5884448" cy="370842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016977A-112F-4154-95F5-0608714FBFEE}"/>
                </a:ext>
              </a:extLst>
            </p:cNvPr>
            <p:cNvSpPr txBox="1"/>
            <p:nvPr/>
          </p:nvSpPr>
          <p:spPr>
            <a:xfrm>
              <a:off x="261665" y="1072112"/>
              <a:ext cx="51994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52400">
                <a:spcBef>
                  <a:spcPts val="1600"/>
                </a:spcBef>
                <a:buSzPts val="1200"/>
                <a:defRPr/>
              </a:pPr>
              <a:r>
                <a:rPr lang="ar-SA" sz="3600" dirty="0">
                  <a:solidFill>
                    <a:schemeClr val="accent2"/>
                  </a:solidFill>
                  <a:cs typeface="Fanan" pitchFamily="2" charset="-78"/>
                </a:rPr>
                <a:t>رسم الإطارات الرئيسة</a:t>
              </a:r>
              <a:endParaRPr lang="en-GB" sz="3600" b="1" dirty="0">
                <a:solidFill>
                  <a:schemeClr val="accent2"/>
                </a:solidFill>
                <a:cs typeface="Fanan" pitchFamily="2" charset="-78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016977A-112F-4154-95F5-0608714FBFEE}"/>
                </a:ext>
              </a:extLst>
            </p:cNvPr>
            <p:cNvSpPr txBox="1"/>
            <p:nvPr/>
          </p:nvSpPr>
          <p:spPr>
            <a:xfrm>
              <a:off x="82637" y="1884266"/>
              <a:ext cx="53937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52400">
                <a:spcBef>
                  <a:spcPts val="1600"/>
                </a:spcBef>
                <a:buSzPts val="1200"/>
                <a:defRPr/>
              </a:pPr>
              <a:r>
                <a:rPr lang="ar-SA" sz="3600" dirty="0">
                  <a:solidFill>
                    <a:schemeClr val="accent4"/>
                  </a:solidFill>
                  <a:cs typeface="Fanan" pitchFamily="2" charset="-78"/>
                </a:rPr>
                <a:t>الرسم على طبقة لصورة متجهة </a:t>
              </a:r>
              <a:endParaRPr lang="en-GB" sz="3600" b="1" dirty="0">
                <a:solidFill>
                  <a:schemeClr val="accent4"/>
                </a:solidFill>
                <a:cs typeface="Fanan" pitchFamily="2" charset="-78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016977A-112F-4154-95F5-0608714FBFEE}"/>
                </a:ext>
              </a:extLst>
            </p:cNvPr>
            <p:cNvSpPr txBox="1"/>
            <p:nvPr/>
          </p:nvSpPr>
          <p:spPr>
            <a:xfrm>
              <a:off x="611653" y="2612448"/>
              <a:ext cx="48294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52400">
                <a:spcBef>
                  <a:spcPts val="1600"/>
                </a:spcBef>
                <a:buSzPts val="1200"/>
                <a:defRPr/>
              </a:pPr>
              <a:r>
                <a:rPr lang="ar-SA" sz="3600" dirty="0">
                  <a:solidFill>
                    <a:srgbClr val="0070C0"/>
                  </a:solidFill>
                  <a:cs typeface="Fanan" pitchFamily="2" charset="-78"/>
                </a:rPr>
                <a:t>استيراد الرسومات اليدوية </a:t>
              </a:r>
              <a:endParaRPr lang="en-GB" sz="3600" b="1" dirty="0">
                <a:solidFill>
                  <a:srgbClr val="0070C0"/>
                </a:solidFill>
                <a:cs typeface="Fanan" pitchFamily="2" charset="-78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5380765" y="1172930"/>
              <a:ext cx="506367" cy="50636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b="1" dirty="0"/>
                <a:t>1</a:t>
              </a:r>
              <a:endParaRPr lang="en-US" b="1" dirty="0"/>
            </a:p>
          </p:txBody>
        </p:sp>
        <p:sp>
          <p:nvSpPr>
            <p:cNvPr id="17" name="Oval 16"/>
            <p:cNvSpPr/>
            <p:nvPr/>
          </p:nvSpPr>
          <p:spPr>
            <a:xfrm>
              <a:off x="5385565" y="1948320"/>
              <a:ext cx="506367" cy="506367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b="1" dirty="0"/>
                <a:t>2</a:t>
              </a:r>
              <a:endParaRPr lang="en-US" b="1" dirty="0"/>
            </a:p>
          </p:txBody>
        </p:sp>
        <p:sp>
          <p:nvSpPr>
            <p:cNvPr id="18" name="Oval 17"/>
            <p:cNvSpPr/>
            <p:nvPr/>
          </p:nvSpPr>
          <p:spPr>
            <a:xfrm>
              <a:off x="5375517" y="2681677"/>
              <a:ext cx="506367" cy="50636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b="1" dirty="0"/>
                <a:t>3</a:t>
              </a:r>
              <a:endParaRPr lang="en-US" b="1" dirty="0"/>
            </a:p>
          </p:txBody>
        </p:sp>
        <p:sp>
          <p:nvSpPr>
            <p:cNvPr id="20" name="Oval 17">
              <a:extLst>
                <a:ext uri="{FF2B5EF4-FFF2-40B4-BE49-F238E27FC236}">
                  <a16:creationId xmlns:a16="http://schemas.microsoft.com/office/drawing/2014/main" id="{79DE6488-B4C4-469A-ACAF-FAE80B32F2ED}"/>
                </a:ext>
              </a:extLst>
            </p:cNvPr>
            <p:cNvSpPr/>
            <p:nvPr/>
          </p:nvSpPr>
          <p:spPr>
            <a:xfrm>
              <a:off x="5370717" y="3419043"/>
              <a:ext cx="506367" cy="506367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b="1" dirty="0"/>
                <a:t>4</a:t>
              </a:r>
              <a:endParaRPr lang="en-US" b="1" dirty="0"/>
            </a:p>
          </p:txBody>
        </p:sp>
        <p:sp>
          <p:nvSpPr>
            <p:cNvPr id="21" name="TextBox 14">
              <a:extLst>
                <a:ext uri="{FF2B5EF4-FFF2-40B4-BE49-F238E27FC236}">
                  <a16:creationId xmlns:a16="http://schemas.microsoft.com/office/drawing/2014/main" id="{9BDEF5D0-F131-4D5A-AD74-E0A91D1AE967}"/>
                </a:ext>
              </a:extLst>
            </p:cNvPr>
            <p:cNvSpPr txBox="1"/>
            <p:nvPr/>
          </p:nvSpPr>
          <p:spPr>
            <a:xfrm>
              <a:off x="7484" y="3332400"/>
              <a:ext cx="53016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r">
                <a:defRPr/>
              </a:pPr>
              <a:r>
                <a:rPr lang="ar-SA" sz="3600" dirty="0">
                  <a:solidFill>
                    <a:srgbClr val="00B050"/>
                  </a:solidFill>
                  <a:cs typeface="Fanan" pitchFamily="2" charset="-78"/>
                </a:rPr>
                <a:t>استخدام طبقة الكاميرا </a:t>
              </a:r>
              <a:endParaRPr lang="en-GB" sz="3600" b="1" dirty="0">
                <a:solidFill>
                  <a:srgbClr val="00B050"/>
                </a:solidFill>
                <a:latin typeface="Segoe UI Semibold" panose="020B0702040204020203" pitchFamily="34" charset="0"/>
                <a:ea typeface="Noto Sans" panose="020B0502040504020204" pitchFamily="34"/>
                <a:cs typeface="Fanan" pitchFamily="2" charset="-78"/>
              </a:endParaRPr>
            </a:p>
          </p:txBody>
        </p:sp>
        <p:sp>
          <p:nvSpPr>
            <p:cNvPr id="29" name="Oval 17">
              <a:extLst>
                <a:ext uri="{FF2B5EF4-FFF2-40B4-BE49-F238E27FC236}">
                  <a16:creationId xmlns:a16="http://schemas.microsoft.com/office/drawing/2014/main" id="{0D303434-555C-40BA-A992-0A5BBAC2030E}"/>
                </a:ext>
              </a:extLst>
            </p:cNvPr>
            <p:cNvSpPr/>
            <p:nvPr/>
          </p:nvSpPr>
          <p:spPr>
            <a:xfrm>
              <a:off x="5380765" y="4220846"/>
              <a:ext cx="506367" cy="506367"/>
            </a:xfrm>
            <a:prstGeom prst="ellipse">
              <a:avLst/>
            </a:prstGeom>
            <a:solidFill>
              <a:srgbClr val="6A4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b="1" dirty="0"/>
                <a:t>5</a:t>
              </a:r>
              <a:endParaRPr lang="en-US" b="1" dirty="0"/>
            </a:p>
          </p:txBody>
        </p:sp>
        <p:sp>
          <p:nvSpPr>
            <p:cNvPr id="30" name="TextBox 14">
              <a:extLst>
                <a:ext uri="{FF2B5EF4-FFF2-40B4-BE49-F238E27FC236}">
                  <a16:creationId xmlns:a16="http://schemas.microsoft.com/office/drawing/2014/main" id="{148A1BB4-0C69-4CFE-91EB-6F0B48372D4A}"/>
                </a:ext>
              </a:extLst>
            </p:cNvPr>
            <p:cNvSpPr txBox="1"/>
            <p:nvPr/>
          </p:nvSpPr>
          <p:spPr>
            <a:xfrm>
              <a:off x="17532" y="4134203"/>
              <a:ext cx="53016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r">
                <a:defRPr/>
              </a:pPr>
              <a:r>
                <a:rPr lang="ar-SA" sz="3600" dirty="0">
                  <a:solidFill>
                    <a:srgbClr val="6A4CFF"/>
                  </a:solidFill>
                  <a:cs typeface="Fanan" pitchFamily="2" charset="-78"/>
                </a:rPr>
                <a:t>تصدير الرسوم المتحركة</a:t>
              </a:r>
              <a:endParaRPr lang="en-GB" sz="3600" b="1" dirty="0">
                <a:solidFill>
                  <a:srgbClr val="6A4CFF"/>
                </a:solidFill>
                <a:latin typeface="Segoe UI Semibold" panose="020B0702040204020203" pitchFamily="34" charset="0"/>
                <a:ea typeface="Noto Sans" panose="020B0502040504020204" pitchFamily="34"/>
                <a:cs typeface="Fanan" pitchFamily="2" charset="-78"/>
              </a:endParaRPr>
            </a:p>
          </p:txBody>
        </p:sp>
      </p:grpSp>
      <p:grpSp>
        <p:nvGrpSpPr>
          <p:cNvPr id="4" name="Group 33">
            <a:extLst>
              <a:ext uri="{FF2B5EF4-FFF2-40B4-BE49-F238E27FC236}">
                <a16:creationId xmlns:a16="http://schemas.microsoft.com/office/drawing/2014/main" id="{7053B5D4-ABFE-9380-4CB1-240D19BD767B}"/>
              </a:ext>
            </a:extLst>
          </p:cNvPr>
          <p:cNvGrpSpPr/>
          <p:nvPr/>
        </p:nvGrpSpPr>
        <p:grpSpPr>
          <a:xfrm>
            <a:off x="6053553" y="906190"/>
            <a:ext cx="5809044" cy="4860273"/>
            <a:chOff x="2244725" y="2692929"/>
            <a:chExt cx="3076575" cy="2457450"/>
          </a:xfrm>
        </p:grpSpPr>
        <p:sp>
          <p:nvSpPr>
            <p:cNvPr id="5" name="Freeform 14">
              <a:extLst>
                <a:ext uri="{FF2B5EF4-FFF2-40B4-BE49-F238E27FC236}">
                  <a16:creationId xmlns:a16="http://schemas.microsoft.com/office/drawing/2014/main" id="{C78570E0-3530-9AFE-CD09-61B3D925C0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4725" y="4442354"/>
              <a:ext cx="3076575" cy="369888"/>
            </a:xfrm>
            <a:custGeom>
              <a:avLst/>
              <a:gdLst>
                <a:gd name="T0" fmla="*/ 373 w 966"/>
                <a:gd name="T1" fmla="*/ 116 h 116"/>
                <a:gd name="T2" fmla="*/ 145 w 966"/>
                <a:gd name="T3" fmla="*/ 116 h 116"/>
                <a:gd name="T4" fmla="*/ 36 w 966"/>
                <a:gd name="T5" fmla="*/ 116 h 116"/>
                <a:gd name="T6" fmla="*/ 2 w 966"/>
                <a:gd name="T7" fmla="*/ 89 h 116"/>
                <a:gd name="T8" fmla="*/ 0 w 966"/>
                <a:gd name="T9" fmla="*/ 75 h 116"/>
                <a:gd name="T10" fmla="*/ 0 w 966"/>
                <a:gd name="T11" fmla="*/ 0 h 116"/>
                <a:gd name="T12" fmla="*/ 943 w 966"/>
                <a:gd name="T13" fmla="*/ 0 h 116"/>
                <a:gd name="T14" fmla="*/ 966 w 966"/>
                <a:gd name="T15" fmla="*/ 0 h 116"/>
                <a:gd name="T16" fmla="*/ 966 w 966"/>
                <a:gd name="T17" fmla="*/ 79 h 116"/>
                <a:gd name="T18" fmla="*/ 928 w 966"/>
                <a:gd name="T19" fmla="*/ 116 h 116"/>
                <a:gd name="T20" fmla="*/ 600 w 966"/>
                <a:gd name="T21" fmla="*/ 116 h 116"/>
                <a:gd name="T22" fmla="*/ 592 w 966"/>
                <a:gd name="T23" fmla="*/ 116 h 116"/>
                <a:gd name="T24" fmla="*/ 585 w 966"/>
                <a:gd name="T25" fmla="*/ 116 h 116"/>
                <a:gd name="T26" fmla="*/ 383 w 966"/>
                <a:gd name="T27" fmla="*/ 116 h 116"/>
                <a:gd name="T28" fmla="*/ 373 w 966"/>
                <a:gd name="T29" fmla="*/ 116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66" h="116">
                  <a:moveTo>
                    <a:pt x="373" y="116"/>
                  </a:moveTo>
                  <a:cubicBezTo>
                    <a:pt x="297" y="116"/>
                    <a:pt x="221" y="116"/>
                    <a:pt x="145" y="116"/>
                  </a:cubicBezTo>
                  <a:cubicBezTo>
                    <a:pt x="109" y="116"/>
                    <a:pt x="72" y="116"/>
                    <a:pt x="36" y="116"/>
                  </a:cubicBezTo>
                  <a:cubicBezTo>
                    <a:pt x="21" y="116"/>
                    <a:pt x="5" y="104"/>
                    <a:pt x="2" y="89"/>
                  </a:cubicBezTo>
                  <a:cubicBezTo>
                    <a:pt x="0" y="84"/>
                    <a:pt x="0" y="80"/>
                    <a:pt x="0" y="75"/>
                  </a:cubicBezTo>
                  <a:cubicBezTo>
                    <a:pt x="0" y="52"/>
                    <a:pt x="0" y="0"/>
                    <a:pt x="0" y="0"/>
                  </a:cubicBezTo>
                  <a:cubicBezTo>
                    <a:pt x="0" y="0"/>
                    <a:pt x="631" y="0"/>
                    <a:pt x="943" y="0"/>
                  </a:cubicBezTo>
                  <a:cubicBezTo>
                    <a:pt x="950" y="0"/>
                    <a:pt x="959" y="0"/>
                    <a:pt x="966" y="0"/>
                  </a:cubicBezTo>
                  <a:cubicBezTo>
                    <a:pt x="966" y="0"/>
                    <a:pt x="966" y="56"/>
                    <a:pt x="966" y="79"/>
                  </a:cubicBezTo>
                  <a:cubicBezTo>
                    <a:pt x="966" y="100"/>
                    <a:pt x="949" y="116"/>
                    <a:pt x="928" y="116"/>
                  </a:cubicBezTo>
                  <a:cubicBezTo>
                    <a:pt x="819" y="116"/>
                    <a:pt x="709" y="116"/>
                    <a:pt x="600" y="116"/>
                  </a:cubicBezTo>
                  <a:cubicBezTo>
                    <a:pt x="598" y="116"/>
                    <a:pt x="595" y="116"/>
                    <a:pt x="592" y="116"/>
                  </a:cubicBezTo>
                  <a:cubicBezTo>
                    <a:pt x="590" y="116"/>
                    <a:pt x="587" y="116"/>
                    <a:pt x="585" y="116"/>
                  </a:cubicBezTo>
                  <a:cubicBezTo>
                    <a:pt x="517" y="116"/>
                    <a:pt x="450" y="116"/>
                    <a:pt x="383" y="116"/>
                  </a:cubicBezTo>
                  <a:lnTo>
                    <a:pt x="373" y="116"/>
                  </a:lnTo>
                  <a:close/>
                </a:path>
              </a:pathLst>
            </a:custGeom>
            <a:solidFill>
              <a:schemeClr val="tx1">
                <a:lumMod val="90000"/>
                <a:lumOff val="1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15">
              <a:extLst>
                <a:ext uri="{FF2B5EF4-FFF2-40B4-BE49-F238E27FC236}">
                  <a16:creationId xmlns:a16="http://schemas.microsoft.com/office/drawing/2014/main" id="{E0FEF5E1-D004-9422-C8E9-03EC934FD8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44725" y="2692929"/>
              <a:ext cx="3076575" cy="1749425"/>
            </a:xfrm>
            <a:custGeom>
              <a:avLst/>
              <a:gdLst>
                <a:gd name="T0" fmla="*/ 966 w 966"/>
                <a:gd name="T1" fmla="*/ 549 h 549"/>
                <a:gd name="T2" fmla="*/ 943 w 966"/>
                <a:gd name="T3" fmla="*/ 549 h 549"/>
                <a:gd name="T4" fmla="*/ 0 w 966"/>
                <a:gd name="T5" fmla="*/ 549 h 549"/>
                <a:gd name="T6" fmla="*/ 0 w 966"/>
                <a:gd name="T7" fmla="*/ 108 h 549"/>
                <a:gd name="T8" fmla="*/ 1 w 966"/>
                <a:gd name="T9" fmla="*/ 39 h 549"/>
                <a:gd name="T10" fmla="*/ 14 w 966"/>
                <a:gd name="T11" fmla="*/ 9 h 549"/>
                <a:gd name="T12" fmla="*/ 39 w 966"/>
                <a:gd name="T13" fmla="*/ 1 h 549"/>
                <a:gd name="T14" fmla="*/ 806 w 966"/>
                <a:gd name="T15" fmla="*/ 1 h 549"/>
                <a:gd name="T16" fmla="*/ 926 w 966"/>
                <a:gd name="T17" fmla="*/ 1 h 549"/>
                <a:gd name="T18" fmla="*/ 966 w 966"/>
                <a:gd name="T19" fmla="*/ 41 h 549"/>
                <a:gd name="T20" fmla="*/ 966 w 966"/>
                <a:gd name="T21" fmla="*/ 549 h 549"/>
                <a:gd name="T22" fmla="*/ 483 w 966"/>
                <a:gd name="T23" fmla="*/ 511 h 549"/>
                <a:gd name="T24" fmla="*/ 923 w 966"/>
                <a:gd name="T25" fmla="*/ 511 h 549"/>
                <a:gd name="T26" fmla="*/ 928 w 966"/>
                <a:gd name="T27" fmla="*/ 506 h 549"/>
                <a:gd name="T28" fmla="*/ 928 w 966"/>
                <a:gd name="T29" fmla="*/ 45 h 549"/>
                <a:gd name="T30" fmla="*/ 922 w 966"/>
                <a:gd name="T31" fmla="*/ 38 h 549"/>
                <a:gd name="T32" fmla="*/ 44 w 966"/>
                <a:gd name="T33" fmla="*/ 38 h 549"/>
                <a:gd name="T34" fmla="*/ 38 w 966"/>
                <a:gd name="T35" fmla="*/ 45 h 549"/>
                <a:gd name="T36" fmla="*/ 38 w 966"/>
                <a:gd name="T37" fmla="*/ 505 h 549"/>
                <a:gd name="T38" fmla="*/ 44 w 966"/>
                <a:gd name="T39" fmla="*/ 511 h 549"/>
                <a:gd name="T40" fmla="*/ 483 w 966"/>
                <a:gd name="T41" fmla="*/ 511 h 5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6" h="549">
                  <a:moveTo>
                    <a:pt x="966" y="549"/>
                  </a:moveTo>
                  <a:cubicBezTo>
                    <a:pt x="959" y="549"/>
                    <a:pt x="950" y="549"/>
                    <a:pt x="943" y="549"/>
                  </a:cubicBezTo>
                  <a:cubicBezTo>
                    <a:pt x="631" y="549"/>
                    <a:pt x="0" y="549"/>
                    <a:pt x="0" y="549"/>
                  </a:cubicBezTo>
                  <a:cubicBezTo>
                    <a:pt x="0" y="549"/>
                    <a:pt x="0" y="254"/>
                    <a:pt x="0" y="108"/>
                  </a:cubicBezTo>
                  <a:cubicBezTo>
                    <a:pt x="0" y="85"/>
                    <a:pt x="1" y="62"/>
                    <a:pt x="1" y="39"/>
                  </a:cubicBezTo>
                  <a:cubicBezTo>
                    <a:pt x="2" y="27"/>
                    <a:pt x="4" y="17"/>
                    <a:pt x="14" y="9"/>
                  </a:cubicBezTo>
                  <a:cubicBezTo>
                    <a:pt x="21" y="3"/>
                    <a:pt x="30" y="1"/>
                    <a:pt x="39" y="1"/>
                  </a:cubicBezTo>
                  <a:cubicBezTo>
                    <a:pt x="295" y="1"/>
                    <a:pt x="550" y="1"/>
                    <a:pt x="806" y="1"/>
                  </a:cubicBezTo>
                  <a:cubicBezTo>
                    <a:pt x="846" y="1"/>
                    <a:pt x="886" y="2"/>
                    <a:pt x="926" y="1"/>
                  </a:cubicBezTo>
                  <a:cubicBezTo>
                    <a:pt x="949" y="0"/>
                    <a:pt x="966" y="19"/>
                    <a:pt x="966" y="41"/>
                  </a:cubicBezTo>
                  <a:cubicBezTo>
                    <a:pt x="966" y="209"/>
                    <a:pt x="966" y="549"/>
                    <a:pt x="966" y="549"/>
                  </a:cubicBezTo>
                  <a:close/>
                  <a:moveTo>
                    <a:pt x="483" y="511"/>
                  </a:moveTo>
                  <a:cubicBezTo>
                    <a:pt x="630" y="511"/>
                    <a:pt x="776" y="511"/>
                    <a:pt x="923" y="511"/>
                  </a:cubicBezTo>
                  <a:cubicBezTo>
                    <a:pt x="926" y="511"/>
                    <a:pt x="928" y="511"/>
                    <a:pt x="928" y="506"/>
                  </a:cubicBezTo>
                  <a:cubicBezTo>
                    <a:pt x="928" y="352"/>
                    <a:pt x="928" y="199"/>
                    <a:pt x="928" y="45"/>
                  </a:cubicBezTo>
                  <a:cubicBezTo>
                    <a:pt x="928" y="37"/>
                    <a:pt x="929" y="38"/>
                    <a:pt x="922" y="38"/>
                  </a:cubicBezTo>
                  <a:cubicBezTo>
                    <a:pt x="629" y="38"/>
                    <a:pt x="337" y="38"/>
                    <a:pt x="44" y="38"/>
                  </a:cubicBezTo>
                  <a:cubicBezTo>
                    <a:pt x="37" y="38"/>
                    <a:pt x="38" y="37"/>
                    <a:pt x="38" y="45"/>
                  </a:cubicBezTo>
                  <a:cubicBezTo>
                    <a:pt x="38" y="198"/>
                    <a:pt x="38" y="351"/>
                    <a:pt x="38" y="505"/>
                  </a:cubicBezTo>
                  <a:cubicBezTo>
                    <a:pt x="38" y="511"/>
                    <a:pt x="38" y="511"/>
                    <a:pt x="44" y="511"/>
                  </a:cubicBezTo>
                  <a:cubicBezTo>
                    <a:pt x="190" y="511"/>
                    <a:pt x="337" y="511"/>
                    <a:pt x="483" y="511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16">
              <a:extLst>
                <a:ext uri="{FF2B5EF4-FFF2-40B4-BE49-F238E27FC236}">
                  <a16:creationId xmlns:a16="http://schemas.microsoft.com/office/drawing/2014/main" id="{35D9B578-6047-99DA-00A7-2D33024A6E5C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1200" y="4894792"/>
              <a:ext cx="1060450" cy="249238"/>
            </a:xfrm>
            <a:custGeom>
              <a:avLst/>
              <a:gdLst>
                <a:gd name="T0" fmla="*/ 278 w 333"/>
                <a:gd name="T1" fmla="*/ 0 h 78"/>
                <a:gd name="T2" fmla="*/ 282 w 333"/>
                <a:gd name="T3" fmla="*/ 34 h 78"/>
                <a:gd name="T4" fmla="*/ 288 w 333"/>
                <a:gd name="T5" fmla="*/ 60 h 78"/>
                <a:gd name="T6" fmla="*/ 298 w 333"/>
                <a:gd name="T7" fmla="*/ 67 h 78"/>
                <a:gd name="T8" fmla="*/ 329 w 333"/>
                <a:gd name="T9" fmla="*/ 74 h 78"/>
                <a:gd name="T10" fmla="*/ 333 w 333"/>
                <a:gd name="T11" fmla="*/ 76 h 78"/>
                <a:gd name="T12" fmla="*/ 329 w 333"/>
                <a:gd name="T13" fmla="*/ 77 h 78"/>
                <a:gd name="T14" fmla="*/ 221 w 333"/>
                <a:gd name="T15" fmla="*/ 77 h 78"/>
                <a:gd name="T16" fmla="*/ 6 w 333"/>
                <a:gd name="T17" fmla="*/ 77 h 78"/>
                <a:gd name="T18" fmla="*/ 0 w 333"/>
                <a:gd name="T19" fmla="*/ 76 h 78"/>
                <a:gd name="T20" fmla="*/ 5 w 333"/>
                <a:gd name="T21" fmla="*/ 74 h 78"/>
                <a:gd name="T22" fmla="*/ 35 w 333"/>
                <a:gd name="T23" fmla="*/ 67 h 78"/>
                <a:gd name="T24" fmla="*/ 49 w 333"/>
                <a:gd name="T25" fmla="*/ 50 h 78"/>
                <a:gd name="T26" fmla="*/ 56 w 333"/>
                <a:gd name="T27" fmla="*/ 0 h 78"/>
                <a:gd name="T28" fmla="*/ 66 w 333"/>
                <a:gd name="T29" fmla="*/ 0 h 78"/>
                <a:gd name="T30" fmla="*/ 278 w 333"/>
                <a:gd name="T31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33" h="78">
                  <a:moveTo>
                    <a:pt x="278" y="0"/>
                  </a:moveTo>
                  <a:cubicBezTo>
                    <a:pt x="280" y="12"/>
                    <a:pt x="280" y="23"/>
                    <a:pt x="282" y="34"/>
                  </a:cubicBezTo>
                  <a:cubicBezTo>
                    <a:pt x="283" y="43"/>
                    <a:pt x="285" y="51"/>
                    <a:pt x="288" y="60"/>
                  </a:cubicBezTo>
                  <a:cubicBezTo>
                    <a:pt x="290" y="64"/>
                    <a:pt x="293" y="67"/>
                    <a:pt x="298" y="67"/>
                  </a:cubicBezTo>
                  <a:cubicBezTo>
                    <a:pt x="309" y="68"/>
                    <a:pt x="319" y="72"/>
                    <a:pt x="329" y="74"/>
                  </a:cubicBezTo>
                  <a:cubicBezTo>
                    <a:pt x="331" y="74"/>
                    <a:pt x="333" y="74"/>
                    <a:pt x="333" y="76"/>
                  </a:cubicBezTo>
                  <a:cubicBezTo>
                    <a:pt x="333" y="78"/>
                    <a:pt x="330" y="77"/>
                    <a:pt x="329" y="77"/>
                  </a:cubicBezTo>
                  <a:cubicBezTo>
                    <a:pt x="293" y="77"/>
                    <a:pt x="257" y="77"/>
                    <a:pt x="221" y="77"/>
                  </a:cubicBezTo>
                  <a:cubicBezTo>
                    <a:pt x="149" y="77"/>
                    <a:pt x="78" y="77"/>
                    <a:pt x="6" y="77"/>
                  </a:cubicBezTo>
                  <a:cubicBezTo>
                    <a:pt x="4" y="77"/>
                    <a:pt x="2" y="78"/>
                    <a:pt x="0" y="76"/>
                  </a:cubicBezTo>
                  <a:cubicBezTo>
                    <a:pt x="1" y="74"/>
                    <a:pt x="3" y="74"/>
                    <a:pt x="5" y="74"/>
                  </a:cubicBezTo>
                  <a:cubicBezTo>
                    <a:pt x="15" y="72"/>
                    <a:pt x="25" y="69"/>
                    <a:pt x="35" y="67"/>
                  </a:cubicBezTo>
                  <a:cubicBezTo>
                    <a:pt x="44" y="66"/>
                    <a:pt x="46" y="61"/>
                    <a:pt x="49" y="50"/>
                  </a:cubicBezTo>
                  <a:cubicBezTo>
                    <a:pt x="52" y="35"/>
                    <a:pt x="56" y="0"/>
                    <a:pt x="56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66" y="0"/>
                    <a:pt x="207" y="0"/>
                    <a:pt x="2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CFF056CF-1944-F5DD-40CC-D128F731983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9000" y="4812242"/>
              <a:ext cx="708025" cy="82550"/>
            </a:xfrm>
            <a:custGeom>
              <a:avLst/>
              <a:gdLst>
                <a:gd name="T0" fmla="*/ 222 w 222"/>
                <a:gd name="T1" fmla="*/ 26 h 26"/>
                <a:gd name="T2" fmla="*/ 10 w 222"/>
                <a:gd name="T3" fmla="*/ 26 h 26"/>
                <a:gd name="T4" fmla="*/ 0 w 222"/>
                <a:gd name="T5" fmla="*/ 26 h 26"/>
                <a:gd name="T6" fmla="*/ 1 w 222"/>
                <a:gd name="T7" fmla="*/ 0 h 26"/>
                <a:gd name="T8" fmla="*/ 11 w 222"/>
                <a:gd name="T9" fmla="*/ 0 h 26"/>
                <a:gd name="T10" fmla="*/ 213 w 222"/>
                <a:gd name="T11" fmla="*/ 0 h 26"/>
                <a:gd name="T12" fmla="*/ 220 w 222"/>
                <a:gd name="T13" fmla="*/ 0 h 26"/>
                <a:gd name="T14" fmla="*/ 222 w 222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2" h="26">
                  <a:moveTo>
                    <a:pt x="222" y="26"/>
                  </a:moveTo>
                  <a:cubicBezTo>
                    <a:pt x="151" y="26"/>
                    <a:pt x="10" y="26"/>
                    <a:pt x="10" y="2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17"/>
                    <a:pt x="1" y="9"/>
                    <a:pt x="1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45" y="0"/>
                    <a:pt x="213" y="0"/>
                  </a:cubicBezTo>
                  <a:cubicBezTo>
                    <a:pt x="215" y="0"/>
                    <a:pt x="218" y="0"/>
                    <a:pt x="220" y="0"/>
                  </a:cubicBezTo>
                  <a:lnTo>
                    <a:pt x="222" y="26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18">
              <a:extLst>
                <a:ext uri="{FF2B5EF4-FFF2-40B4-BE49-F238E27FC236}">
                  <a16:creationId xmlns:a16="http://schemas.microsoft.com/office/drawing/2014/main" id="{FBC8D391-5738-6A22-D706-04E58665BC8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1200" y="5134504"/>
              <a:ext cx="1060450" cy="15875"/>
            </a:xfrm>
            <a:custGeom>
              <a:avLst/>
              <a:gdLst>
                <a:gd name="T0" fmla="*/ 167 w 333"/>
                <a:gd name="T1" fmla="*/ 2 h 5"/>
                <a:gd name="T2" fmla="*/ 331 w 333"/>
                <a:gd name="T3" fmla="*/ 2 h 5"/>
                <a:gd name="T4" fmla="*/ 333 w 333"/>
                <a:gd name="T5" fmla="*/ 3 h 5"/>
                <a:gd name="T6" fmla="*/ 331 w 333"/>
                <a:gd name="T7" fmla="*/ 5 h 5"/>
                <a:gd name="T8" fmla="*/ 324 w 333"/>
                <a:gd name="T9" fmla="*/ 5 h 5"/>
                <a:gd name="T10" fmla="*/ 6 w 333"/>
                <a:gd name="T11" fmla="*/ 5 h 5"/>
                <a:gd name="T12" fmla="*/ 0 w 333"/>
                <a:gd name="T13" fmla="*/ 3 h 5"/>
                <a:gd name="T14" fmla="*/ 6 w 333"/>
                <a:gd name="T15" fmla="*/ 2 h 5"/>
                <a:gd name="T16" fmla="*/ 167 w 333"/>
                <a:gd name="T17" fmla="*/ 2 h 5"/>
                <a:gd name="T18" fmla="*/ 167 w 333"/>
                <a:gd name="T1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3" h="5">
                  <a:moveTo>
                    <a:pt x="167" y="2"/>
                  </a:moveTo>
                  <a:cubicBezTo>
                    <a:pt x="222" y="2"/>
                    <a:pt x="276" y="2"/>
                    <a:pt x="331" y="2"/>
                  </a:cubicBezTo>
                  <a:cubicBezTo>
                    <a:pt x="332" y="2"/>
                    <a:pt x="333" y="1"/>
                    <a:pt x="333" y="3"/>
                  </a:cubicBezTo>
                  <a:cubicBezTo>
                    <a:pt x="333" y="4"/>
                    <a:pt x="332" y="5"/>
                    <a:pt x="331" y="5"/>
                  </a:cubicBezTo>
                  <a:cubicBezTo>
                    <a:pt x="328" y="5"/>
                    <a:pt x="326" y="5"/>
                    <a:pt x="324" y="5"/>
                  </a:cubicBezTo>
                  <a:cubicBezTo>
                    <a:pt x="218" y="5"/>
                    <a:pt x="112" y="5"/>
                    <a:pt x="6" y="5"/>
                  </a:cubicBezTo>
                  <a:cubicBezTo>
                    <a:pt x="4" y="5"/>
                    <a:pt x="0" y="5"/>
                    <a:pt x="0" y="3"/>
                  </a:cubicBezTo>
                  <a:cubicBezTo>
                    <a:pt x="0" y="0"/>
                    <a:pt x="4" y="2"/>
                    <a:pt x="6" y="2"/>
                  </a:cubicBezTo>
                  <a:cubicBezTo>
                    <a:pt x="60" y="2"/>
                    <a:pt x="114" y="2"/>
                    <a:pt x="167" y="2"/>
                  </a:cubicBezTo>
                  <a:cubicBezTo>
                    <a:pt x="167" y="2"/>
                    <a:pt x="167" y="2"/>
                    <a:pt x="167" y="2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0" name="Rounded Rectangle 13">
            <a:extLst>
              <a:ext uri="{FF2B5EF4-FFF2-40B4-BE49-F238E27FC236}">
                <a16:creationId xmlns:a16="http://schemas.microsoft.com/office/drawing/2014/main" id="{9A18320A-23AF-FD93-64E6-20D4CB631D9B}"/>
              </a:ext>
            </a:extLst>
          </p:cNvPr>
          <p:cNvSpPr/>
          <p:nvPr/>
        </p:nvSpPr>
        <p:spPr>
          <a:xfrm>
            <a:off x="6346654" y="1686554"/>
            <a:ext cx="5216848" cy="202875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accent1"/>
                </a:solidFill>
                <a:cs typeface="Fanan" pitchFamily="2" charset="-78"/>
              </a:rPr>
              <a:t>أهداف الدرس الخامس</a:t>
            </a:r>
          </a:p>
          <a:p>
            <a:pPr algn="ctr"/>
            <a:r>
              <a:rPr lang="ar-SA" sz="4400" b="1" u="sng" dirty="0">
                <a:solidFill>
                  <a:schemeClr val="accent1"/>
                </a:solidFill>
                <a:cs typeface="Fanan" pitchFamily="2" charset="-78"/>
              </a:rPr>
              <a:t>الجزء الأول</a:t>
            </a:r>
          </a:p>
        </p:txBody>
      </p:sp>
      <p:sp>
        <p:nvSpPr>
          <p:cNvPr id="11" name="Oval 18">
            <a:extLst>
              <a:ext uri="{FF2B5EF4-FFF2-40B4-BE49-F238E27FC236}">
                <a16:creationId xmlns:a16="http://schemas.microsoft.com/office/drawing/2014/main" id="{89621064-D2EE-D6A4-D186-39179C1200A0}"/>
              </a:ext>
            </a:extLst>
          </p:cNvPr>
          <p:cNvSpPr/>
          <p:nvPr/>
        </p:nvSpPr>
        <p:spPr>
          <a:xfrm>
            <a:off x="7548929" y="5748549"/>
            <a:ext cx="2812297" cy="179680"/>
          </a:xfrm>
          <a:prstGeom prst="ellipse">
            <a:avLst/>
          </a:prstGeom>
          <a:solidFill>
            <a:schemeClr val="tx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7" name="图片 6">
            <a:extLst>
              <a:ext uri="{FF2B5EF4-FFF2-40B4-BE49-F238E27FC236}">
                <a16:creationId xmlns:a16="http://schemas.microsoft.com/office/drawing/2014/main" id="{2AB4C144-0AF2-0EAC-CECD-B9E800BBE1D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r="6307" b="37093"/>
          <a:stretch>
            <a:fillRect/>
          </a:stretch>
        </p:blipFill>
        <p:spPr>
          <a:xfrm>
            <a:off x="-11151" y="5481468"/>
            <a:ext cx="12203151" cy="137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0521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6">
            <a:extLst>
              <a:ext uri="{FF2B5EF4-FFF2-40B4-BE49-F238E27FC236}">
                <a16:creationId xmlns:a16="http://schemas.microsoft.com/office/drawing/2014/main" id="{CF52E84F-5E61-411B-8198-47EB0EA539E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r="6307" b="37093"/>
          <a:stretch>
            <a:fillRect/>
          </a:stretch>
        </p:blipFill>
        <p:spPr>
          <a:xfrm>
            <a:off x="-11151" y="6380704"/>
            <a:ext cx="12203151" cy="477296"/>
          </a:xfrm>
          <a:prstGeom prst="rect">
            <a:avLst/>
          </a:prstGeom>
        </p:spPr>
      </p:pic>
      <p:sp>
        <p:nvSpPr>
          <p:cNvPr id="9" name="مستطيل 8">
            <a:extLst>
              <a:ext uri="{FF2B5EF4-FFF2-40B4-BE49-F238E27FC236}">
                <a16:creationId xmlns:a16="http://schemas.microsoft.com/office/drawing/2014/main" id="{814C5110-FDB8-4D86-8165-EEC8DF69EA00}"/>
              </a:ext>
            </a:extLst>
          </p:cNvPr>
          <p:cNvSpPr/>
          <p:nvPr/>
        </p:nvSpPr>
        <p:spPr>
          <a:xfrm>
            <a:off x="4371033" y="208600"/>
            <a:ext cx="7820967" cy="5847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152400">
              <a:spcBef>
                <a:spcPts val="1600"/>
              </a:spcBef>
              <a:buSzPts val="1200"/>
              <a:defRPr/>
            </a:pPr>
            <a:r>
              <a:rPr lang="ar-SA" sz="3600" dirty="0">
                <a:solidFill>
                  <a:schemeClr val="bg1"/>
                </a:solidFill>
                <a:cs typeface="Fanan" pitchFamily="2" charset="-78"/>
              </a:rPr>
              <a:t>رسم الإطارات الرئيسة: </a:t>
            </a:r>
            <a:endParaRPr lang="en-GB" sz="3600" b="1" dirty="0">
              <a:solidFill>
                <a:schemeClr val="bg1"/>
              </a:solidFill>
              <a:cs typeface="Fanan" pitchFamily="2" charset="-78"/>
            </a:endParaRPr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967C62CA-1D74-4709-B66E-2C61EE0339A2}"/>
              </a:ext>
            </a:extLst>
          </p:cNvPr>
          <p:cNvSpPr/>
          <p:nvPr/>
        </p:nvSpPr>
        <p:spPr>
          <a:xfrm>
            <a:off x="817658" y="914833"/>
            <a:ext cx="1138074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ar-SA" sz="3200" dirty="0">
                <a:ln w="0"/>
                <a:cs typeface="Fanan" pitchFamily="2" charset="-78"/>
              </a:rPr>
              <a:t>-</a:t>
            </a:r>
            <a:r>
              <a:rPr lang="ar-SA" sz="3200" dirty="0">
                <a:ln w="0"/>
                <a:solidFill>
                  <a:srgbClr val="FF0000"/>
                </a:solidFill>
                <a:cs typeface="Fanan" pitchFamily="2" charset="-78"/>
              </a:rPr>
              <a:t> عند </a:t>
            </a:r>
            <a:r>
              <a:rPr lang="ar-SA" sz="3200" dirty="0">
                <a:solidFill>
                  <a:srgbClr val="FF0000"/>
                </a:solidFill>
                <a:latin typeface="Calibri" panose="020F0502020204030204" pitchFamily="34" charset="0"/>
                <a:cs typeface="Fanan" pitchFamily="2" charset="-78"/>
              </a:rPr>
              <a:t>إنشاء رسومك المتحركة </a:t>
            </a:r>
            <a:r>
              <a:rPr lang="ar-SA" sz="3200" dirty="0">
                <a:latin typeface="Calibri" panose="020F0502020204030204" pitchFamily="34" charset="0"/>
                <a:cs typeface="Fanan" pitchFamily="2" charset="-78"/>
              </a:rPr>
              <a:t>فإنك تحتاج إلى رسم الإطارات الرئيسة </a:t>
            </a:r>
            <a:r>
              <a:rPr lang="en-US" sz="3200" dirty="0">
                <a:latin typeface="Calibri" panose="020F0502020204030204" pitchFamily="34" charset="0"/>
                <a:cs typeface="Fanan" pitchFamily="2" charset="-78"/>
              </a:rPr>
              <a:t> </a:t>
            </a:r>
            <a:r>
              <a:rPr lang="ar-SA" sz="3200" dirty="0">
                <a:solidFill>
                  <a:srgbClr val="6245F5"/>
                </a:solidFill>
                <a:latin typeface="Calibri" panose="020F0502020204030204" pitchFamily="34" charset="0"/>
                <a:cs typeface="Fanan" pitchFamily="2" charset="-78"/>
              </a:rPr>
              <a:t>بصورة متتابعة.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FFC9BAAF-0C16-4417-B497-B2FAE2A4D6EC}"/>
              </a:ext>
            </a:extLst>
          </p:cNvPr>
          <p:cNvSpPr txBox="1"/>
          <p:nvPr/>
        </p:nvSpPr>
        <p:spPr>
          <a:xfrm>
            <a:off x="1597688" y="1412471"/>
            <a:ext cx="1060436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1950" indent="-361950" algn="just"/>
            <a:r>
              <a:rPr lang="ar-SA" sz="3200" dirty="0">
                <a:latin typeface="Calibri" panose="020F0502020204030204" pitchFamily="34" charset="0"/>
                <a:cs typeface="Fanan" pitchFamily="2" charset="-78"/>
              </a:rPr>
              <a:t>- إذا أردت أن </a:t>
            </a:r>
            <a:r>
              <a:rPr lang="ar-SA" sz="3200" dirty="0">
                <a:solidFill>
                  <a:srgbClr val="0070C0"/>
                </a:solidFill>
                <a:latin typeface="Calibri" panose="020F0502020204030204" pitchFamily="34" charset="0"/>
                <a:cs typeface="Fanan" pitchFamily="2" charset="-78"/>
              </a:rPr>
              <a:t>تكون الحركة </a:t>
            </a:r>
            <a:r>
              <a:rPr lang="ar-SA" sz="3200" dirty="0">
                <a:latin typeface="Calibri" panose="020F0502020204030204" pitchFamily="34" charset="0"/>
                <a:cs typeface="Fanan" pitchFamily="2" charset="-78"/>
              </a:rPr>
              <a:t>في الرسوم المتحركة </a:t>
            </a:r>
            <a:r>
              <a:rPr lang="ar-SA" sz="3200" dirty="0">
                <a:solidFill>
                  <a:srgbClr val="0099A9"/>
                </a:solidFill>
                <a:latin typeface="Calibri" panose="020F0502020204030204" pitchFamily="34" charset="0"/>
                <a:cs typeface="Fanan" pitchFamily="2" charset="-78"/>
              </a:rPr>
              <a:t>سلسة </a:t>
            </a:r>
            <a:r>
              <a:rPr lang="ar-SA" sz="3200" dirty="0">
                <a:latin typeface="Calibri" panose="020F0502020204030204" pitchFamily="34" charset="0"/>
                <a:cs typeface="Fanan" pitchFamily="2" charset="-78"/>
              </a:rPr>
              <a:t>يجب </a:t>
            </a:r>
            <a:r>
              <a:rPr lang="ar-SA" sz="3200" dirty="0">
                <a:solidFill>
                  <a:srgbClr val="C00000"/>
                </a:solidFill>
                <a:latin typeface="Calibri" panose="020F0502020204030204" pitchFamily="34" charset="0"/>
                <a:cs typeface="Fanan" pitchFamily="2" charset="-78"/>
              </a:rPr>
              <a:t>رسم إطارات رئيسة </a:t>
            </a:r>
            <a:r>
              <a:rPr lang="ar-SA" sz="3200" dirty="0">
                <a:latin typeface="Calibri" panose="020F0502020204030204" pitchFamily="34" charset="0"/>
                <a:cs typeface="Fanan" pitchFamily="2" charset="-78"/>
              </a:rPr>
              <a:t>مع    قليل من </a:t>
            </a:r>
            <a:r>
              <a:rPr lang="ar-SA" sz="32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Fanan" pitchFamily="2" charset="-78"/>
              </a:rPr>
              <a:t>الاختلاف</a:t>
            </a:r>
            <a:r>
              <a:rPr lang="ar-SA" sz="3200" dirty="0">
                <a:latin typeface="Calibri" panose="020F0502020204030204" pitchFamily="34" charset="0"/>
                <a:cs typeface="Fanan" pitchFamily="2" charset="-78"/>
              </a:rPr>
              <a:t> بين كل إطار وآخر.</a:t>
            </a: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C0299416-57AA-4D15-A17B-B4AAA186EA45}"/>
              </a:ext>
            </a:extLst>
          </p:cNvPr>
          <p:cNvSpPr txBox="1"/>
          <p:nvPr/>
        </p:nvSpPr>
        <p:spPr>
          <a:xfrm>
            <a:off x="592558" y="2361877"/>
            <a:ext cx="116058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2438" indent="-452438" algn="just" rtl="1" eaLnBrk="1" hangingPunct="1">
              <a:defRPr/>
            </a:pPr>
            <a:r>
              <a:rPr lang="ar-SA" sz="3200" dirty="0">
                <a:latin typeface="Calibri" panose="020F0502020204030204" pitchFamily="34" charset="0"/>
                <a:cs typeface="Fanan" pitchFamily="2" charset="-78"/>
              </a:rPr>
              <a:t>- </a:t>
            </a:r>
            <a:r>
              <a:rPr lang="ar-SA" sz="32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Fanan" pitchFamily="2" charset="-78"/>
              </a:rPr>
              <a:t>الطريقة التقليدية في رسم الصورة </a:t>
            </a:r>
            <a:r>
              <a:rPr lang="ar-SA" sz="3200" dirty="0">
                <a:latin typeface="Calibri" panose="020F0502020204030204" pitchFamily="34" charset="0"/>
                <a:cs typeface="Fanan" pitchFamily="2" charset="-78"/>
              </a:rPr>
              <a:t>تكون من خلال عرض الصورة السابقة لها بصورة </a:t>
            </a:r>
            <a:r>
              <a:rPr lang="ar-SA" sz="3200" dirty="0">
                <a:solidFill>
                  <a:srgbClr val="6A4CFF"/>
                </a:solidFill>
                <a:latin typeface="Calibri" panose="020F0502020204030204" pitchFamily="34" charset="0"/>
                <a:cs typeface="Fanan" pitchFamily="2" charset="-78"/>
              </a:rPr>
              <a:t>شبه شفافة</a:t>
            </a:r>
            <a:r>
              <a:rPr lang="ar-SA" sz="3200" dirty="0">
                <a:latin typeface="Calibri" panose="020F0502020204030204" pitchFamily="34" charset="0"/>
                <a:cs typeface="Fanan" pitchFamily="2" charset="-78"/>
              </a:rPr>
              <a:t> يطلق على هذه الطريقة اسم </a:t>
            </a:r>
            <a:r>
              <a:rPr lang="ar-SA" sz="3200" dirty="0">
                <a:solidFill>
                  <a:srgbClr val="FF0000"/>
                </a:solidFill>
                <a:latin typeface="Calibri" panose="020F0502020204030204" pitchFamily="34" charset="0"/>
                <a:cs typeface="Fanan" pitchFamily="2" charset="-78"/>
              </a:rPr>
              <a:t>طريقة قشرة البصلة .</a:t>
            </a:r>
          </a:p>
        </p:txBody>
      </p:sp>
      <p:pic>
        <p:nvPicPr>
          <p:cNvPr id="18" name="Picture 2" descr="برنامج لعمل رسوم متحركة للمبتدئين">
            <a:extLst>
              <a:ext uri="{FF2B5EF4-FFF2-40B4-BE49-F238E27FC236}">
                <a16:creationId xmlns:a16="http://schemas.microsoft.com/office/drawing/2014/main" id="{0CE9CF24-C07D-4F5B-81EC-F64AD9B146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4" y="10142"/>
            <a:ext cx="1620349" cy="1077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صورة 18">
            <a:extLst>
              <a:ext uri="{FF2B5EF4-FFF2-40B4-BE49-F238E27FC236}">
                <a16:creationId xmlns:a16="http://schemas.microsoft.com/office/drawing/2014/main" id="{02E4CA3A-5992-4B97-AD8A-4BBA2B184D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9670" y="3442840"/>
            <a:ext cx="8390374" cy="301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3285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6">
            <a:extLst>
              <a:ext uri="{FF2B5EF4-FFF2-40B4-BE49-F238E27FC236}">
                <a16:creationId xmlns:a16="http://schemas.microsoft.com/office/drawing/2014/main" id="{CF52E84F-5E61-411B-8198-47EB0EA539E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r="6307" b="37093"/>
          <a:stretch>
            <a:fillRect/>
          </a:stretch>
        </p:blipFill>
        <p:spPr>
          <a:xfrm>
            <a:off x="0" y="6449869"/>
            <a:ext cx="12203151" cy="429712"/>
          </a:xfrm>
          <a:prstGeom prst="rect">
            <a:avLst/>
          </a:prstGeom>
        </p:spPr>
      </p:pic>
      <p:sp>
        <p:nvSpPr>
          <p:cNvPr id="9" name="مستطيل 8">
            <a:extLst>
              <a:ext uri="{FF2B5EF4-FFF2-40B4-BE49-F238E27FC236}">
                <a16:creationId xmlns:a16="http://schemas.microsoft.com/office/drawing/2014/main" id="{814C5110-FDB8-4D86-8165-EEC8DF69EA00}"/>
              </a:ext>
            </a:extLst>
          </p:cNvPr>
          <p:cNvSpPr/>
          <p:nvPr/>
        </p:nvSpPr>
        <p:spPr>
          <a:xfrm>
            <a:off x="4371033" y="208600"/>
            <a:ext cx="7820967" cy="5847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152400">
              <a:spcBef>
                <a:spcPts val="1600"/>
              </a:spcBef>
              <a:buSzPts val="1200"/>
              <a:defRPr/>
            </a:pPr>
            <a:r>
              <a:rPr lang="ar-SA" sz="3600" dirty="0">
                <a:solidFill>
                  <a:schemeClr val="bg1"/>
                </a:solidFill>
                <a:cs typeface="Fanan" pitchFamily="2" charset="-78"/>
              </a:rPr>
              <a:t>الرسم على طبقة لصورة متجهة : </a:t>
            </a:r>
            <a:endParaRPr lang="en-GB" sz="3600" b="1" dirty="0">
              <a:solidFill>
                <a:schemeClr val="bg1"/>
              </a:solidFill>
              <a:cs typeface="Fanan" pitchFamily="2" charset="-78"/>
            </a:endParaRPr>
          </a:p>
        </p:txBody>
      </p:sp>
      <p:pic>
        <p:nvPicPr>
          <p:cNvPr id="11" name="Picture 2" descr="برنامج لعمل رسوم متحركة للمبتدئين">
            <a:extLst>
              <a:ext uri="{FF2B5EF4-FFF2-40B4-BE49-F238E27FC236}">
                <a16:creationId xmlns:a16="http://schemas.microsoft.com/office/drawing/2014/main" id="{FE52AD37-8BEE-41F8-B250-4B2A923177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4" y="10142"/>
            <a:ext cx="1620349" cy="1077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مربع نص 13">
            <a:extLst>
              <a:ext uri="{FF2B5EF4-FFF2-40B4-BE49-F238E27FC236}">
                <a16:creationId xmlns:a16="http://schemas.microsoft.com/office/drawing/2014/main" id="{E9794B6A-7DD6-4675-99A4-02D1D8D0A1CF}"/>
              </a:ext>
            </a:extLst>
          </p:cNvPr>
          <p:cNvSpPr txBox="1"/>
          <p:nvPr/>
        </p:nvSpPr>
        <p:spPr>
          <a:xfrm>
            <a:off x="1574508" y="825177"/>
            <a:ext cx="1062864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1463" indent="-271463"/>
            <a:r>
              <a:rPr lang="ar-SA" sz="3200" dirty="0">
                <a:latin typeface="Calibri" panose="020F0502020204030204" pitchFamily="34" charset="0"/>
                <a:cs typeface="Fanan" pitchFamily="2" charset="-78"/>
              </a:rPr>
              <a:t>- تختلف </a:t>
            </a:r>
            <a:r>
              <a:rPr lang="ar-SA" sz="3200" dirty="0">
                <a:solidFill>
                  <a:srgbClr val="0099A9"/>
                </a:solidFill>
                <a:latin typeface="Calibri" panose="020F0502020204030204" pitchFamily="34" charset="0"/>
                <a:cs typeface="Fanan" pitchFamily="2" charset="-78"/>
              </a:rPr>
              <a:t>الرسومات المتجهة </a:t>
            </a:r>
            <a:r>
              <a:rPr lang="ar-SA" sz="3200" dirty="0">
                <a:latin typeface="Calibri" panose="020F0502020204030204" pitchFamily="34" charset="0"/>
                <a:cs typeface="Fanan" pitchFamily="2" charset="-78"/>
              </a:rPr>
              <a:t>عن </a:t>
            </a:r>
            <a:r>
              <a:rPr lang="ar-SA" sz="3200" dirty="0">
                <a:solidFill>
                  <a:srgbClr val="0099A9"/>
                </a:solidFill>
                <a:latin typeface="Calibri" panose="020F0502020204030204" pitchFamily="34" charset="0"/>
                <a:cs typeface="Fanan" pitchFamily="2" charset="-78"/>
              </a:rPr>
              <a:t>الصور النقطية </a:t>
            </a:r>
            <a:r>
              <a:rPr lang="ar-SA" sz="3200" dirty="0">
                <a:latin typeface="Calibri" panose="020F0502020204030204" pitchFamily="34" charset="0"/>
                <a:cs typeface="Fanan" pitchFamily="2" charset="-78"/>
              </a:rPr>
              <a:t>في أن جميع الرسومات والخطوط المستخدمة فيها يتم تحويلها إلى </a:t>
            </a:r>
            <a:r>
              <a:rPr lang="ar-SA" sz="3200" dirty="0">
                <a:solidFill>
                  <a:srgbClr val="EA5E66"/>
                </a:solidFill>
                <a:latin typeface="Calibri" panose="020F0502020204030204" pitchFamily="34" charset="0"/>
                <a:cs typeface="Fanan" pitchFamily="2" charset="-78"/>
              </a:rPr>
              <a:t>أشكال هندسية.</a:t>
            </a:r>
            <a:endParaRPr lang="ar-SA" sz="3200" dirty="0">
              <a:solidFill>
                <a:srgbClr val="EA5E66"/>
              </a:solidFill>
              <a:cs typeface="Fanan" pitchFamily="2" charset="-78"/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2336ED00-E183-44F8-9E4F-965FC44887B6}"/>
              </a:ext>
            </a:extLst>
          </p:cNvPr>
          <p:cNvSpPr txBox="1"/>
          <p:nvPr/>
        </p:nvSpPr>
        <p:spPr>
          <a:xfrm>
            <a:off x="1563357" y="1795166"/>
            <a:ext cx="1062864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3200" dirty="0">
                <a:latin typeface="Calibri" panose="020F0502020204030204" pitchFamily="34" charset="0"/>
                <a:cs typeface="Fanan" pitchFamily="2" charset="-78"/>
              </a:rPr>
              <a:t>- يمكن </a:t>
            </a:r>
            <a:r>
              <a:rPr lang="ar-SA" sz="3200" dirty="0">
                <a:solidFill>
                  <a:srgbClr val="FF0000"/>
                </a:solidFill>
                <a:latin typeface="Calibri" panose="020F0502020204030204" pitchFamily="34" charset="0"/>
                <a:cs typeface="Fanan" pitchFamily="2" charset="-78"/>
              </a:rPr>
              <a:t>تكبير الرسم </a:t>
            </a:r>
            <a:r>
              <a:rPr lang="ar-SA" sz="3200" dirty="0">
                <a:latin typeface="Calibri" panose="020F0502020204030204" pitchFamily="34" charset="0"/>
                <a:cs typeface="Fanan" pitchFamily="2" charset="-78"/>
              </a:rPr>
              <a:t>في الصور المتجهة بدون ظهور أي </a:t>
            </a:r>
            <a:r>
              <a:rPr lang="ar-SA" sz="3200" dirty="0">
                <a:solidFill>
                  <a:srgbClr val="00B050"/>
                </a:solidFill>
                <a:latin typeface="Calibri" panose="020F0502020204030204" pitchFamily="34" charset="0"/>
                <a:cs typeface="Fanan" pitchFamily="2" charset="-78"/>
              </a:rPr>
              <a:t>تشويه </a:t>
            </a:r>
            <a:r>
              <a:rPr lang="ar-SA" sz="3200" dirty="0">
                <a:latin typeface="Calibri" panose="020F0502020204030204" pitchFamily="34" charset="0"/>
                <a:cs typeface="Fanan" pitchFamily="2" charset="-78"/>
              </a:rPr>
              <a:t>أو </a:t>
            </a:r>
            <a:r>
              <a:rPr lang="ar-SA" sz="3200" dirty="0">
                <a:solidFill>
                  <a:srgbClr val="00B050"/>
                </a:solidFill>
                <a:latin typeface="Calibri" panose="020F0502020204030204" pitchFamily="34" charset="0"/>
                <a:cs typeface="Fanan" pitchFamily="2" charset="-78"/>
              </a:rPr>
              <a:t>تشتيت</a:t>
            </a:r>
            <a:r>
              <a:rPr lang="ar-SA" sz="3200" dirty="0">
                <a:latin typeface="Calibri" panose="020F0502020204030204" pitchFamily="34" charset="0"/>
                <a:cs typeface="Fanan" pitchFamily="2" charset="-78"/>
              </a:rPr>
              <a:t> للصورة.</a:t>
            </a:r>
            <a:endParaRPr lang="ar-SA" sz="3200" dirty="0">
              <a:cs typeface="Fanan" pitchFamily="2" charset="-78"/>
            </a:endParaRPr>
          </a:p>
        </p:txBody>
      </p:sp>
      <p:sp>
        <p:nvSpPr>
          <p:cNvPr id="19" name="مربع نص 18">
            <a:extLst>
              <a:ext uri="{FF2B5EF4-FFF2-40B4-BE49-F238E27FC236}">
                <a16:creationId xmlns:a16="http://schemas.microsoft.com/office/drawing/2014/main" id="{7A42C904-74E7-45B7-B3B9-A11F58C9FAD6}"/>
              </a:ext>
            </a:extLst>
          </p:cNvPr>
          <p:cNvSpPr txBox="1"/>
          <p:nvPr/>
        </p:nvSpPr>
        <p:spPr>
          <a:xfrm>
            <a:off x="1552206" y="2349168"/>
            <a:ext cx="1062864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3200" dirty="0">
                <a:latin typeface="Calibri" panose="020F0502020204030204" pitchFamily="34" charset="0"/>
                <a:cs typeface="Fanan" pitchFamily="2" charset="-78"/>
              </a:rPr>
              <a:t>- </a:t>
            </a:r>
            <a:r>
              <a:rPr lang="ar-SA" sz="3200" dirty="0">
                <a:solidFill>
                  <a:srgbClr val="AFA0FA"/>
                </a:solidFill>
                <a:latin typeface="Calibri" panose="020F0502020204030204" pitchFamily="34" charset="0"/>
                <a:cs typeface="Fanan" pitchFamily="2" charset="-78"/>
              </a:rPr>
              <a:t>الصور المتجهة </a:t>
            </a:r>
            <a:r>
              <a:rPr lang="ar-SA" sz="3200" dirty="0">
                <a:latin typeface="Calibri" panose="020F0502020204030204" pitchFamily="34" charset="0"/>
                <a:cs typeface="Fanan" pitchFamily="2" charset="-78"/>
              </a:rPr>
              <a:t>تكون مثالية </a:t>
            </a:r>
            <a:r>
              <a:rPr lang="ar-SA" sz="3200" dirty="0">
                <a:solidFill>
                  <a:srgbClr val="00B0F0"/>
                </a:solidFill>
                <a:latin typeface="Calibri" panose="020F0502020204030204" pitchFamily="34" charset="0"/>
                <a:cs typeface="Fanan" pitchFamily="2" charset="-78"/>
              </a:rPr>
              <a:t>للشخصيات الكرتونية </a:t>
            </a:r>
            <a:r>
              <a:rPr lang="ar-SA" sz="3200" dirty="0">
                <a:latin typeface="Calibri" panose="020F0502020204030204" pitchFamily="34" charset="0"/>
                <a:cs typeface="Fanan" pitchFamily="2" charset="-78"/>
              </a:rPr>
              <a:t>و</a:t>
            </a:r>
            <a:r>
              <a:rPr lang="ar-SA" sz="3200" dirty="0">
                <a:solidFill>
                  <a:srgbClr val="00B0F0"/>
                </a:solidFill>
                <a:latin typeface="Calibri" panose="020F0502020204030204" pitchFamily="34" charset="0"/>
                <a:cs typeface="Fanan" pitchFamily="2" charset="-78"/>
              </a:rPr>
              <a:t>الأجسام محددة الملامح.  </a:t>
            </a:r>
            <a:endParaRPr lang="ar-SA" sz="3200" dirty="0">
              <a:solidFill>
                <a:srgbClr val="00B0F0"/>
              </a:solidFill>
              <a:cs typeface="Fanan" pitchFamily="2" charset="-78"/>
            </a:endParaRPr>
          </a:p>
        </p:txBody>
      </p:sp>
      <p:sp>
        <p:nvSpPr>
          <p:cNvPr id="20" name="مربع نص 19">
            <a:extLst>
              <a:ext uri="{FF2B5EF4-FFF2-40B4-BE49-F238E27FC236}">
                <a16:creationId xmlns:a16="http://schemas.microsoft.com/office/drawing/2014/main" id="{3BDEB316-DD43-43ED-927C-7BBFE22C238F}"/>
              </a:ext>
            </a:extLst>
          </p:cNvPr>
          <p:cNvSpPr txBox="1"/>
          <p:nvPr/>
        </p:nvSpPr>
        <p:spPr>
          <a:xfrm>
            <a:off x="2408522" y="2844225"/>
            <a:ext cx="979462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3200" dirty="0">
                <a:solidFill>
                  <a:srgbClr val="AFA0FA"/>
                </a:solidFill>
                <a:latin typeface="Calibri" panose="020F0502020204030204" pitchFamily="34" charset="0"/>
                <a:cs typeface="Fanan" pitchFamily="2" charset="-78"/>
              </a:rPr>
              <a:t>- الصور النقطية  </a:t>
            </a:r>
            <a:r>
              <a:rPr lang="ar-SA" sz="3200" dirty="0">
                <a:latin typeface="Calibri" panose="020F0502020204030204" pitchFamily="34" charset="0"/>
                <a:cs typeface="Fanan" pitchFamily="2" charset="-78"/>
              </a:rPr>
              <a:t>تكون مثالية </a:t>
            </a:r>
            <a:r>
              <a:rPr lang="ar-SA" sz="3200" dirty="0">
                <a:solidFill>
                  <a:srgbClr val="00B0F0"/>
                </a:solidFill>
                <a:latin typeface="Calibri" panose="020F0502020204030204" pitchFamily="34" charset="0"/>
                <a:cs typeface="Fanan" pitchFamily="2" charset="-78"/>
              </a:rPr>
              <a:t>للمسودات السريعة  </a:t>
            </a:r>
            <a:r>
              <a:rPr lang="ar-SA" sz="3200" dirty="0">
                <a:latin typeface="Calibri" panose="020F0502020204030204" pitchFamily="34" charset="0"/>
                <a:cs typeface="Fanan" pitchFamily="2" charset="-78"/>
              </a:rPr>
              <a:t>و</a:t>
            </a:r>
            <a:r>
              <a:rPr lang="ar-SA" sz="3200" dirty="0">
                <a:solidFill>
                  <a:srgbClr val="00B0F0"/>
                </a:solidFill>
                <a:latin typeface="Calibri" panose="020F0502020204030204" pitchFamily="34" charset="0"/>
                <a:cs typeface="Fanan" pitchFamily="2" charset="-78"/>
              </a:rPr>
              <a:t>خلفيات الصور المتحركة . </a:t>
            </a:r>
            <a:endParaRPr lang="ar-SA" sz="3200" dirty="0">
              <a:solidFill>
                <a:srgbClr val="00B0F0"/>
              </a:solidFill>
              <a:cs typeface="Fanan" pitchFamily="2" charset="-78"/>
            </a:endParaRPr>
          </a:p>
        </p:txBody>
      </p:sp>
      <p:grpSp>
        <p:nvGrpSpPr>
          <p:cNvPr id="22" name="مجموعة 21">
            <a:extLst>
              <a:ext uri="{FF2B5EF4-FFF2-40B4-BE49-F238E27FC236}">
                <a16:creationId xmlns:a16="http://schemas.microsoft.com/office/drawing/2014/main" id="{00E3F5CF-662A-41F5-8C32-587CDEF1F943}"/>
              </a:ext>
            </a:extLst>
          </p:cNvPr>
          <p:cNvGrpSpPr/>
          <p:nvPr/>
        </p:nvGrpSpPr>
        <p:grpSpPr>
          <a:xfrm>
            <a:off x="385670" y="3557116"/>
            <a:ext cx="11225188" cy="2919692"/>
            <a:chOff x="235789" y="3442213"/>
            <a:chExt cx="11225188" cy="3152426"/>
          </a:xfrm>
        </p:grpSpPr>
        <p:pic>
          <p:nvPicPr>
            <p:cNvPr id="23" name="صورة 22">
              <a:extLst>
                <a:ext uri="{FF2B5EF4-FFF2-40B4-BE49-F238E27FC236}">
                  <a16:creationId xmlns:a16="http://schemas.microsoft.com/office/drawing/2014/main" id="{508BF623-FB5D-4A07-9DDF-55C1478C103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35789" y="3442213"/>
              <a:ext cx="6914519" cy="3152426"/>
            </a:xfrm>
            <a:prstGeom prst="rect">
              <a:avLst/>
            </a:prstGeom>
          </p:spPr>
        </p:pic>
        <p:pic>
          <p:nvPicPr>
            <p:cNvPr id="24" name="صورة 23">
              <a:extLst>
                <a:ext uri="{FF2B5EF4-FFF2-40B4-BE49-F238E27FC236}">
                  <a16:creationId xmlns:a16="http://schemas.microsoft.com/office/drawing/2014/main" id="{CE3E02C7-B7A8-4699-8637-5CD0D5ADC16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150308" y="3458713"/>
              <a:ext cx="2132117" cy="3135926"/>
            </a:xfrm>
            <a:prstGeom prst="rect">
              <a:avLst/>
            </a:prstGeom>
          </p:spPr>
        </p:pic>
        <p:pic>
          <p:nvPicPr>
            <p:cNvPr id="25" name="صورة 24">
              <a:extLst>
                <a:ext uri="{FF2B5EF4-FFF2-40B4-BE49-F238E27FC236}">
                  <a16:creationId xmlns:a16="http://schemas.microsoft.com/office/drawing/2014/main" id="{8FB7BC99-EE52-4EFF-82B0-F5CBEB6D35A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328860" y="3458713"/>
              <a:ext cx="2132117" cy="3135926"/>
            </a:xfrm>
            <a:prstGeom prst="rect">
              <a:avLst/>
            </a:prstGeom>
          </p:spPr>
        </p:pic>
        <p:pic>
          <p:nvPicPr>
            <p:cNvPr id="26" name="صورة 25">
              <a:extLst>
                <a:ext uri="{FF2B5EF4-FFF2-40B4-BE49-F238E27FC236}">
                  <a16:creationId xmlns:a16="http://schemas.microsoft.com/office/drawing/2014/main" id="{7401A1CF-13AE-4E70-B553-46A4749F9FB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488774" y="3566235"/>
              <a:ext cx="1917743" cy="2040086"/>
            </a:xfrm>
            <a:prstGeom prst="rect">
              <a:avLst/>
            </a:prstGeom>
          </p:spPr>
        </p:pic>
        <p:pic>
          <p:nvPicPr>
            <p:cNvPr id="27" name="صورة 26">
              <a:extLst>
                <a:ext uri="{FF2B5EF4-FFF2-40B4-BE49-F238E27FC236}">
                  <a16:creationId xmlns:a16="http://schemas.microsoft.com/office/drawing/2014/main" id="{7300DC44-E291-4632-8569-E50D7FA247D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310222" y="3566235"/>
              <a:ext cx="1848768" cy="20400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90486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6">
            <a:extLst>
              <a:ext uri="{FF2B5EF4-FFF2-40B4-BE49-F238E27FC236}">
                <a16:creationId xmlns:a16="http://schemas.microsoft.com/office/drawing/2014/main" id="{CF52E84F-5E61-411B-8198-47EB0EA539E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r="6307" b="37093"/>
          <a:stretch>
            <a:fillRect/>
          </a:stretch>
        </p:blipFill>
        <p:spPr>
          <a:xfrm>
            <a:off x="-11151" y="6273224"/>
            <a:ext cx="12203151" cy="584775"/>
          </a:xfrm>
          <a:prstGeom prst="rect">
            <a:avLst/>
          </a:prstGeom>
        </p:spPr>
      </p:pic>
      <p:sp>
        <p:nvSpPr>
          <p:cNvPr id="9" name="مستطيل 8">
            <a:extLst>
              <a:ext uri="{FF2B5EF4-FFF2-40B4-BE49-F238E27FC236}">
                <a16:creationId xmlns:a16="http://schemas.microsoft.com/office/drawing/2014/main" id="{814C5110-FDB8-4D86-8165-EEC8DF69EA00}"/>
              </a:ext>
            </a:extLst>
          </p:cNvPr>
          <p:cNvSpPr/>
          <p:nvPr/>
        </p:nvSpPr>
        <p:spPr>
          <a:xfrm>
            <a:off x="4371033" y="208600"/>
            <a:ext cx="7820967" cy="5847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152400">
              <a:spcBef>
                <a:spcPts val="1600"/>
              </a:spcBef>
              <a:buSzPts val="1200"/>
              <a:defRPr/>
            </a:pPr>
            <a:r>
              <a:rPr lang="ar-SA" sz="3600" dirty="0">
                <a:solidFill>
                  <a:schemeClr val="bg1"/>
                </a:solidFill>
                <a:cs typeface="Fanan" pitchFamily="2" charset="-78"/>
              </a:rPr>
              <a:t>استيراد الرسومات اليدوية :</a:t>
            </a:r>
            <a:endParaRPr lang="en-GB" sz="3600" b="1" dirty="0">
              <a:solidFill>
                <a:schemeClr val="bg1"/>
              </a:solidFill>
              <a:cs typeface="Fanan" pitchFamily="2" charset="-78"/>
            </a:endParaRP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1A7FD9C0-0AC5-460E-8505-8E6856A70C94}"/>
              </a:ext>
            </a:extLst>
          </p:cNvPr>
          <p:cNvSpPr txBox="1"/>
          <p:nvPr/>
        </p:nvSpPr>
        <p:spPr>
          <a:xfrm>
            <a:off x="2580752" y="1007443"/>
            <a:ext cx="96112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3200" b="1" dirty="0">
                <a:cs typeface="Fanan" pitchFamily="2" charset="-78"/>
              </a:rPr>
              <a:t>- </a:t>
            </a:r>
            <a:r>
              <a:rPr lang="ar-EG" sz="3200" b="1" dirty="0">
                <a:cs typeface="Fanan" pitchFamily="2" charset="-78"/>
              </a:rPr>
              <a:t>يمكن </a:t>
            </a:r>
            <a:r>
              <a:rPr lang="ar-EG" sz="3200" b="1" dirty="0">
                <a:solidFill>
                  <a:srgbClr val="0099A9"/>
                </a:solidFill>
                <a:cs typeface="Fanan" pitchFamily="2" charset="-78"/>
              </a:rPr>
              <a:t>استيراد رسوماتك </a:t>
            </a:r>
            <a:r>
              <a:rPr lang="ar-SA" sz="3200" b="1" dirty="0">
                <a:solidFill>
                  <a:srgbClr val="0099A9"/>
                </a:solidFill>
                <a:cs typeface="Fanan" pitchFamily="2" charset="-78"/>
              </a:rPr>
              <a:t>اليدوية </a:t>
            </a:r>
            <a:r>
              <a:rPr lang="ar-EG" sz="3200" b="1" dirty="0">
                <a:cs typeface="Fanan" pitchFamily="2" charset="-78"/>
              </a:rPr>
              <a:t>باستخدام </a:t>
            </a:r>
            <a:r>
              <a:rPr lang="ar-EG" sz="3200" b="1" dirty="0">
                <a:solidFill>
                  <a:srgbClr val="C00000"/>
                </a:solidFill>
                <a:cs typeface="Fanan" pitchFamily="2" charset="-78"/>
              </a:rPr>
              <a:t>برنامج بنسل ثنائي الأبعاد</a:t>
            </a:r>
            <a:r>
              <a:rPr lang="ar-SA" sz="3200" b="1" dirty="0">
                <a:solidFill>
                  <a:srgbClr val="C00000"/>
                </a:solidFill>
                <a:cs typeface="Fanan" pitchFamily="2" charset="-78"/>
              </a:rPr>
              <a:t>.</a:t>
            </a:r>
            <a:endParaRPr lang="ar-SA" sz="3200" dirty="0">
              <a:solidFill>
                <a:srgbClr val="C00000"/>
              </a:solidFill>
              <a:cs typeface="Fanan" pitchFamily="2" charset="-78"/>
            </a:endParaRP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24C18526-47C6-41F2-9A81-1BDCD95D27D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247" t="16575" r="15852" b="5348"/>
          <a:stretch/>
        </p:blipFill>
        <p:spPr>
          <a:xfrm>
            <a:off x="1517301" y="1818752"/>
            <a:ext cx="10088545" cy="4240405"/>
          </a:xfrm>
          <a:prstGeom prst="rect">
            <a:avLst/>
          </a:prstGeom>
        </p:spPr>
      </p:pic>
      <p:pic>
        <p:nvPicPr>
          <p:cNvPr id="15" name="Picture 2" descr="برنامج لعمل رسوم متحركة للمبتدئين">
            <a:extLst>
              <a:ext uri="{FF2B5EF4-FFF2-40B4-BE49-F238E27FC236}">
                <a16:creationId xmlns:a16="http://schemas.microsoft.com/office/drawing/2014/main" id="{AD9D08C9-E9DB-454C-812E-6B05C38C6D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4" y="10142"/>
            <a:ext cx="1620349" cy="1077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9082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6">
            <a:extLst>
              <a:ext uri="{FF2B5EF4-FFF2-40B4-BE49-F238E27FC236}">
                <a16:creationId xmlns:a16="http://schemas.microsoft.com/office/drawing/2014/main" id="{CF52E84F-5E61-411B-8198-47EB0EA539E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r="6307" b="37093"/>
          <a:stretch>
            <a:fillRect/>
          </a:stretch>
        </p:blipFill>
        <p:spPr>
          <a:xfrm>
            <a:off x="-11151" y="6273224"/>
            <a:ext cx="12203151" cy="584775"/>
          </a:xfrm>
          <a:prstGeom prst="rect">
            <a:avLst/>
          </a:prstGeom>
        </p:spPr>
      </p:pic>
      <p:sp>
        <p:nvSpPr>
          <p:cNvPr id="9" name="مستطيل 8">
            <a:extLst>
              <a:ext uri="{FF2B5EF4-FFF2-40B4-BE49-F238E27FC236}">
                <a16:creationId xmlns:a16="http://schemas.microsoft.com/office/drawing/2014/main" id="{814C5110-FDB8-4D86-8165-EEC8DF69EA00}"/>
              </a:ext>
            </a:extLst>
          </p:cNvPr>
          <p:cNvSpPr/>
          <p:nvPr/>
        </p:nvSpPr>
        <p:spPr>
          <a:xfrm>
            <a:off x="4371033" y="208600"/>
            <a:ext cx="7820967" cy="5847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r">
              <a:defRPr/>
            </a:pPr>
            <a:r>
              <a:rPr lang="ar-SA" sz="3600" dirty="0">
                <a:solidFill>
                  <a:schemeClr val="bg1"/>
                </a:solidFill>
                <a:cs typeface="Fanan" pitchFamily="2" charset="-78"/>
              </a:rPr>
              <a:t>استخدام طبقة الكاميرا :</a:t>
            </a:r>
            <a:endParaRPr lang="en-GB" sz="3600" b="1" dirty="0">
              <a:solidFill>
                <a:schemeClr val="bg1"/>
              </a:solidFill>
              <a:latin typeface="Segoe UI Semibold" panose="020B0702040204020203" pitchFamily="34" charset="0"/>
              <a:ea typeface="Noto Sans" panose="020B0502040504020204" pitchFamily="34"/>
              <a:cs typeface="Fanan" pitchFamily="2" charset="-78"/>
            </a:endParaRPr>
          </a:p>
        </p:txBody>
      </p:sp>
      <p:pic>
        <p:nvPicPr>
          <p:cNvPr id="15" name="Picture 2" descr="برنامج لعمل رسوم متحركة للمبتدئين">
            <a:extLst>
              <a:ext uri="{FF2B5EF4-FFF2-40B4-BE49-F238E27FC236}">
                <a16:creationId xmlns:a16="http://schemas.microsoft.com/office/drawing/2014/main" id="{AD9D08C9-E9DB-454C-812E-6B05C38C6D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4" y="10142"/>
            <a:ext cx="1620349" cy="1077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6B9C1A29-3362-4079-85CE-1D42B80DED66}"/>
              </a:ext>
            </a:extLst>
          </p:cNvPr>
          <p:cNvSpPr txBox="1"/>
          <p:nvPr/>
        </p:nvSpPr>
        <p:spPr>
          <a:xfrm>
            <a:off x="2105968" y="932280"/>
            <a:ext cx="1008603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1950" indent="-361950" algn="just" rtl="1" eaLnBrk="1" hangingPunct="1">
              <a:defRPr/>
            </a:pPr>
            <a:r>
              <a:rPr lang="ar-SA" sz="3200" dirty="0">
                <a:latin typeface="Calibri" panose="020F0502020204030204" pitchFamily="34" charset="0"/>
                <a:cs typeface="Fanan" pitchFamily="2" charset="-78"/>
              </a:rPr>
              <a:t>- </a:t>
            </a:r>
            <a:r>
              <a:rPr lang="ar-SA" sz="3200" dirty="0">
                <a:solidFill>
                  <a:srgbClr val="FF0000"/>
                </a:solidFill>
                <a:latin typeface="Calibri" panose="020F0502020204030204" pitchFamily="34" charset="0"/>
                <a:cs typeface="Fanan" pitchFamily="2" charset="-78"/>
              </a:rPr>
              <a:t>تتيح طبقة الكاميرا </a:t>
            </a:r>
            <a:r>
              <a:rPr lang="ar-SA" sz="3200" dirty="0">
                <a:latin typeface="Calibri" panose="020F0502020204030204" pitchFamily="34" charset="0"/>
                <a:cs typeface="Fanan" pitchFamily="2" charset="-78"/>
              </a:rPr>
              <a:t>تحديد طريقة عرض معينة بنسبة </a:t>
            </a:r>
            <a:r>
              <a:rPr lang="ar-SA" sz="3200" dirty="0">
                <a:solidFill>
                  <a:srgbClr val="00B050"/>
                </a:solidFill>
                <a:latin typeface="Calibri" panose="020F0502020204030204" pitchFamily="34" charset="0"/>
                <a:cs typeface="Fanan" pitchFamily="2" charset="-78"/>
              </a:rPr>
              <a:t>عرض إلى ارتفاع </a:t>
            </a:r>
            <a:r>
              <a:rPr lang="ar-SA" sz="3200" dirty="0">
                <a:latin typeface="Calibri" panose="020F0502020204030204" pitchFamily="34" charset="0"/>
                <a:cs typeface="Fanan" pitchFamily="2" charset="-78"/>
              </a:rPr>
              <a:t>مخصصة داخل لوحة الرسم الخاصة بك.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E10D9A15-8A41-4A05-ACE5-829E37555D24}"/>
              </a:ext>
            </a:extLst>
          </p:cNvPr>
          <p:cNvSpPr txBox="1"/>
          <p:nvPr/>
        </p:nvSpPr>
        <p:spPr>
          <a:xfrm>
            <a:off x="2256693" y="1909018"/>
            <a:ext cx="993530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1950" indent="-361950"/>
            <a:r>
              <a:rPr lang="ar-SA" sz="3200" dirty="0">
                <a:latin typeface="Calibri" panose="020F0502020204030204" pitchFamily="34" charset="0"/>
                <a:cs typeface="Fanan" pitchFamily="2" charset="-78"/>
              </a:rPr>
              <a:t>- يمكن تحديد كيفية </a:t>
            </a:r>
            <a:r>
              <a:rPr lang="ar-SA" sz="3200" dirty="0">
                <a:solidFill>
                  <a:srgbClr val="0070C0"/>
                </a:solidFill>
                <a:latin typeface="Calibri" panose="020F0502020204030204" pitchFamily="34" charset="0"/>
                <a:cs typeface="Fanan" pitchFamily="2" charset="-78"/>
              </a:rPr>
              <a:t>عرض كل مفتاح </a:t>
            </a:r>
            <a:r>
              <a:rPr lang="ar-SA" sz="3200" dirty="0">
                <a:latin typeface="Calibri" panose="020F0502020204030204" pitchFamily="34" charset="0"/>
                <a:cs typeface="Fanan" pitchFamily="2" charset="-78"/>
              </a:rPr>
              <a:t>في مسار الكاميرا، </a:t>
            </a:r>
            <a:r>
              <a:rPr lang="ar-SA" sz="3200" dirty="0">
                <a:solidFill>
                  <a:srgbClr val="D45803"/>
                </a:solidFill>
                <a:latin typeface="Calibri" panose="020F0502020204030204" pitchFamily="34" charset="0"/>
                <a:cs typeface="Fanan" pitchFamily="2" charset="-78"/>
              </a:rPr>
              <a:t>كتحريك شخصيتك </a:t>
            </a:r>
            <a:r>
              <a:rPr lang="ar-SA" sz="3200" dirty="0">
                <a:latin typeface="Calibri" panose="020F0502020204030204" pitchFamily="34" charset="0"/>
                <a:cs typeface="Fanan" pitchFamily="2" charset="-78"/>
              </a:rPr>
              <a:t>الى اتجاه واحد . </a:t>
            </a:r>
            <a:endParaRPr lang="ar-SA" sz="3200" dirty="0">
              <a:cs typeface="Fanan" pitchFamily="2" charset="-78"/>
            </a:endParaRPr>
          </a:p>
        </p:txBody>
      </p:sp>
      <p:pic>
        <p:nvPicPr>
          <p:cNvPr id="11" name="صورة 10">
            <a:extLst>
              <a:ext uri="{FF2B5EF4-FFF2-40B4-BE49-F238E27FC236}">
                <a16:creationId xmlns:a16="http://schemas.microsoft.com/office/drawing/2014/main" id="{1B84884A-37BD-4EF5-BE74-857FB1041C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6432" y="2662813"/>
            <a:ext cx="8199454" cy="3610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0030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6">
            <a:extLst>
              <a:ext uri="{FF2B5EF4-FFF2-40B4-BE49-F238E27FC236}">
                <a16:creationId xmlns:a16="http://schemas.microsoft.com/office/drawing/2014/main" id="{CF52E84F-5E61-411B-8198-47EB0EA539E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r="6307" b="37093"/>
          <a:stretch>
            <a:fillRect/>
          </a:stretch>
        </p:blipFill>
        <p:spPr>
          <a:xfrm>
            <a:off x="-11151" y="6273224"/>
            <a:ext cx="12203151" cy="584775"/>
          </a:xfrm>
          <a:prstGeom prst="rect">
            <a:avLst/>
          </a:prstGeom>
        </p:spPr>
      </p:pic>
      <p:sp>
        <p:nvSpPr>
          <p:cNvPr id="9" name="مستطيل 8">
            <a:extLst>
              <a:ext uri="{FF2B5EF4-FFF2-40B4-BE49-F238E27FC236}">
                <a16:creationId xmlns:a16="http://schemas.microsoft.com/office/drawing/2014/main" id="{814C5110-FDB8-4D86-8165-EEC8DF69EA00}"/>
              </a:ext>
            </a:extLst>
          </p:cNvPr>
          <p:cNvSpPr/>
          <p:nvPr/>
        </p:nvSpPr>
        <p:spPr>
          <a:xfrm>
            <a:off x="4371033" y="208600"/>
            <a:ext cx="7820967" cy="5847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r">
              <a:defRPr/>
            </a:pPr>
            <a:r>
              <a:rPr lang="ar-SA" sz="3600" dirty="0">
                <a:solidFill>
                  <a:schemeClr val="bg1"/>
                </a:solidFill>
                <a:cs typeface="Fanan" pitchFamily="2" charset="-78"/>
              </a:rPr>
              <a:t>تصدير الرسوم المتحركة :</a:t>
            </a:r>
            <a:endParaRPr lang="en-GB" sz="3600" b="1" dirty="0">
              <a:solidFill>
                <a:schemeClr val="bg1"/>
              </a:solidFill>
              <a:latin typeface="Segoe UI Semibold" panose="020B0702040204020203" pitchFamily="34" charset="0"/>
              <a:ea typeface="Noto Sans" panose="020B0502040504020204" pitchFamily="34"/>
              <a:cs typeface="Fanan" pitchFamily="2" charset="-78"/>
            </a:endParaRPr>
          </a:p>
        </p:txBody>
      </p:sp>
      <p:pic>
        <p:nvPicPr>
          <p:cNvPr id="15" name="Picture 2" descr="برنامج لعمل رسوم متحركة للمبتدئين">
            <a:extLst>
              <a:ext uri="{FF2B5EF4-FFF2-40B4-BE49-F238E27FC236}">
                <a16:creationId xmlns:a16="http://schemas.microsoft.com/office/drawing/2014/main" id="{AD9D08C9-E9DB-454C-812E-6B05C38C6D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4" y="10142"/>
            <a:ext cx="1620349" cy="1077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id="{DE37DF9C-89A8-45C1-A16C-62F3019A9C93}"/>
              </a:ext>
            </a:extLst>
          </p:cNvPr>
          <p:cNvSpPr txBox="1"/>
          <p:nvPr/>
        </p:nvSpPr>
        <p:spPr>
          <a:xfrm>
            <a:off x="2917320" y="875439"/>
            <a:ext cx="927468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3200" dirty="0">
                <a:latin typeface="Calibri" panose="020F0502020204030204" pitchFamily="34" charset="0"/>
                <a:cs typeface="Fanan" pitchFamily="2" charset="-78"/>
              </a:rPr>
              <a:t>- يمكن </a:t>
            </a:r>
            <a:r>
              <a:rPr lang="ar-SA" sz="3200" dirty="0">
                <a:solidFill>
                  <a:srgbClr val="D45803"/>
                </a:solidFill>
                <a:latin typeface="Calibri" panose="020F0502020204030204" pitchFamily="34" charset="0"/>
                <a:cs typeface="Fanan" pitchFamily="2" charset="-78"/>
              </a:rPr>
              <a:t>تصدير رسومك المتحركة </a:t>
            </a:r>
            <a:r>
              <a:rPr lang="ar-SA" sz="3200" dirty="0">
                <a:latin typeface="Calibri" panose="020F0502020204030204" pitchFamily="34" charset="0"/>
                <a:cs typeface="Fanan" pitchFamily="2" charset="-78"/>
              </a:rPr>
              <a:t>كسلسلة من الصور </a:t>
            </a:r>
            <a:r>
              <a:rPr lang="ar-SA" sz="3200" dirty="0">
                <a:solidFill>
                  <a:srgbClr val="6A4CFF"/>
                </a:solidFill>
                <a:latin typeface="Calibri" panose="020F0502020204030204" pitchFamily="34" charset="0"/>
                <a:cs typeface="Fanan" pitchFamily="2" charset="-78"/>
              </a:rPr>
              <a:t>بصيغة </a:t>
            </a:r>
            <a:r>
              <a:rPr lang="en-US" sz="3200" dirty="0">
                <a:solidFill>
                  <a:srgbClr val="6A4CFF"/>
                </a:solidFill>
                <a:latin typeface="Calibri" panose="020F0502020204030204" pitchFamily="34" charset="0"/>
                <a:cs typeface="Fanan" pitchFamily="2" charset="-78"/>
              </a:rPr>
              <a:t>PNG</a:t>
            </a:r>
            <a:r>
              <a:rPr lang="ar-SA" sz="3200" dirty="0">
                <a:latin typeface="Calibri" panose="020F0502020204030204" pitchFamily="34" charset="0"/>
                <a:cs typeface="Fanan" pitchFamily="2" charset="-78"/>
              </a:rPr>
              <a:t> </a:t>
            </a:r>
            <a:endParaRPr lang="ar-SA" sz="3200" dirty="0">
              <a:cs typeface="Fanan" pitchFamily="2" charset="-78"/>
            </a:endParaRPr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C40F82CD-3FB6-4DF6-9E86-257F8A0179F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694"/>
          <a:stretch/>
        </p:blipFill>
        <p:spPr>
          <a:xfrm>
            <a:off x="1537398" y="1494040"/>
            <a:ext cx="9927771" cy="4865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95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مجموعة 31">
            <a:extLst>
              <a:ext uri="{FF2B5EF4-FFF2-40B4-BE49-F238E27FC236}">
                <a16:creationId xmlns:a16="http://schemas.microsoft.com/office/drawing/2014/main" id="{B4561619-E87C-4B32-B617-0549A96C31E9}"/>
              </a:ext>
            </a:extLst>
          </p:cNvPr>
          <p:cNvGrpSpPr/>
          <p:nvPr/>
        </p:nvGrpSpPr>
        <p:grpSpPr>
          <a:xfrm>
            <a:off x="8404306" y="339268"/>
            <a:ext cx="2919671" cy="816245"/>
            <a:chOff x="8623493" y="1831144"/>
            <a:chExt cx="3227367" cy="973015"/>
          </a:xfrm>
          <a:solidFill>
            <a:schemeClr val="accent6">
              <a:lumMod val="75000"/>
            </a:schemeClr>
          </a:solidFill>
        </p:grpSpPr>
        <p:sp>
          <p:nvSpPr>
            <p:cNvPr id="33" name="شكل حر: شكل 32">
              <a:extLst>
                <a:ext uri="{FF2B5EF4-FFF2-40B4-BE49-F238E27FC236}">
                  <a16:creationId xmlns:a16="http://schemas.microsoft.com/office/drawing/2014/main" id="{C41ACE17-477C-42E0-B055-9634546AF723}"/>
                </a:ext>
              </a:extLst>
            </p:cNvPr>
            <p:cNvSpPr/>
            <p:nvPr/>
          </p:nvSpPr>
          <p:spPr>
            <a:xfrm rot="16200000">
              <a:off x="9554307" y="900330"/>
              <a:ext cx="951916" cy="2813543"/>
            </a:xfrm>
            <a:custGeom>
              <a:avLst/>
              <a:gdLst>
                <a:gd name="connsiteX0" fmla="*/ 951916 w 951916"/>
                <a:gd name="connsiteY0" fmla="*/ 158657 h 2813543"/>
                <a:gd name="connsiteX1" fmla="*/ 951916 w 951916"/>
                <a:gd name="connsiteY1" fmla="*/ 444307 h 2813543"/>
                <a:gd name="connsiteX2" fmla="*/ 0 w 951916"/>
                <a:gd name="connsiteY2" fmla="*/ 444307 h 2813543"/>
                <a:gd name="connsiteX3" fmla="*/ 0 w 951916"/>
                <a:gd name="connsiteY3" fmla="*/ 2813542 h 2813543"/>
                <a:gd name="connsiteX4" fmla="*/ 951916 w 951916"/>
                <a:gd name="connsiteY4" fmla="*/ 2813542 h 2813543"/>
                <a:gd name="connsiteX5" fmla="*/ 951916 w 951916"/>
                <a:gd name="connsiteY5" fmla="*/ 2813543 h 2813543"/>
                <a:gd name="connsiteX6" fmla="*/ 0 w 951916"/>
                <a:gd name="connsiteY6" fmla="*/ 2813543 h 2813543"/>
                <a:gd name="connsiteX7" fmla="*/ 0 w 951916"/>
                <a:gd name="connsiteY7" fmla="*/ 158657 h 2813543"/>
                <a:gd name="connsiteX8" fmla="*/ 158656 w 951916"/>
                <a:gd name="connsiteY8" fmla="*/ 0 h 2813543"/>
                <a:gd name="connsiteX9" fmla="*/ 793260 w 951916"/>
                <a:gd name="connsiteY9" fmla="*/ 0 h 2813543"/>
                <a:gd name="connsiteX10" fmla="*/ 951916 w 951916"/>
                <a:gd name="connsiteY10" fmla="*/ 158657 h 2813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51916" h="2813543">
                  <a:moveTo>
                    <a:pt x="951916" y="158657"/>
                  </a:moveTo>
                  <a:lnTo>
                    <a:pt x="951916" y="444307"/>
                  </a:lnTo>
                  <a:lnTo>
                    <a:pt x="0" y="444307"/>
                  </a:lnTo>
                  <a:lnTo>
                    <a:pt x="0" y="2813542"/>
                  </a:lnTo>
                  <a:lnTo>
                    <a:pt x="951916" y="2813542"/>
                  </a:lnTo>
                  <a:lnTo>
                    <a:pt x="951916" y="2813543"/>
                  </a:lnTo>
                  <a:lnTo>
                    <a:pt x="0" y="2813543"/>
                  </a:lnTo>
                  <a:lnTo>
                    <a:pt x="0" y="158657"/>
                  </a:lnTo>
                  <a:cubicBezTo>
                    <a:pt x="0" y="71035"/>
                    <a:pt x="71033" y="0"/>
                    <a:pt x="158656" y="0"/>
                  </a:cubicBezTo>
                  <a:lnTo>
                    <a:pt x="793260" y="0"/>
                  </a:lnTo>
                  <a:cubicBezTo>
                    <a:pt x="880883" y="0"/>
                    <a:pt x="951916" y="71035"/>
                    <a:pt x="951916" y="15865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/>
            </a:p>
          </p:txBody>
        </p:sp>
        <p:sp>
          <p:nvSpPr>
            <p:cNvPr id="34" name="مستطيل: زوايا علوية مستديرة 33">
              <a:extLst>
                <a:ext uri="{FF2B5EF4-FFF2-40B4-BE49-F238E27FC236}">
                  <a16:creationId xmlns:a16="http://schemas.microsoft.com/office/drawing/2014/main" id="{832C28C0-3C67-4356-8326-33DE0078DA57}"/>
                </a:ext>
              </a:extLst>
            </p:cNvPr>
            <p:cNvSpPr/>
            <p:nvPr/>
          </p:nvSpPr>
          <p:spPr>
            <a:xfrm rot="5400000" flipH="1">
              <a:off x="9960120" y="913419"/>
              <a:ext cx="967940" cy="2813540"/>
            </a:xfrm>
            <a:prstGeom prst="round2Same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5" name="مربع نص 34">
              <a:extLst>
                <a:ext uri="{FF2B5EF4-FFF2-40B4-BE49-F238E27FC236}">
                  <a16:creationId xmlns:a16="http://schemas.microsoft.com/office/drawing/2014/main" id="{84CC4136-7B49-4EF4-A0A6-36261E6DB408}"/>
                </a:ext>
              </a:extLst>
            </p:cNvPr>
            <p:cNvSpPr txBox="1"/>
            <p:nvPr/>
          </p:nvSpPr>
          <p:spPr>
            <a:xfrm>
              <a:off x="9037320" y="2058579"/>
              <a:ext cx="2468880" cy="440267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1">
              <a:spAutoFit/>
            </a:bodyPr>
            <a:lstStyle/>
            <a:p>
              <a:pPr algn="ctr"/>
              <a:r>
                <a:rPr lang="ar-SA" b="1" dirty="0">
                  <a:latin typeface="Dubai" panose="020B0503030403030204" pitchFamily="34" charset="-78"/>
                  <a:cs typeface="Dubai" panose="020B0503030403030204" pitchFamily="34" charset="-78"/>
                </a:rPr>
                <a:t>تقويم ختامي</a:t>
              </a:r>
            </a:p>
          </p:txBody>
        </p:sp>
      </p:grpSp>
      <p:sp>
        <p:nvSpPr>
          <p:cNvPr id="70" name="مستطيل: زوايا مستديرة 69">
            <a:extLst>
              <a:ext uri="{FF2B5EF4-FFF2-40B4-BE49-F238E27FC236}">
                <a16:creationId xmlns:a16="http://schemas.microsoft.com/office/drawing/2014/main" id="{EF5DC492-9D2D-4EA4-B9F6-91CADCF95FD0}"/>
              </a:ext>
            </a:extLst>
          </p:cNvPr>
          <p:cNvSpPr/>
          <p:nvPr/>
        </p:nvSpPr>
        <p:spPr>
          <a:xfrm>
            <a:off x="3195376" y="2051207"/>
            <a:ext cx="7421759" cy="670878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KW" sz="2000" b="1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71" name="مستطيل: زوايا مستديرة 70">
            <a:extLst>
              <a:ext uri="{FF2B5EF4-FFF2-40B4-BE49-F238E27FC236}">
                <a16:creationId xmlns:a16="http://schemas.microsoft.com/office/drawing/2014/main" id="{0883A232-9FA4-4BCE-8ED0-79E5EA8E67D8}"/>
              </a:ext>
            </a:extLst>
          </p:cNvPr>
          <p:cNvSpPr/>
          <p:nvPr/>
        </p:nvSpPr>
        <p:spPr>
          <a:xfrm>
            <a:off x="10865218" y="2051207"/>
            <a:ext cx="600075" cy="670878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ysClr val="windowText" lastClr="00000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1</a:t>
            </a:r>
            <a:endParaRPr lang="ar-KW" sz="2000" b="1" dirty="0">
              <a:solidFill>
                <a:sysClr val="windowText" lastClr="00000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72" name="مربع نص 71">
            <a:extLst>
              <a:ext uri="{FF2B5EF4-FFF2-40B4-BE49-F238E27FC236}">
                <a16:creationId xmlns:a16="http://schemas.microsoft.com/office/drawing/2014/main" id="{2BF2A5D9-9269-4949-8E29-5BF75FFA6553}"/>
              </a:ext>
            </a:extLst>
          </p:cNvPr>
          <p:cNvSpPr txBox="1"/>
          <p:nvPr/>
        </p:nvSpPr>
        <p:spPr>
          <a:xfrm>
            <a:off x="3864682" y="2236197"/>
            <a:ext cx="6674456" cy="400110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ar-SA" sz="2000" b="1" dirty="0"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توجد في برنامج بنسل ثنائي الابعاد ثلاثة أنواع من الطبقات.</a:t>
            </a:r>
            <a:endParaRPr lang="ar-KW" sz="2000" b="1" dirty="0">
              <a:solidFill>
                <a:schemeClr val="tx1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73" name="مستطيل: زوايا مستديرة 72">
            <a:extLst>
              <a:ext uri="{FF2B5EF4-FFF2-40B4-BE49-F238E27FC236}">
                <a16:creationId xmlns:a16="http://schemas.microsoft.com/office/drawing/2014/main" id="{E29BE77C-1B17-4D65-A370-FA75F600EF84}"/>
              </a:ext>
            </a:extLst>
          </p:cNvPr>
          <p:cNvSpPr/>
          <p:nvPr/>
        </p:nvSpPr>
        <p:spPr>
          <a:xfrm>
            <a:off x="3195377" y="3045665"/>
            <a:ext cx="7421758" cy="670878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KW" sz="20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74" name="مستطيل: زوايا مستديرة 73">
            <a:extLst>
              <a:ext uri="{FF2B5EF4-FFF2-40B4-BE49-F238E27FC236}">
                <a16:creationId xmlns:a16="http://schemas.microsoft.com/office/drawing/2014/main" id="{F2B08C65-E7F8-4165-B291-E1A59B867B55}"/>
              </a:ext>
            </a:extLst>
          </p:cNvPr>
          <p:cNvSpPr/>
          <p:nvPr/>
        </p:nvSpPr>
        <p:spPr>
          <a:xfrm>
            <a:off x="10865218" y="3045665"/>
            <a:ext cx="600075" cy="670878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ysClr val="windowText" lastClr="00000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2</a:t>
            </a:r>
            <a:endParaRPr lang="ar-KW" sz="2000" b="1" dirty="0">
              <a:solidFill>
                <a:sysClr val="windowText" lastClr="00000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75" name="مربع نص 74">
            <a:extLst>
              <a:ext uri="{FF2B5EF4-FFF2-40B4-BE49-F238E27FC236}">
                <a16:creationId xmlns:a16="http://schemas.microsoft.com/office/drawing/2014/main" id="{AD616EF1-904E-464E-8EF6-65FE7E03AFB8}"/>
              </a:ext>
            </a:extLst>
          </p:cNvPr>
          <p:cNvSpPr txBox="1"/>
          <p:nvPr/>
        </p:nvSpPr>
        <p:spPr>
          <a:xfrm>
            <a:off x="3319418" y="3192276"/>
            <a:ext cx="7201865" cy="400110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ar-SA" sz="2000" b="1" dirty="0"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يمكن عن طريق برنامج بنسل ثنائي الابعاد استيراد الرسومات اليدوية.</a:t>
            </a:r>
            <a:endParaRPr lang="ar-KW" sz="2000" b="1" dirty="0">
              <a:solidFill>
                <a:schemeClr val="tx1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76" name="مستطيل: زوايا مستديرة 75">
            <a:extLst>
              <a:ext uri="{FF2B5EF4-FFF2-40B4-BE49-F238E27FC236}">
                <a16:creationId xmlns:a16="http://schemas.microsoft.com/office/drawing/2014/main" id="{3B567266-06AC-41BD-813B-6DEE655B76B1}"/>
              </a:ext>
            </a:extLst>
          </p:cNvPr>
          <p:cNvSpPr/>
          <p:nvPr/>
        </p:nvSpPr>
        <p:spPr>
          <a:xfrm>
            <a:off x="3195376" y="4040123"/>
            <a:ext cx="7421759" cy="670878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KW" sz="2000" b="1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77" name="مستطيل: زوايا مستديرة 76">
            <a:extLst>
              <a:ext uri="{FF2B5EF4-FFF2-40B4-BE49-F238E27FC236}">
                <a16:creationId xmlns:a16="http://schemas.microsoft.com/office/drawing/2014/main" id="{8A353E32-C2AB-44C7-B200-A9CBBE841515}"/>
              </a:ext>
            </a:extLst>
          </p:cNvPr>
          <p:cNvSpPr/>
          <p:nvPr/>
        </p:nvSpPr>
        <p:spPr>
          <a:xfrm>
            <a:off x="10865218" y="4040123"/>
            <a:ext cx="600075" cy="670878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ysClr val="windowText" lastClr="00000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3</a:t>
            </a:r>
            <a:endParaRPr lang="ar-KW" sz="2000" b="1" dirty="0">
              <a:solidFill>
                <a:sysClr val="windowText" lastClr="00000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78" name="مربع نص 77">
            <a:extLst>
              <a:ext uri="{FF2B5EF4-FFF2-40B4-BE49-F238E27FC236}">
                <a16:creationId xmlns:a16="http://schemas.microsoft.com/office/drawing/2014/main" id="{359BBC17-4FFB-4241-BB62-AD64ED235DC2}"/>
              </a:ext>
            </a:extLst>
          </p:cNvPr>
          <p:cNvSpPr txBox="1"/>
          <p:nvPr/>
        </p:nvSpPr>
        <p:spPr>
          <a:xfrm>
            <a:off x="3489108" y="4207474"/>
            <a:ext cx="703724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dirty="0">
                <a:latin typeface="Dubai" panose="020B0503030403030204" pitchFamily="34" charset="-78"/>
                <a:cs typeface="Dubai" panose="020B0503030403030204" pitchFamily="34" charset="-78"/>
              </a:rPr>
              <a:t>ترتيب الطبقات في برنامج بنسل ثنائي الابعاد يؤثر على طبقات الصوت والكاميرا.</a:t>
            </a:r>
            <a:endParaRPr lang="ar-KW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79" name="مستطيل: زوايا مستديرة 78">
            <a:extLst>
              <a:ext uri="{FF2B5EF4-FFF2-40B4-BE49-F238E27FC236}">
                <a16:creationId xmlns:a16="http://schemas.microsoft.com/office/drawing/2014/main" id="{60EB6222-173E-4F0A-84E1-297CBCA5D9DC}"/>
              </a:ext>
            </a:extLst>
          </p:cNvPr>
          <p:cNvSpPr/>
          <p:nvPr/>
        </p:nvSpPr>
        <p:spPr>
          <a:xfrm>
            <a:off x="3195376" y="5034581"/>
            <a:ext cx="7421759" cy="670878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KW" sz="2000" b="1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80" name="مستطيل: زوايا مستديرة 79">
            <a:extLst>
              <a:ext uri="{FF2B5EF4-FFF2-40B4-BE49-F238E27FC236}">
                <a16:creationId xmlns:a16="http://schemas.microsoft.com/office/drawing/2014/main" id="{27B4D45A-37B9-447E-9FA9-5F679C5A4B4F}"/>
              </a:ext>
            </a:extLst>
          </p:cNvPr>
          <p:cNvSpPr/>
          <p:nvPr/>
        </p:nvSpPr>
        <p:spPr>
          <a:xfrm>
            <a:off x="10865218" y="5034581"/>
            <a:ext cx="600075" cy="670878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ysClr val="windowText" lastClr="00000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4</a:t>
            </a:r>
            <a:endParaRPr lang="ar-KW" sz="2000" b="1" dirty="0">
              <a:solidFill>
                <a:sysClr val="windowText" lastClr="00000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81" name="مربع نص 80">
            <a:extLst>
              <a:ext uri="{FF2B5EF4-FFF2-40B4-BE49-F238E27FC236}">
                <a16:creationId xmlns:a16="http://schemas.microsoft.com/office/drawing/2014/main" id="{DC4BE24E-64F8-4B57-B901-DE876D3F076B}"/>
              </a:ext>
            </a:extLst>
          </p:cNvPr>
          <p:cNvSpPr txBox="1"/>
          <p:nvPr/>
        </p:nvSpPr>
        <p:spPr>
          <a:xfrm>
            <a:off x="3506867" y="5206697"/>
            <a:ext cx="6989676" cy="369332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ar-SA" b="1" dirty="0"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الصور المتجهة تكون مثالية للشخصيات الكرتونية والأجسام محددة الملامح.</a:t>
            </a:r>
            <a:endParaRPr lang="ar-KW" b="1" dirty="0">
              <a:solidFill>
                <a:schemeClr val="tx1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pic>
        <p:nvPicPr>
          <p:cNvPr id="83" name="رسم 82" descr="شارة علامة 1 مع تعبئة خالصة">
            <a:extLst>
              <a:ext uri="{FF2B5EF4-FFF2-40B4-BE49-F238E27FC236}">
                <a16:creationId xmlns:a16="http://schemas.microsoft.com/office/drawing/2014/main" id="{60935D6A-693A-450C-80CB-9E63D7E76D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25764" y="455594"/>
            <a:ext cx="1070019" cy="1070019"/>
          </a:xfrm>
          <a:prstGeom prst="rect">
            <a:avLst/>
          </a:prstGeom>
        </p:spPr>
      </p:pic>
      <p:pic>
        <p:nvPicPr>
          <p:cNvPr id="50" name="Picture 4" descr="تحميل برنامج جيمب Gimp 2020 لمعالجة الصور للكمبيوتر والموبايل - برامج بلس">
            <a:extLst>
              <a:ext uri="{FF2B5EF4-FFF2-40B4-BE49-F238E27FC236}">
                <a16:creationId xmlns:a16="http://schemas.microsoft.com/office/drawing/2014/main" id="{0AEEFE8D-B75E-4F13-9DB9-CCCF400EA0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281"/>
          <a:stretch>
            <a:fillRect/>
          </a:stretch>
        </p:blipFill>
        <p:spPr bwMode="auto">
          <a:xfrm>
            <a:off x="-11151" y="0"/>
            <a:ext cx="2712058" cy="1692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" name="رسم 81" descr="شارة الصليب مع تعبئة خالصة">
            <a:extLst>
              <a:ext uri="{FF2B5EF4-FFF2-40B4-BE49-F238E27FC236}">
                <a16:creationId xmlns:a16="http://schemas.microsoft.com/office/drawing/2014/main" id="{5482FDE4-9924-4558-8611-5A47DB9C79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713784" y="455595"/>
            <a:ext cx="1070019" cy="1070019"/>
          </a:xfrm>
          <a:prstGeom prst="rect">
            <a:avLst/>
          </a:prstGeom>
        </p:spPr>
      </p:pic>
      <p:sp>
        <p:nvSpPr>
          <p:cNvPr id="9" name="قوس متوسط مزدوج 8">
            <a:extLst>
              <a:ext uri="{FF2B5EF4-FFF2-40B4-BE49-F238E27FC236}">
                <a16:creationId xmlns:a16="http://schemas.microsoft.com/office/drawing/2014/main" id="{AF322DAC-D308-42BC-A13F-3458AECA33EE}"/>
              </a:ext>
            </a:extLst>
          </p:cNvPr>
          <p:cNvSpPr/>
          <p:nvPr/>
        </p:nvSpPr>
        <p:spPr>
          <a:xfrm>
            <a:off x="726707" y="1969477"/>
            <a:ext cx="2358137" cy="752608"/>
          </a:xfrm>
          <a:prstGeom prst="bracketPair">
            <a:avLst/>
          </a:prstGeom>
          <a:ln w="285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5" name="قوس متوسط مزدوج 54">
            <a:extLst>
              <a:ext uri="{FF2B5EF4-FFF2-40B4-BE49-F238E27FC236}">
                <a16:creationId xmlns:a16="http://schemas.microsoft.com/office/drawing/2014/main" id="{0C4D6A17-4F3E-4BA5-BB4D-7377F4B69B52}"/>
              </a:ext>
            </a:extLst>
          </p:cNvPr>
          <p:cNvSpPr/>
          <p:nvPr/>
        </p:nvSpPr>
        <p:spPr>
          <a:xfrm>
            <a:off x="713198" y="2998881"/>
            <a:ext cx="2358137" cy="752608"/>
          </a:xfrm>
          <a:prstGeom prst="bracketPair">
            <a:avLst/>
          </a:prstGeom>
          <a:ln w="285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6" name="قوس متوسط مزدوج 55">
            <a:extLst>
              <a:ext uri="{FF2B5EF4-FFF2-40B4-BE49-F238E27FC236}">
                <a16:creationId xmlns:a16="http://schemas.microsoft.com/office/drawing/2014/main" id="{43008CAD-4824-46FC-B6E1-F778C319D2C5}"/>
              </a:ext>
            </a:extLst>
          </p:cNvPr>
          <p:cNvSpPr/>
          <p:nvPr/>
        </p:nvSpPr>
        <p:spPr>
          <a:xfrm>
            <a:off x="711098" y="3999258"/>
            <a:ext cx="2358137" cy="752608"/>
          </a:xfrm>
          <a:prstGeom prst="bracketPair">
            <a:avLst/>
          </a:prstGeom>
          <a:ln w="285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7" name="قوس متوسط مزدوج 56">
            <a:extLst>
              <a:ext uri="{FF2B5EF4-FFF2-40B4-BE49-F238E27FC236}">
                <a16:creationId xmlns:a16="http://schemas.microsoft.com/office/drawing/2014/main" id="{415DB9CD-BC1F-4B04-B268-0D0F2D607F03}"/>
              </a:ext>
            </a:extLst>
          </p:cNvPr>
          <p:cNvSpPr/>
          <p:nvPr/>
        </p:nvSpPr>
        <p:spPr>
          <a:xfrm>
            <a:off x="726706" y="4963570"/>
            <a:ext cx="2358137" cy="752608"/>
          </a:xfrm>
          <a:prstGeom prst="bracketPair">
            <a:avLst/>
          </a:prstGeom>
          <a:ln w="285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25" name="رسم 24" descr="شارة علامة 1 مع تعبئة خالصة">
            <a:extLst>
              <a:ext uri="{FF2B5EF4-FFF2-40B4-BE49-F238E27FC236}">
                <a16:creationId xmlns:a16="http://schemas.microsoft.com/office/drawing/2014/main" id="{397F07FA-734F-4847-9101-32303484BC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56295" y="4922955"/>
            <a:ext cx="1070019" cy="1070019"/>
          </a:xfrm>
          <a:prstGeom prst="rect">
            <a:avLst/>
          </a:prstGeom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F5F7E1A5-CC41-4639-80A0-FC45BE4BA35F}"/>
              </a:ext>
            </a:extLst>
          </p:cNvPr>
          <p:cNvSpPr/>
          <p:nvPr/>
        </p:nvSpPr>
        <p:spPr>
          <a:xfrm>
            <a:off x="4783803" y="554628"/>
            <a:ext cx="6270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أو</a:t>
            </a:r>
          </a:p>
        </p:txBody>
      </p:sp>
      <p:pic>
        <p:nvPicPr>
          <p:cNvPr id="36" name="رسم 35" descr="شارة علامة 1 مع تعبئة خالصة">
            <a:extLst>
              <a:ext uri="{FF2B5EF4-FFF2-40B4-BE49-F238E27FC236}">
                <a16:creationId xmlns:a16="http://schemas.microsoft.com/office/drawing/2014/main" id="{69B30804-7B8D-4058-8F6E-559FC92238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40623" y="2909171"/>
            <a:ext cx="1070019" cy="1070019"/>
          </a:xfrm>
          <a:prstGeom prst="rect">
            <a:avLst/>
          </a:prstGeom>
        </p:spPr>
      </p:pic>
      <p:pic>
        <p:nvPicPr>
          <p:cNvPr id="37" name="رسم 36" descr="شارة الصليب مع تعبئة خالصة">
            <a:extLst>
              <a:ext uri="{FF2B5EF4-FFF2-40B4-BE49-F238E27FC236}">
                <a16:creationId xmlns:a16="http://schemas.microsoft.com/office/drawing/2014/main" id="{36FED01B-DEA9-4D04-BD53-E1DFB621E3E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56295" y="1799929"/>
            <a:ext cx="1070019" cy="1070019"/>
          </a:xfrm>
          <a:prstGeom prst="rect">
            <a:avLst/>
          </a:prstGeom>
        </p:spPr>
      </p:pic>
      <p:pic>
        <p:nvPicPr>
          <p:cNvPr id="30" name="رسم 29" descr="شارة الصليب مع تعبئة خالصة">
            <a:extLst>
              <a:ext uri="{FF2B5EF4-FFF2-40B4-BE49-F238E27FC236}">
                <a16:creationId xmlns:a16="http://schemas.microsoft.com/office/drawing/2014/main" id="{C55789FB-834C-47DC-BFA6-FE407CF0A9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40623" y="3873070"/>
            <a:ext cx="1070019" cy="1070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2719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  <p:sndAc>
          <p:stSnd>
            <p:snd r:embed="rId2" name="قلب الصفحة.wav"/>
          </p:stSnd>
        </p:sndAc>
      </p:transition>
    </mc:Choice>
    <mc:Fallback xmlns="">
      <p:transition spd="slow">
        <p:fade/>
        <p:sndAc>
          <p:stSnd>
            <p:snd r:embed="rId11" name="قلب الصفحة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1" descr="خلفية تجريدية لشبكة">
            <a:extLst>
              <a:ext uri="{FF2B5EF4-FFF2-40B4-BE49-F238E27FC236}">
                <a16:creationId xmlns:a16="http://schemas.microsoft.com/office/drawing/2014/main" id="{0BBF19E0-DC61-4D62-B6FC-59DF704618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30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044C2E5B-070F-4CB2-BB70-693CA6F78F68}"/>
              </a:ext>
            </a:extLst>
          </p:cNvPr>
          <p:cNvSpPr txBox="1"/>
          <p:nvPr/>
        </p:nvSpPr>
        <p:spPr>
          <a:xfrm>
            <a:off x="0" y="5842337"/>
            <a:ext cx="523519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6000" dirty="0">
                <a:solidFill>
                  <a:srgbClr val="FF0000"/>
                </a:solidFill>
                <a:cs typeface="Fanan" pitchFamily="2" charset="-78"/>
              </a:rPr>
              <a:t>نهاية الدرس الخامس</a:t>
            </a:r>
          </a:p>
        </p:txBody>
      </p:sp>
    </p:spTree>
    <p:extLst>
      <p:ext uri="{BB962C8B-B14F-4D97-AF65-F5344CB8AC3E}">
        <p14:creationId xmlns:p14="http://schemas.microsoft.com/office/powerpoint/2010/main" val="1349877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/>
          <a:srcRect r="6307" b="37093"/>
          <a:stretch>
            <a:fillRect/>
          </a:stretch>
        </p:blipFill>
        <p:spPr>
          <a:xfrm>
            <a:off x="-11151" y="3429000"/>
            <a:ext cx="12203151" cy="3429001"/>
          </a:xfrm>
          <a:prstGeom prst="rect">
            <a:avLst/>
          </a:prstGeom>
        </p:spPr>
      </p:pic>
      <p:grpSp>
        <p:nvGrpSpPr>
          <p:cNvPr id="13" name="组合 12"/>
          <p:cNvGrpSpPr/>
          <p:nvPr/>
        </p:nvGrpSpPr>
        <p:grpSpPr>
          <a:xfrm>
            <a:off x="4588969" y="284476"/>
            <a:ext cx="3435916" cy="2731274"/>
            <a:chOff x="6191036" y="861181"/>
            <a:chExt cx="4641137" cy="3902006"/>
          </a:xfrm>
        </p:grpSpPr>
        <p:sp>
          <p:nvSpPr>
            <p:cNvPr id="14" name="矩形 13"/>
            <p:cNvSpPr/>
            <p:nvPr/>
          </p:nvSpPr>
          <p:spPr>
            <a:xfrm rot="1800000">
              <a:off x="7430050" y="1670286"/>
              <a:ext cx="3402123" cy="3092901"/>
            </a:xfrm>
            <a:prstGeom prst="rect">
              <a:avLst/>
            </a:prstGeom>
            <a:gradFill>
              <a:gsLst>
                <a:gs pos="0">
                  <a:srgbClr val="FFFFFF">
                    <a:lumMod val="50000"/>
                  </a:srgbClr>
                </a:gs>
                <a:gs pos="82000">
                  <a:srgbClr val="F8F8F8">
                    <a:alpha val="0"/>
                  </a:srgbClr>
                </a:gs>
              </a:gsLst>
              <a:lin ang="6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540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endParaRPr>
            </a:p>
          </p:txBody>
        </p:sp>
        <p:sp>
          <p:nvSpPr>
            <p:cNvPr id="15" name="椭圆 14"/>
            <p:cNvSpPr/>
            <p:nvPr/>
          </p:nvSpPr>
          <p:spPr>
            <a:xfrm>
              <a:off x="6191037" y="861181"/>
              <a:ext cx="3115200" cy="3115201"/>
            </a:xfrm>
            <a:prstGeom prst="ellipse">
              <a:avLst/>
            </a:prstGeom>
            <a:solidFill>
              <a:srgbClr val="47BFE3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660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endParaRPr>
            </a:p>
          </p:txBody>
        </p:sp>
      </p:grpSp>
      <p:sp>
        <p:nvSpPr>
          <p:cNvPr id="10" name="Title 1">
            <a:extLst>
              <a:ext uri="{FF2B5EF4-FFF2-40B4-BE49-F238E27FC236}">
                <a16:creationId xmlns:a16="http://schemas.microsoft.com/office/drawing/2014/main" id="{F20E9AAB-A1C1-4A16-97A7-42D58D2E3FB4}"/>
              </a:ext>
            </a:extLst>
          </p:cNvPr>
          <p:cNvSpPr txBox="1">
            <a:spLocks/>
          </p:cNvSpPr>
          <p:nvPr/>
        </p:nvSpPr>
        <p:spPr>
          <a:xfrm>
            <a:off x="2077866" y="2546719"/>
            <a:ext cx="7717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849"/>
              </a:buClr>
              <a:buSzPts val="2800"/>
              <a:buFont typeface="Pangolin"/>
              <a:buNone/>
              <a:tabLst/>
              <a:defRPr/>
            </a:pPr>
            <a:r>
              <a:rPr kumimoji="0" lang="ar-SA" sz="8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cs typeface="Fanan" pitchFamily="2" charset="-78"/>
                <a:sym typeface="Pangolin"/>
              </a:rPr>
              <a:t>الوحدة الأولى </a:t>
            </a:r>
            <a:br>
              <a:rPr kumimoji="0" lang="ar-SA" sz="8000" b="1" i="0" u="none" strike="noStrike" kern="0" cap="none" spc="0" normalizeH="0" baseline="0" noProof="0" dirty="0">
                <a:ln>
                  <a:noFill/>
                </a:ln>
                <a:solidFill>
                  <a:srgbClr val="E3E7EA">
                    <a:lumMod val="25000"/>
                  </a:srgbClr>
                </a:solidFill>
                <a:effectLst/>
                <a:uLnTx/>
                <a:uFillTx/>
                <a:cs typeface="Fanan" pitchFamily="2" charset="-78"/>
                <a:sym typeface="Pangolin"/>
              </a:rPr>
            </a:br>
            <a:r>
              <a:rPr kumimoji="0" lang="ar-SA" sz="6000" b="1" i="0" u="none" strike="noStrike" kern="0" cap="none" spc="0" normalizeH="0" baseline="0" noProof="0" dirty="0">
                <a:ln>
                  <a:noFill/>
                </a:ln>
                <a:solidFill>
                  <a:srgbClr val="E3E7EA">
                    <a:lumMod val="25000"/>
                  </a:srgbClr>
                </a:solidFill>
                <a:effectLst/>
                <a:uLnTx/>
                <a:uFillTx/>
                <a:cs typeface="Fanan" pitchFamily="2" charset="-78"/>
                <a:sym typeface="Pangolin"/>
              </a:rPr>
              <a:t>معالجة الصور المتقدمة</a:t>
            </a:r>
            <a:endParaRPr kumimoji="0" lang="en-SA" sz="6000" b="1" i="0" u="none" strike="noStrike" kern="0" cap="none" spc="0" normalizeH="0" baseline="0" noProof="0" dirty="0">
              <a:ln>
                <a:noFill/>
              </a:ln>
              <a:solidFill>
                <a:srgbClr val="E3E7EA">
                  <a:lumMod val="25000"/>
                </a:srgbClr>
              </a:solidFill>
              <a:effectLst/>
              <a:uLnTx/>
              <a:uFillTx/>
              <a:cs typeface="Fanan" pitchFamily="2" charset="-78"/>
              <a:sym typeface="Pangolin"/>
            </a:endParaRPr>
          </a:p>
        </p:txBody>
      </p:sp>
      <p:pic>
        <p:nvPicPr>
          <p:cNvPr id="2050" name="Picture 2" descr="Digital Image Processing - التطبيقات على Google Play">
            <a:extLst>
              <a:ext uri="{FF2B5EF4-FFF2-40B4-BE49-F238E27FC236}">
                <a16:creationId xmlns:a16="http://schemas.microsoft.com/office/drawing/2014/main" id="{E3AB338D-A3A9-1765-D30C-53F6E0FF41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528" y="284476"/>
            <a:ext cx="2107032" cy="210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E8AB41A2-6A6C-E634-68F2-FA63717047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6" y="90435"/>
            <a:ext cx="1786313" cy="4763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图片 6">
            <a:extLst>
              <a:ext uri="{FF2B5EF4-FFF2-40B4-BE49-F238E27FC236}">
                <a16:creationId xmlns:a16="http://schemas.microsoft.com/office/drawing/2014/main" id="{EAFE825A-5EE8-43EE-A4A9-4C3372906C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307" b="37093"/>
          <a:stretch>
            <a:fillRect/>
          </a:stretch>
        </p:blipFill>
        <p:spPr>
          <a:xfrm>
            <a:off x="-16702" y="6036783"/>
            <a:ext cx="12203151" cy="838682"/>
          </a:xfrm>
          <a:prstGeom prst="rect">
            <a:avLst/>
          </a:prstGeom>
        </p:spPr>
      </p:pic>
      <p:grpSp>
        <p:nvGrpSpPr>
          <p:cNvPr id="79" name="Group 78">
            <a:extLst>
              <a:ext uri="{FF2B5EF4-FFF2-40B4-BE49-F238E27FC236}">
                <a16:creationId xmlns:a16="http://schemas.microsoft.com/office/drawing/2014/main" id="{2152EDEF-7C2C-4E36-BB79-985D172E8ED6}"/>
              </a:ext>
            </a:extLst>
          </p:cNvPr>
          <p:cNvGrpSpPr/>
          <p:nvPr/>
        </p:nvGrpSpPr>
        <p:grpSpPr>
          <a:xfrm>
            <a:off x="5143743" y="5367551"/>
            <a:ext cx="1430121" cy="837680"/>
            <a:chOff x="5159696" y="5035103"/>
            <a:chExt cx="1430121" cy="837680"/>
          </a:xfrm>
          <a:solidFill>
            <a:srgbClr val="FEA200"/>
          </a:solidFill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0A047221-82AC-4AFE-AAD6-99037EAD53F7}"/>
                </a:ext>
              </a:extLst>
            </p:cNvPr>
            <p:cNvSpPr/>
            <p:nvPr/>
          </p:nvSpPr>
          <p:spPr>
            <a:xfrm rot="19413298">
              <a:off x="5159696" y="5411456"/>
              <a:ext cx="1430121" cy="17605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Right Triangle 71">
              <a:extLst>
                <a:ext uri="{FF2B5EF4-FFF2-40B4-BE49-F238E27FC236}">
                  <a16:creationId xmlns:a16="http://schemas.microsoft.com/office/drawing/2014/main" id="{4BAD3C5B-891C-42A4-A9AA-420F2FA808E2}"/>
                </a:ext>
              </a:extLst>
            </p:cNvPr>
            <p:cNvSpPr/>
            <p:nvPr/>
          </p:nvSpPr>
          <p:spPr>
            <a:xfrm rot="5734655">
              <a:off x="5948280" y="5169198"/>
              <a:ext cx="194582" cy="21424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Right Triangle 72">
              <a:extLst>
                <a:ext uri="{FF2B5EF4-FFF2-40B4-BE49-F238E27FC236}">
                  <a16:creationId xmlns:a16="http://schemas.microsoft.com/office/drawing/2014/main" id="{8B3D66FF-AC3B-40D0-B671-7527D0C1ECEE}"/>
                </a:ext>
              </a:extLst>
            </p:cNvPr>
            <p:cNvSpPr/>
            <p:nvPr/>
          </p:nvSpPr>
          <p:spPr>
            <a:xfrm rot="5734655">
              <a:off x="5731541" y="5325774"/>
              <a:ext cx="194582" cy="21424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Right Triangle 73">
              <a:extLst>
                <a:ext uri="{FF2B5EF4-FFF2-40B4-BE49-F238E27FC236}">
                  <a16:creationId xmlns:a16="http://schemas.microsoft.com/office/drawing/2014/main" id="{C77877C6-88F3-420A-B7F9-1D460072FC84}"/>
                </a:ext>
              </a:extLst>
            </p:cNvPr>
            <p:cNvSpPr/>
            <p:nvPr/>
          </p:nvSpPr>
          <p:spPr>
            <a:xfrm rot="5734655">
              <a:off x="5505750" y="5497072"/>
              <a:ext cx="194582" cy="21424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Right Triangle 74">
              <a:extLst>
                <a:ext uri="{FF2B5EF4-FFF2-40B4-BE49-F238E27FC236}">
                  <a16:creationId xmlns:a16="http://schemas.microsoft.com/office/drawing/2014/main" id="{3EE4156A-5F5D-4C04-AAAD-BE0D3A504EC4}"/>
                </a:ext>
              </a:extLst>
            </p:cNvPr>
            <p:cNvSpPr/>
            <p:nvPr/>
          </p:nvSpPr>
          <p:spPr>
            <a:xfrm rot="5734655">
              <a:off x="5279959" y="5668369"/>
              <a:ext cx="194582" cy="21424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Right Triangle 77">
              <a:extLst>
                <a:ext uri="{FF2B5EF4-FFF2-40B4-BE49-F238E27FC236}">
                  <a16:creationId xmlns:a16="http://schemas.microsoft.com/office/drawing/2014/main" id="{165B0295-7070-4F8C-AEC5-86E41199EF70}"/>
                </a:ext>
              </a:extLst>
            </p:cNvPr>
            <p:cNvSpPr/>
            <p:nvPr/>
          </p:nvSpPr>
          <p:spPr>
            <a:xfrm rot="5734655">
              <a:off x="6153998" y="5025271"/>
              <a:ext cx="194582" cy="21424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3285DDFC-F1BC-4A7F-B018-BDCBEB2CC05E}"/>
              </a:ext>
            </a:extLst>
          </p:cNvPr>
          <p:cNvGrpSpPr/>
          <p:nvPr/>
        </p:nvGrpSpPr>
        <p:grpSpPr>
          <a:xfrm rot="4310456">
            <a:off x="5208558" y="4149581"/>
            <a:ext cx="1430121" cy="837680"/>
            <a:chOff x="5159696" y="5035103"/>
            <a:chExt cx="1430121" cy="837680"/>
          </a:xfrm>
          <a:solidFill>
            <a:srgbClr val="008CF8"/>
          </a:solidFill>
        </p:grpSpPr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1D738C02-D1BE-45E1-9EB0-46901190A94D}"/>
                </a:ext>
              </a:extLst>
            </p:cNvPr>
            <p:cNvSpPr/>
            <p:nvPr/>
          </p:nvSpPr>
          <p:spPr>
            <a:xfrm rot="19413298">
              <a:off x="5159696" y="5411456"/>
              <a:ext cx="1430121" cy="17605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Right Triangle 79">
              <a:extLst>
                <a:ext uri="{FF2B5EF4-FFF2-40B4-BE49-F238E27FC236}">
                  <a16:creationId xmlns:a16="http://schemas.microsoft.com/office/drawing/2014/main" id="{108F4621-0EBD-42D5-BD93-3F6CFD3D24EA}"/>
                </a:ext>
              </a:extLst>
            </p:cNvPr>
            <p:cNvSpPr/>
            <p:nvPr/>
          </p:nvSpPr>
          <p:spPr>
            <a:xfrm rot="5734655">
              <a:off x="5948280" y="5169198"/>
              <a:ext cx="194582" cy="21424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1" name="Right Triangle 80">
              <a:extLst>
                <a:ext uri="{FF2B5EF4-FFF2-40B4-BE49-F238E27FC236}">
                  <a16:creationId xmlns:a16="http://schemas.microsoft.com/office/drawing/2014/main" id="{8A58849F-1DDD-49B5-B31A-415F46205CC8}"/>
                </a:ext>
              </a:extLst>
            </p:cNvPr>
            <p:cNvSpPr/>
            <p:nvPr/>
          </p:nvSpPr>
          <p:spPr>
            <a:xfrm rot="5734655">
              <a:off x="5731541" y="5325774"/>
              <a:ext cx="194582" cy="21424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2" name="Right Triangle 81">
              <a:extLst>
                <a:ext uri="{FF2B5EF4-FFF2-40B4-BE49-F238E27FC236}">
                  <a16:creationId xmlns:a16="http://schemas.microsoft.com/office/drawing/2014/main" id="{83448CD9-7510-4E4F-B7E5-11E887A59786}"/>
                </a:ext>
              </a:extLst>
            </p:cNvPr>
            <p:cNvSpPr/>
            <p:nvPr/>
          </p:nvSpPr>
          <p:spPr>
            <a:xfrm rot="5734655">
              <a:off x="5505750" y="5497072"/>
              <a:ext cx="194582" cy="21424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3" name="Right Triangle 82">
              <a:extLst>
                <a:ext uri="{FF2B5EF4-FFF2-40B4-BE49-F238E27FC236}">
                  <a16:creationId xmlns:a16="http://schemas.microsoft.com/office/drawing/2014/main" id="{B83C25AB-1DA4-4F84-A64B-6F06FC2F5964}"/>
                </a:ext>
              </a:extLst>
            </p:cNvPr>
            <p:cNvSpPr/>
            <p:nvPr/>
          </p:nvSpPr>
          <p:spPr>
            <a:xfrm rot="5734655">
              <a:off x="5279959" y="5668369"/>
              <a:ext cx="194582" cy="21424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4" name="Right Triangle 83">
              <a:extLst>
                <a:ext uri="{FF2B5EF4-FFF2-40B4-BE49-F238E27FC236}">
                  <a16:creationId xmlns:a16="http://schemas.microsoft.com/office/drawing/2014/main" id="{76EA01B0-CE9D-4EB3-B2F5-DF2C1380FB5C}"/>
                </a:ext>
              </a:extLst>
            </p:cNvPr>
            <p:cNvSpPr/>
            <p:nvPr/>
          </p:nvSpPr>
          <p:spPr>
            <a:xfrm rot="5734655">
              <a:off x="6153998" y="5025271"/>
              <a:ext cx="194582" cy="21424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981E0C08-3584-4690-BAAF-69F077C8693E}"/>
              </a:ext>
            </a:extLst>
          </p:cNvPr>
          <p:cNvGrpSpPr/>
          <p:nvPr/>
        </p:nvGrpSpPr>
        <p:grpSpPr>
          <a:xfrm rot="218524">
            <a:off x="5213890" y="2963484"/>
            <a:ext cx="1430121" cy="837680"/>
            <a:chOff x="5159696" y="5035103"/>
            <a:chExt cx="1430121" cy="837680"/>
          </a:xfrm>
          <a:solidFill>
            <a:srgbClr val="FE23AB"/>
          </a:solidFill>
        </p:grpSpPr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C77626F1-0BF4-4A28-A956-9B37AF4341D5}"/>
                </a:ext>
              </a:extLst>
            </p:cNvPr>
            <p:cNvSpPr/>
            <p:nvPr/>
          </p:nvSpPr>
          <p:spPr>
            <a:xfrm rot="19413298">
              <a:off x="5159696" y="5411456"/>
              <a:ext cx="1430121" cy="17605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7" name="Right Triangle 86">
              <a:extLst>
                <a:ext uri="{FF2B5EF4-FFF2-40B4-BE49-F238E27FC236}">
                  <a16:creationId xmlns:a16="http://schemas.microsoft.com/office/drawing/2014/main" id="{B7069837-630C-4E11-A163-42C0E5CDFECB}"/>
                </a:ext>
              </a:extLst>
            </p:cNvPr>
            <p:cNvSpPr/>
            <p:nvPr/>
          </p:nvSpPr>
          <p:spPr>
            <a:xfrm rot="5734655">
              <a:off x="5948280" y="5169198"/>
              <a:ext cx="194582" cy="21424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8" name="Right Triangle 87">
              <a:extLst>
                <a:ext uri="{FF2B5EF4-FFF2-40B4-BE49-F238E27FC236}">
                  <a16:creationId xmlns:a16="http://schemas.microsoft.com/office/drawing/2014/main" id="{208E0B31-DB8E-4479-883F-AC5A29A1163C}"/>
                </a:ext>
              </a:extLst>
            </p:cNvPr>
            <p:cNvSpPr/>
            <p:nvPr/>
          </p:nvSpPr>
          <p:spPr>
            <a:xfrm rot="5734655">
              <a:off x="5731541" y="5325774"/>
              <a:ext cx="194582" cy="21424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9" name="Right Triangle 88">
              <a:extLst>
                <a:ext uri="{FF2B5EF4-FFF2-40B4-BE49-F238E27FC236}">
                  <a16:creationId xmlns:a16="http://schemas.microsoft.com/office/drawing/2014/main" id="{C3FCE464-431A-403C-A6DE-16D46E5C4AA7}"/>
                </a:ext>
              </a:extLst>
            </p:cNvPr>
            <p:cNvSpPr/>
            <p:nvPr/>
          </p:nvSpPr>
          <p:spPr>
            <a:xfrm rot="5734655">
              <a:off x="5505750" y="5497072"/>
              <a:ext cx="194582" cy="21424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0" name="Right Triangle 89">
              <a:extLst>
                <a:ext uri="{FF2B5EF4-FFF2-40B4-BE49-F238E27FC236}">
                  <a16:creationId xmlns:a16="http://schemas.microsoft.com/office/drawing/2014/main" id="{0FF5469E-38AC-4072-A510-46CB7DDBDF64}"/>
                </a:ext>
              </a:extLst>
            </p:cNvPr>
            <p:cNvSpPr/>
            <p:nvPr/>
          </p:nvSpPr>
          <p:spPr>
            <a:xfrm rot="5734655">
              <a:off x="5279959" y="5668369"/>
              <a:ext cx="194582" cy="21424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1" name="Right Triangle 90">
              <a:extLst>
                <a:ext uri="{FF2B5EF4-FFF2-40B4-BE49-F238E27FC236}">
                  <a16:creationId xmlns:a16="http://schemas.microsoft.com/office/drawing/2014/main" id="{1E8008A7-7138-4A15-BB8A-E624A7D84BD9}"/>
                </a:ext>
              </a:extLst>
            </p:cNvPr>
            <p:cNvSpPr/>
            <p:nvPr/>
          </p:nvSpPr>
          <p:spPr>
            <a:xfrm rot="5734655">
              <a:off x="6153998" y="5025271"/>
              <a:ext cx="194582" cy="21424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3A68D443-E0AD-47C5-8E1E-2ECFC17DA090}"/>
              </a:ext>
            </a:extLst>
          </p:cNvPr>
          <p:cNvGrpSpPr/>
          <p:nvPr/>
        </p:nvGrpSpPr>
        <p:grpSpPr>
          <a:xfrm rot="4310456">
            <a:off x="5228373" y="1957266"/>
            <a:ext cx="1430121" cy="837680"/>
            <a:chOff x="5159696" y="5035103"/>
            <a:chExt cx="1430121" cy="837680"/>
          </a:xfrm>
          <a:solidFill>
            <a:srgbClr val="00C897"/>
          </a:solidFill>
        </p:grpSpPr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558E7A97-2B79-4CCD-8E33-AA8C2252719F}"/>
                </a:ext>
              </a:extLst>
            </p:cNvPr>
            <p:cNvSpPr/>
            <p:nvPr/>
          </p:nvSpPr>
          <p:spPr>
            <a:xfrm rot="19413298">
              <a:off x="5159696" y="5411456"/>
              <a:ext cx="1430121" cy="17605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4" name="Right Triangle 93">
              <a:extLst>
                <a:ext uri="{FF2B5EF4-FFF2-40B4-BE49-F238E27FC236}">
                  <a16:creationId xmlns:a16="http://schemas.microsoft.com/office/drawing/2014/main" id="{61DEF37D-5AD9-43BA-AED3-621C50CF48C9}"/>
                </a:ext>
              </a:extLst>
            </p:cNvPr>
            <p:cNvSpPr/>
            <p:nvPr/>
          </p:nvSpPr>
          <p:spPr>
            <a:xfrm rot="5734655">
              <a:off x="5948280" y="5169198"/>
              <a:ext cx="194582" cy="21424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Right Triangle 94">
              <a:extLst>
                <a:ext uri="{FF2B5EF4-FFF2-40B4-BE49-F238E27FC236}">
                  <a16:creationId xmlns:a16="http://schemas.microsoft.com/office/drawing/2014/main" id="{F99DDA40-CB43-4EE0-8225-DCC98F000753}"/>
                </a:ext>
              </a:extLst>
            </p:cNvPr>
            <p:cNvSpPr/>
            <p:nvPr/>
          </p:nvSpPr>
          <p:spPr>
            <a:xfrm rot="5734655">
              <a:off x="5731541" y="5325774"/>
              <a:ext cx="194582" cy="21424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Right Triangle 95">
              <a:extLst>
                <a:ext uri="{FF2B5EF4-FFF2-40B4-BE49-F238E27FC236}">
                  <a16:creationId xmlns:a16="http://schemas.microsoft.com/office/drawing/2014/main" id="{ACE40E92-7A61-4BA9-A888-95F88FD51D41}"/>
                </a:ext>
              </a:extLst>
            </p:cNvPr>
            <p:cNvSpPr/>
            <p:nvPr/>
          </p:nvSpPr>
          <p:spPr>
            <a:xfrm rot="5734655">
              <a:off x="5505750" y="5497072"/>
              <a:ext cx="194582" cy="21424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Right Triangle 96">
              <a:extLst>
                <a:ext uri="{FF2B5EF4-FFF2-40B4-BE49-F238E27FC236}">
                  <a16:creationId xmlns:a16="http://schemas.microsoft.com/office/drawing/2014/main" id="{6EDBC201-560C-4A32-9D0F-FA785AF71833}"/>
                </a:ext>
              </a:extLst>
            </p:cNvPr>
            <p:cNvSpPr/>
            <p:nvPr/>
          </p:nvSpPr>
          <p:spPr>
            <a:xfrm rot="5734655">
              <a:off x="5279959" y="5668369"/>
              <a:ext cx="194582" cy="21424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Right Triangle 97">
              <a:extLst>
                <a:ext uri="{FF2B5EF4-FFF2-40B4-BE49-F238E27FC236}">
                  <a16:creationId xmlns:a16="http://schemas.microsoft.com/office/drawing/2014/main" id="{6819941D-D698-4418-99F3-0B8CAD7F37B8}"/>
                </a:ext>
              </a:extLst>
            </p:cNvPr>
            <p:cNvSpPr/>
            <p:nvPr/>
          </p:nvSpPr>
          <p:spPr>
            <a:xfrm rot="5734655">
              <a:off x="6153998" y="5025271"/>
              <a:ext cx="194582" cy="21424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66398241-7B5B-4042-9A2C-F1FBA34AFB46}"/>
              </a:ext>
            </a:extLst>
          </p:cNvPr>
          <p:cNvGrpSpPr/>
          <p:nvPr/>
        </p:nvGrpSpPr>
        <p:grpSpPr>
          <a:xfrm rot="218524">
            <a:off x="5205059" y="782696"/>
            <a:ext cx="1430121" cy="837680"/>
            <a:chOff x="5159696" y="5035103"/>
            <a:chExt cx="1430121" cy="837680"/>
          </a:xfrm>
          <a:solidFill>
            <a:srgbClr val="9EE227"/>
          </a:solidFill>
        </p:grpSpPr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7A7647F0-F379-4BDB-B865-1E007B94CBAA}"/>
                </a:ext>
              </a:extLst>
            </p:cNvPr>
            <p:cNvSpPr/>
            <p:nvPr/>
          </p:nvSpPr>
          <p:spPr>
            <a:xfrm rot="19413298">
              <a:off x="5159696" y="5411456"/>
              <a:ext cx="1430121" cy="17605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8" name="Right Triangle 107">
              <a:extLst>
                <a:ext uri="{FF2B5EF4-FFF2-40B4-BE49-F238E27FC236}">
                  <a16:creationId xmlns:a16="http://schemas.microsoft.com/office/drawing/2014/main" id="{B01F3BDC-E765-4471-901E-C5F809C2F9D3}"/>
                </a:ext>
              </a:extLst>
            </p:cNvPr>
            <p:cNvSpPr/>
            <p:nvPr/>
          </p:nvSpPr>
          <p:spPr>
            <a:xfrm rot="5734655">
              <a:off x="5948280" y="5169198"/>
              <a:ext cx="194582" cy="21424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9" name="Right Triangle 108">
              <a:extLst>
                <a:ext uri="{FF2B5EF4-FFF2-40B4-BE49-F238E27FC236}">
                  <a16:creationId xmlns:a16="http://schemas.microsoft.com/office/drawing/2014/main" id="{3B1ADB11-5CD6-4EC2-95AD-97F90CADEAFD}"/>
                </a:ext>
              </a:extLst>
            </p:cNvPr>
            <p:cNvSpPr/>
            <p:nvPr/>
          </p:nvSpPr>
          <p:spPr>
            <a:xfrm rot="5734655">
              <a:off x="5731541" y="5325774"/>
              <a:ext cx="194582" cy="21424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0" name="Right Triangle 109">
              <a:extLst>
                <a:ext uri="{FF2B5EF4-FFF2-40B4-BE49-F238E27FC236}">
                  <a16:creationId xmlns:a16="http://schemas.microsoft.com/office/drawing/2014/main" id="{DA3B84F8-E475-4D2A-B139-6669C61C13DA}"/>
                </a:ext>
              </a:extLst>
            </p:cNvPr>
            <p:cNvSpPr/>
            <p:nvPr/>
          </p:nvSpPr>
          <p:spPr>
            <a:xfrm rot="5734655">
              <a:off x="5505750" y="5497072"/>
              <a:ext cx="194582" cy="21424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Right Triangle 110">
              <a:extLst>
                <a:ext uri="{FF2B5EF4-FFF2-40B4-BE49-F238E27FC236}">
                  <a16:creationId xmlns:a16="http://schemas.microsoft.com/office/drawing/2014/main" id="{7B9C2A8D-C986-40CA-B9B5-26D25023D90C}"/>
                </a:ext>
              </a:extLst>
            </p:cNvPr>
            <p:cNvSpPr/>
            <p:nvPr/>
          </p:nvSpPr>
          <p:spPr>
            <a:xfrm rot="5734655">
              <a:off x="5279959" y="5668369"/>
              <a:ext cx="194582" cy="21424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2" name="Right Triangle 111">
              <a:extLst>
                <a:ext uri="{FF2B5EF4-FFF2-40B4-BE49-F238E27FC236}">
                  <a16:creationId xmlns:a16="http://schemas.microsoft.com/office/drawing/2014/main" id="{9A99B125-5A02-436D-991D-4EEEAFFC4CCB}"/>
                </a:ext>
              </a:extLst>
            </p:cNvPr>
            <p:cNvSpPr/>
            <p:nvPr/>
          </p:nvSpPr>
          <p:spPr>
            <a:xfrm rot="5734655">
              <a:off x="6153998" y="5025271"/>
              <a:ext cx="194582" cy="21424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C24E6C4-AAC5-40C9-B2AA-28C2BBCD57F6}"/>
              </a:ext>
            </a:extLst>
          </p:cNvPr>
          <p:cNvGrpSpPr/>
          <p:nvPr/>
        </p:nvGrpSpPr>
        <p:grpSpPr>
          <a:xfrm>
            <a:off x="1524000" y="5045961"/>
            <a:ext cx="3847232" cy="1389339"/>
            <a:chOff x="1524000" y="5045961"/>
            <a:chExt cx="3847232" cy="1389339"/>
          </a:xfrm>
        </p:grpSpPr>
        <p:sp>
          <p:nvSpPr>
            <p:cNvPr id="151" name="Rectangle 150">
              <a:extLst>
                <a:ext uri="{FF2B5EF4-FFF2-40B4-BE49-F238E27FC236}">
                  <a16:creationId xmlns:a16="http://schemas.microsoft.com/office/drawing/2014/main" id="{A383E08E-8B38-48F3-9716-0DE34A247826}"/>
                </a:ext>
              </a:extLst>
            </p:cNvPr>
            <p:cNvSpPr/>
            <p:nvPr/>
          </p:nvSpPr>
          <p:spPr>
            <a:xfrm rot="429712">
              <a:off x="1639303" y="5045961"/>
              <a:ext cx="3077766" cy="730714"/>
            </a:xfrm>
            <a:prstGeom prst="rect">
              <a:avLst/>
            </a:prstGeom>
            <a:solidFill>
              <a:schemeClr val="tx1">
                <a:alpha val="31000"/>
              </a:schemeClr>
            </a:solidFill>
            <a:ln>
              <a:noFill/>
            </a:ln>
            <a:effectLst>
              <a:softEdge rad="139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A73C5CB0-00C9-448D-A826-1821484B6735}"/>
                </a:ext>
              </a:extLst>
            </p:cNvPr>
            <p:cNvSpPr/>
            <p:nvPr/>
          </p:nvSpPr>
          <p:spPr>
            <a:xfrm>
              <a:off x="1524000" y="5178420"/>
              <a:ext cx="3847232" cy="125688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EE96FBD9-28D8-4FB4-8850-F2672AC77D40}"/>
                </a:ext>
              </a:extLst>
            </p:cNvPr>
            <p:cNvSpPr/>
            <p:nvPr/>
          </p:nvSpPr>
          <p:spPr>
            <a:xfrm>
              <a:off x="4114351" y="5178420"/>
              <a:ext cx="1256880" cy="1256880"/>
            </a:xfrm>
            <a:prstGeom prst="roundRect">
              <a:avLst/>
            </a:prstGeom>
            <a:gradFill flip="none" rotWithShape="1">
              <a:gsLst>
                <a:gs pos="0">
                  <a:srgbClr val="FFCC00"/>
                </a:gs>
                <a:gs pos="100000">
                  <a:srgbClr val="FF9900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38B686B5-6A6F-4A64-BD94-B53C57F1A773}"/>
                </a:ext>
              </a:extLst>
            </p:cNvPr>
            <p:cNvSpPr/>
            <p:nvPr/>
          </p:nvSpPr>
          <p:spPr>
            <a:xfrm>
              <a:off x="4275376" y="5339445"/>
              <a:ext cx="934830" cy="93483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F518501-C55B-4ABD-99FC-C1E7B03D1EB8}"/>
                </a:ext>
              </a:extLst>
            </p:cNvPr>
            <p:cNvSpPr txBox="1"/>
            <p:nvPr/>
          </p:nvSpPr>
          <p:spPr>
            <a:xfrm>
              <a:off x="4285118" y="5400129"/>
              <a:ext cx="9153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STEP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50260CF-3CD0-4E6F-8FBC-930D78E31066}"/>
                </a:ext>
              </a:extLst>
            </p:cNvPr>
            <p:cNvSpPr txBox="1"/>
            <p:nvPr/>
          </p:nvSpPr>
          <p:spPr>
            <a:xfrm>
              <a:off x="4336391" y="5627944"/>
              <a:ext cx="812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>
                  <a:solidFill>
                    <a:srgbClr val="FF9900"/>
                  </a:solidFill>
                  <a:latin typeface="Century Gothic" panose="020B0502020202020204" pitchFamily="34" charset="0"/>
                </a:rPr>
                <a:t>01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F0B03E7-0CD3-449F-84C9-1D7D59D3E1FE}"/>
                </a:ext>
              </a:extLst>
            </p:cNvPr>
            <p:cNvSpPr txBox="1"/>
            <p:nvPr/>
          </p:nvSpPr>
          <p:spPr>
            <a:xfrm>
              <a:off x="1596017" y="5668322"/>
              <a:ext cx="218190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2000" b="1" dirty="0">
                  <a:solidFill>
                    <a:srgbClr val="FF9900"/>
                  </a:solidFill>
                  <a:latin typeface="Century Gothic" panose="020B0502020202020204" pitchFamily="34" charset="0"/>
                </a:rPr>
                <a:t>أساسيات تحرير الصور</a:t>
              </a:r>
              <a:endParaRPr lang="en-US" sz="2000" b="1" dirty="0">
                <a:solidFill>
                  <a:srgbClr val="FF9900"/>
                </a:solidFill>
                <a:latin typeface="Century Gothic" panose="020B0502020202020204" pitchFamily="34" charset="0"/>
              </a:endParaRPr>
            </a:p>
          </p:txBody>
        </p:sp>
        <p:pic>
          <p:nvPicPr>
            <p:cNvPr id="11" name="Graphic 10" descr="Bullseye">
              <a:extLst>
                <a:ext uri="{FF2B5EF4-FFF2-40B4-BE49-F238E27FC236}">
                  <a16:creationId xmlns:a16="http://schemas.microsoft.com/office/drawing/2014/main" id="{15802A86-9120-4041-9861-9C8C3CB59D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687576" y="5707906"/>
              <a:ext cx="365760" cy="365760"/>
            </a:xfrm>
            <a:prstGeom prst="rect">
              <a:avLst/>
            </a:prstGeom>
          </p:spPr>
        </p:pic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1C51F3C-9096-4151-B08A-FA5DE5290551}"/>
              </a:ext>
            </a:extLst>
          </p:cNvPr>
          <p:cNvGrpSpPr/>
          <p:nvPr/>
        </p:nvGrpSpPr>
        <p:grpSpPr>
          <a:xfrm>
            <a:off x="6206691" y="107308"/>
            <a:ext cx="3847232" cy="1374544"/>
            <a:chOff x="6206691" y="107308"/>
            <a:chExt cx="3847232" cy="1374544"/>
          </a:xfrm>
        </p:grpSpPr>
        <p:sp>
          <p:nvSpPr>
            <p:cNvPr id="153" name="Rectangle 152">
              <a:extLst>
                <a:ext uri="{FF2B5EF4-FFF2-40B4-BE49-F238E27FC236}">
                  <a16:creationId xmlns:a16="http://schemas.microsoft.com/office/drawing/2014/main" id="{F7A2AAC5-FF69-479A-A6C8-3B3462789F30}"/>
                </a:ext>
              </a:extLst>
            </p:cNvPr>
            <p:cNvSpPr/>
            <p:nvPr/>
          </p:nvSpPr>
          <p:spPr>
            <a:xfrm rot="21164160">
              <a:off x="6836015" y="107308"/>
              <a:ext cx="3077766" cy="730714"/>
            </a:xfrm>
            <a:prstGeom prst="rect">
              <a:avLst/>
            </a:prstGeom>
            <a:solidFill>
              <a:schemeClr val="tx1">
                <a:alpha val="31000"/>
              </a:schemeClr>
            </a:solidFill>
            <a:ln>
              <a:noFill/>
            </a:ln>
            <a:effectLst>
              <a:softEdge rad="139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Rectangle: Rounded Corners 59">
              <a:extLst>
                <a:ext uri="{FF2B5EF4-FFF2-40B4-BE49-F238E27FC236}">
                  <a16:creationId xmlns:a16="http://schemas.microsoft.com/office/drawing/2014/main" id="{32C30B56-F8E2-4021-B009-1442F0D26534}"/>
                </a:ext>
              </a:extLst>
            </p:cNvPr>
            <p:cNvSpPr/>
            <p:nvPr/>
          </p:nvSpPr>
          <p:spPr>
            <a:xfrm>
              <a:off x="6206691" y="224972"/>
              <a:ext cx="3847232" cy="125688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1" name="Rectangle: Rounded Corners 60">
              <a:extLst>
                <a:ext uri="{FF2B5EF4-FFF2-40B4-BE49-F238E27FC236}">
                  <a16:creationId xmlns:a16="http://schemas.microsoft.com/office/drawing/2014/main" id="{AFE399A1-1E70-44C3-B767-EC3B6726DF65}"/>
                </a:ext>
              </a:extLst>
            </p:cNvPr>
            <p:cNvSpPr/>
            <p:nvPr/>
          </p:nvSpPr>
          <p:spPr>
            <a:xfrm>
              <a:off x="6242527" y="224972"/>
              <a:ext cx="1256880" cy="1256880"/>
            </a:xfrm>
            <a:prstGeom prst="roundRect">
              <a:avLst/>
            </a:prstGeom>
            <a:gradFill flip="none" rotWithShape="1">
              <a:gsLst>
                <a:gs pos="0">
                  <a:srgbClr val="FF5050"/>
                </a:gs>
                <a:gs pos="100000">
                  <a:srgbClr val="CC0000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55507F8B-4C2A-4C5D-B522-8565957F4A9A}"/>
                </a:ext>
              </a:extLst>
            </p:cNvPr>
            <p:cNvSpPr/>
            <p:nvPr/>
          </p:nvSpPr>
          <p:spPr>
            <a:xfrm>
              <a:off x="6403552" y="385997"/>
              <a:ext cx="934830" cy="93483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CE04C338-B3F2-4383-A5DD-457C9F888AAA}"/>
                </a:ext>
              </a:extLst>
            </p:cNvPr>
            <p:cNvSpPr txBox="1"/>
            <p:nvPr/>
          </p:nvSpPr>
          <p:spPr>
            <a:xfrm>
              <a:off x="6413294" y="446681"/>
              <a:ext cx="9153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STEP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EB966677-4346-4D95-822F-C4DE9A8500BA}"/>
                </a:ext>
              </a:extLst>
            </p:cNvPr>
            <p:cNvSpPr txBox="1"/>
            <p:nvPr/>
          </p:nvSpPr>
          <p:spPr>
            <a:xfrm>
              <a:off x="6464567" y="674496"/>
              <a:ext cx="812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>
                  <a:solidFill>
                    <a:srgbClr val="FF5050"/>
                  </a:solidFill>
                  <a:latin typeface="Century Gothic" panose="020B0502020202020204" pitchFamily="34" charset="0"/>
                </a:rPr>
                <a:t>06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DD12FDB9-0542-47C7-ABA0-B04664F4F5C3}"/>
                </a:ext>
              </a:extLst>
            </p:cNvPr>
            <p:cNvSpPr txBox="1"/>
            <p:nvPr/>
          </p:nvSpPr>
          <p:spPr>
            <a:xfrm>
              <a:off x="7837009" y="647344"/>
              <a:ext cx="175622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2000" b="1" dirty="0">
                  <a:solidFill>
                    <a:srgbClr val="FF5050"/>
                  </a:solidFill>
                  <a:latin typeface="Century Gothic" panose="020B0502020202020204" pitchFamily="34" charset="0"/>
                </a:rPr>
                <a:t>المشروع</a:t>
              </a:r>
              <a:endParaRPr lang="en-US" sz="2000" b="1" dirty="0">
                <a:solidFill>
                  <a:srgbClr val="FF5050"/>
                </a:solidFill>
                <a:latin typeface="Century Gothic" panose="020B0502020202020204" pitchFamily="34" charset="0"/>
              </a:endParaRPr>
            </a:p>
          </p:txBody>
        </p:sp>
        <p:pic>
          <p:nvPicPr>
            <p:cNvPr id="4" name="Graphic 3" descr="Pie chart">
              <a:extLst>
                <a:ext uri="{FF2B5EF4-FFF2-40B4-BE49-F238E27FC236}">
                  <a16:creationId xmlns:a16="http://schemas.microsoft.com/office/drawing/2014/main" id="{868CC3A8-0719-497B-955D-D67E77ADDB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542016" y="674496"/>
              <a:ext cx="365760" cy="365760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7E49F43-3A50-49D6-8DCF-0321683B4B15}"/>
              </a:ext>
            </a:extLst>
          </p:cNvPr>
          <p:cNvGrpSpPr/>
          <p:nvPr/>
        </p:nvGrpSpPr>
        <p:grpSpPr>
          <a:xfrm>
            <a:off x="1546456" y="1228086"/>
            <a:ext cx="3847232" cy="1395722"/>
            <a:chOff x="1546456" y="1228086"/>
            <a:chExt cx="3847232" cy="1395722"/>
          </a:xfrm>
        </p:grpSpPr>
        <p:sp>
          <p:nvSpPr>
            <p:cNvPr id="154" name="Rectangle 153">
              <a:extLst>
                <a:ext uri="{FF2B5EF4-FFF2-40B4-BE49-F238E27FC236}">
                  <a16:creationId xmlns:a16="http://schemas.microsoft.com/office/drawing/2014/main" id="{100C9D56-18D1-4C26-9E8E-724BCF82CFF9}"/>
                </a:ext>
              </a:extLst>
            </p:cNvPr>
            <p:cNvSpPr/>
            <p:nvPr/>
          </p:nvSpPr>
          <p:spPr>
            <a:xfrm rot="429712">
              <a:off x="1639303" y="1228086"/>
              <a:ext cx="3077766" cy="730714"/>
            </a:xfrm>
            <a:prstGeom prst="rect">
              <a:avLst/>
            </a:prstGeom>
            <a:solidFill>
              <a:schemeClr val="tx1">
                <a:alpha val="31000"/>
              </a:schemeClr>
            </a:solidFill>
            <a:ln>
              <a:noFill/>
            </a:ln>
            <a:effectLst>
              <a:softEdge rad="139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BDF59B71-8F84-40A0-94DC-84DD2C558A68}"/>
                </a:ext>
              </a:extLst>
            </p:cNvPr>
            <p:cNvSpPr/>
            <p:nvPr/>
          </p:nvSpPr>
          <p:spPr>
            <a:xfrm>
              <a:off x="1546456" y="1366928"/>
              <a:ext cx="3847232" cy="125688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89F59E8D-C558-41D3-A7A2-4405783F043D}"/>
                </a:ext>
              </a:extLst>
            </p:cNvPr>
            <p:cNvSpPr/>
            <p:nvPr/>
          </p:nvSpPr>
          <p:spPr>
            <a:xfrm>
              <a:off x="4136807" y="1366928"/>
              <a:ext cx="1256880" cy="1256880"/>
            </a:xfrm>
            <a:prstGeom prst="roundRect">
              <a:avLst/>
            </a:prstGeom>
            <a:gradFill flip="none" rotWithShape="1">
              <a:gsLst>
                <a:gs pos="0">
                  <a:srgbClr val="CCFF33"/>
                </a:gs>
                <a:gs pos="100000">
                  <a:srgbClr val="008000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D8023591-A286-454C-A314-6733EF776E25}"/>
                </a:ext>
              </a:extLst>
            </p:cNvPr>
            <p:cNvSpPr/>
            <p:nvPr/>
          </p:nvSpPr>
          <p:spPr>
            <a:xfrm>
              <a:off x="4297832" y="1527953"/>
              <a:ext cx="934830" cy="93483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771D003-639E-4953-9AA1-F041155C4997}"/>
                </a:ext>
              </a:extLst>
            </p:cNvPr>
            <p:cNvSpPr txBox="1"/>
            <p:nvPr/>
          </p:nvSpPr>
          <p:spPr>
            <a:xfrm>
              <a:off x="4307574" y="1588637"/>
              <a:ext cx="9153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STEP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923E3E9-1291-44AC-A785-86FC3D0B22A8}"/>
                </a:ext>
              </a:extLst>
            </p:cNvPr>
            <p:cNvSpPr txBox="1"/>
            <p:nvPr/>
          </p:nvSpPr>
          <p:spPr>
            <a:xfrm>
              <a:off x="4358847" y="1816452"/>
              <a:ext cx="812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>
                  <a:solidFill>
                    <a:srgbClr val="008000"/>
                  </a:solidFill>
                  <a:latin typeface="Century Gothic" panose="020B0502020202020204" pitchFamily="34" charset="0"/>
                </a:rPr>
                <a:t>05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0275947-8728-47AD-9556-9A062B597CD7}"/>
                </a:ext>
              </a:extLst>
            </p:cNvPr>
            <p:cNvSpPr txBox="1"/>
            <p:nvPr/>
          </p:nvSpPr>
          <p:spPr>
            <a:xfrm>
              <a:off x="1930726" y="1725534"/>
              <a:ext cx="175622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2000" b="1" dirty="0">
                  <a:solidFill>
                    <a:srgbClr val="008000"/>
                  </a:solidFill>
                  <a:latin typeface="Century Gothic" panose="020B0502020202020204" pitchFamily="34" charset="0"/>
                </a:rPr>
                <a:t>إنشاء رسومات ثنائية الابعاد</a:t>
              </a:r>
              <a:endParaRPr lang="en-US" sz="2000" b="1" dirty="0">
                <a:solidFill>
                  <a:srgbClr val="008000"/>
                </a:solidFill>
                <a:latin typeface="Century Gothic" panose="020B0502020202020204" pitchFamily="34" charset="0"/>
              </a:endParaRPr>
            </a:p>
          </p:txBody>
        </p:sp>
        <p:pic>
          <p:nvPicPr>
            <p:cNvPr id="69" name="Graphic 68" descr="Single gear">
              <a:extLst>
                <a:ext uri="{FF2B5EF4-FFF2-40B4-BE49-F238E27FC236}">
                  <a16:creationId xmlns:a16="http://schemas.microsoft.com/office/drawing/2014/main" id="{C476777B-AF55-4CB0-806E-84DA19E03DD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717093" y="1896252"/>
              <a:ext cx="365760" cy="365760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72D6D64-672D-4EBE-9F9F-F7C90DEAE2D4}"/>
              </a:ext>
            </a:extLst>
          </p:cNvPr>
          <p:cNvGrpSpPr/>
          <p:nvPr/>
        </p:nvGrpSpPr>
        <p:grpSpPr>
          <a:xfrm>
            <a:off x="6232543" y="2144676"/>
            <a:ext cx="3877740" cy="1430411"/>
            <a:chOff x="6232543" y="2144676"/>
            <a:chExt cx="3877740" cy="1430411"/>
          </a:xfrm>
        </p:grpSpPr>
        <p:sp>
          <p:nvSpPr>
            <p:cNvPr id="152" name="Rectangle 151">
              <a:extLst>
                <a:ext uri="{FF2B5EF4-FFF2-40B4-BE49-F238E27FC236}">
                  <a16:creationId xmlns:a16="http://schemas.microsoft.com/office/drawing/2014/main" id="{857A53A1-0044-4B09-AEDE-31879FF5B15D}"/>
                </a:ext>
              </a:extLst>
            </p:cNvPr>
            <p:cNvSpPr/>
            <p:nvPr/>
          </p:nvSpPr>
          <p:spPr>
            <a:xfrm rot="21164160">
              <a:off x="6823073" y="2144676"/>
              <a:ext cx="3077766" cy="730714"/>
            </a:xfrm>
            <a:prstGeom prst="rect">
              <a:avLst/>
            </a:prstGeom>
            <a:solidFill>
              <a:schemeClr val="tx1">
                <a:alpha val="31000"/>
              </a:schemeClr>
            </a:solidFill>
            <a:ln>
              <a:noFill/>
            </a:ln>
            <a:effectLst>
              <a:softEdge rad="139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Rectangle: Rounded Corners 50">
              <a:extLst>
                <a:ext uri="{FF2B5EF4-FFF2-40B4-BE49-F238E27FC236}">
                  <a16:creationId xmlns:a16="http://schemas.microsoft.com/office/drawing/2014/main" id="{E962BC0E-C21C-4A24-9037-A1300FBB7696}"/>
                </a:ext>
              </a:extLst>
            </p:cNvPr>
            <p:cNvSpPr/>
            <p:nvPr/>
          </p:nvSpPr>
          <p:spPr>
            <a:xfrm>
              <a:off x="6232543" y="2318207"/>
              <a:ext cx="3847232" cy="125688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2" name="Rectangle: Rounded Corners 51">
              <a:extLst>
                <a:ext uri="{FF2B5EF4-FFF2-40B4-BE49-F238E27FC236}">
                  <a16:creationId xmlns:a16="http://schemas.microsoft.com/office/drawing/2014/main" id="{35C3396E-5C6B-41B6-848C-159F44D50BC7}"/>
                </a:ext>
              </a:extLst>
            </p:cNvPr>
            <p:cNvSpPr/>
            <p:nvPr/>
          </p:nvSpPr>
          <p:spPr>
            <a:xfrm>
              <a:off x="6268379" y="2318207"/>
              <a:ext cx="1256880" cy="1256880"/>
            </a:xfrm>
            <a:prstGeom prst="roundRect">
              <a:avLst/>
            </a:prstGeom>
            <a:gradFill flip="none" rotWithShape="1">
              <a:gsLst>
                <a:gs pos="0">
                  <a:srgbClr val="00CC99"/>
                </a:gs>
                <a:gs pos="100000">
                  <a:srgbClr val="006666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Rectangle: Rounded Corners 52">
              <a:extLst>
                <a:ext uri="{FF2B5EF4-FFF2-40B4-BE49-F238E27FC236}">
                  <a16:creationId xmlns:a16="http://schemas.microsoft.com/office/drawing/2014/main" id="{F147959C-BDC8-4B06-B485-BF60B7D0F277}"/>
                </a:ext>
              </a:extLst>
            </p:cNvPr>
            <p:cNvSpPr/>
            <p:nvPr/>
          </p:nvSpPr>
          <p:spPr>
            <a:xfrm>
              <a:off x="6429404" y="2479232"/>
              <a:ext cx="934830" cy="93483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E327524A-60F0-4D46-980C-4576232E4C45}"/>
                </a:ext>
              </a:extLst>
            </p:cNvPr>
            <p:cNvSpPr txBox="1"/>
            <p:nvPr/>
          </p:nvSpPr>
          <p:spPr>
            <a:xfrm>
              <a:off x="6439146" y="2539916"/>
              <a:ext cx="9153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STEP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031DBE2E-809B-4613-BF53-21A5A8EBEF8C}"/>
                </a:ext>
              </a:extLst>
            </p:cNvPr>
            <p:cNvSpPr txBox="1"/>
            <p:nvPr/>
          </p:nvSpPr>
          <p:spPr>
            <a:xfrm>
              <a:off x="6490419" y="2767731"/>
              <a:ext cx="812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>
                  <a:solidFill>
                    <a:srgbClr val="006666"/>
                  </a:solidFill>
                  <a:latin typeface="Century Gothic" panose="020B0502020202020204" pitchFamily="34" charset="0"/>
                </a:rPr>
                <a:t>04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AED4BDBF-2D72-402B-B8C5-F6348F9E4232}"/>
                </a:ext>
              </a:extLst>
            </p:cNvPr>
            <p:cNvSpPr txBox="1"/>
            <p:nvPr/>
          </p:nvSpPr>
          <p:spPr>
            <a:xfrm>
              <a:off x="7743213" y="2835081"/>
              <a:ext cx="236707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2000" b="1" dirty="0">
                  <a:solidFill>
                    <a:srgbClr val="006666"/>
                  </a:solidFill>
                  <a:latin typeface="Century Gothic" panose="020B0502020202020204" pitchFamily="34" charset="0"/>
                </a:rPr>
                <a:t>تنقيح الصور</a:t>
              </a:r>
              <a:endParaRPr lang="en-US" sz="2000" b="1" dirty="0">
                <a:solidFill>
                  <a:srgbClr val="006666"/>
                </a:solidFill>
                <a:latin typeface="Century Gothic" panose="020B0502020202020204" pitchFamily="34" charset="0"/>
              </a:endParaRPr>
            </a:p>
          </p:txBody>
        </p:sp>
        <p:pic>
          <p:nvPicPr>
            <p:cNvPr id="71" name="Graphic 70" descr="Head with gears">
              <a:extLst>
                <a:ext uri="{FF2B5EF4-FFF2-40B4-BE49-F238E27FC236}">
                  <a16:creationId xmlns:a16="http://schemas.microsoft.com/office/drawing/2014/main" id="{B1DC9FDE-A3FE-41EE-B3FA-E9B4B68FDBB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7569139" y="2832780"/>
              <a:ext cx="365760" cy="36576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61F97FD-7E50-41F6-94D6-47EE1E3AB293}"/>
              </a:ext>
            </a:extLst>
          </p:cNvPr>
          <p:cNvGrpSpPr/>
          <p:nvPr/>
        </p:nvGrpSpPr>
        <p:grpSpPr>
          <a:xfrm>
            <a:off x="1546456" y="3121698"/>
            <a:ext cx="3847232" cy="1407856"/>
            <a:chOff x="1546456" y="3121698"/>
            <a:chExt cx="3847232" cy="1407856"/>
          </a:xfrm>
        </p:grpSpPr>
        <p:sp>
          <p:nvSpPr>
            <p:cNvPr id="150" name="Rectangle 149">
              <a:extLst>
                <a:ext uri="{FF2B5EF4-FFF2-40B4-BE49-F238E27FC236}">
                  <a16:creationId xmlns:a16="http://schemas.microsoft.com/office/drawing/2014/main" id="{D7FB4E2C-E97C-4AD0-8E29-D6AF35E5FAE3}"/>
                </a:ext>
              </a:extLst>
            </p:cNvPr>
            <p:cNvSpPr/>
            <p:nvPr/>
          </p:nvSpPr>
          <p:spPr>
            <a:xfrm rot="429712">
              <a:off x="1639303" y="3121698"/>
              <a:ext cx="3077766" cy="730714"/>
            </a:xfrm>
            <a:prstGeom prst="rect">
              <a:avLst/>
            </a:prstGeom>
            <a:solidFill>
              <a:schemeClr val="tx1">
                <a:alpha val="31000"/>
              </a:schemeClr>
            </a:solidFill>
            <a:ln>
              <a:noFill/>
            </a:ln>
            <a:effectLst>
              <a:softEdge rad="139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4412E983-9871-4A99-8541-B41C31563BE9}"/>
                </a:ext>
              </a:extLst>
            </p:cNvPr>
            <p:cNvSpPr/>
            <p:nvPr/>
          </p:nvSpPr>
          <p:spPr>
            <a:xfrm>
              <a:off x="1546456" y="3272674"/>
              <a:ext cx="3847232" cy="125688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B7CC332A-E19C-410A-B06F-C2D540ABF0F9}"/>
                </a:ext>
              </a:extLst>
            </p:cNvPr>
            <p:cNvSpPr/>
            <p:nvPr/>
          </p:nvSpPr>
          <p:spPr>
            <a:xfrm>
              <a:off x="4136807" y="3272674"/>
              <a:ext cx="1256880" cy="1256880"/>
            </a:xfrm>
            <a:prstGeom prst="roundRect">
              <a:avLst/>
            </a:prstGeom>
            <a:gradFill flip="none" rotWithShape="1">
              <a:gsLst>
                <a:gs pos="0">
                  <a:srgbClr val="FF33CC"/>
                </a:gs>
                <a:gs pos="100000">
                  <a:srgbClr val="FF0066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2FE83A19-FF44-4F45-BB27-9C6E604D4C35}"/>
                </a:ext>
              </a:extLst>
            </p:cNvPr>
            <p:cNvSpPr/>
            <p:nvPr/>
          </p:nvSpPr>
          <p:spPr>
            <a:xfrm>
              <a:off x="4297832" y="3433699"/>
              <a:ext cx="934830" cy="93483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7B74812-A39A-4698-94F3-097184D3F798}"/>
                </a:ext>
              </a:extLst>
            </p:cNvPr>
            <p:cNvSpPr txBox="1"/>
            <p:nvPr/>
          </p:nvSpPr>
          <p:spPr>
            <a:xfrm>
              <a:off x="4307574" y="3494383"/>
              <a:ext cx="9153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STEP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FE8524D-8D49-4749-848A-B0A9E608F5D2}"/>
                </a:ext>
              </a:extLst>
            </p:cNvPr>
            <p:cNvSpPr txBox="1"/>
            <p:nvPr/>
          </p:nvSpPr>
          <p:spPr>
            <a:xfrm>
              <a:off x="4358847" y="3722198"/>
              <a:ext cx="812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>
                  <a:solidFill>
                    <a:srgbClr val="FF2AB9"/>
                  </a:solidFill>
                  <a:latin typeface="Century Gothic" panose="020B0502020202020204" pitchFamily="34" charset="0"/>
                </a:rPr>
                <a:t>03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7EC6D87-5C43-4ABA-AE8C-36805B7F44D5}"/>
                </a:ext>
              </a:extLst>
            </p:cNvPr>
            <p:cNvSpPr txBox="1"/>
            <p:nvPr/>
          </p:nvSpPr>
          <p:spPr>
            <a:xfrm>
              <a:off x="1814848" y="3762385"/>
              <a:ext cx="175622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2000" b="1" dirty="0">
                  <a:solidFill>
                    <a:srgbClr val="FF2AB9"/>
                  </a:solidFill>
                  <a:latin typeface="Century Gothic" panose="020B0502020202020204" pitchFamily="34" charset="0"/>
                </a:rPr>
                <a:t>تحرير الصور</a:t>
              </a:r>
              <a:endParaRPr lang="en-US" sz="2000" b="1" dirty="0">
                <a:solidFill>
                  <a:srgbClr val="FF2AB9"/>
                </a:solidFill>
                <a:latin typeface="Century Gothic" panose="020B0502020202020204" pitchFamily="34" charset="0"/>
              </a:endParaRPr>
            </a:p>
          </p:txBody>
        </p:sp>
        <p:pic>
          <p:nvPicPr>
            <p:cNvPr id="128" name="Graphic 127" descr="Bank">
              <a:extLst>
                <a:ext uri="{FF2B5EF4-FFF2-40B4-BE49-F238E27FC236}">
                  <a16:creationId xmlns:a16="http://schemas.microsoft.com/office/drawing/2014/main" id="{6B6CF4D0-4178-4CB0-8C36-200B9F42AE6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3696313" y="3746045"/>
              <a:ext cx="365760" cy="36576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111485D-E666-4762-8FE5-29DC2DB8E5EE}"/>
              </a:ext>
            </a:extLst>
          </p:cNvPr>
          <p:cNvGrpSpPr/>
          <p:nvPr/>
        </p:nvGrpSpPr>
        <p:grpSpPr>
          <a:xfrm>
            <a:off x="6196707" y="4196425"/>
            <a:ext cx="3847232" cy="1471897"/>
            <a:chOff x="6196707" y="4196425"/>
            <a:chExt cx="3847232" cy="1471897"/>
          </a:xfrm>
        </p:grpSpPr>
        <p:sp>
          <p:nvSpPr>
            <p:cNvPr id="149" name="Rectangle 148">
              <a:extLst>
                <a:ext uri="{FF2B5EF4-FFF2-40B4-BE49-F238E27FC236}">
                  <a16:creationId xmlns:a16="http://schemas.microsoft.com/office/drawing/2014/main" id="{72634514-9190-4B04-B669-4874F79A0BC9}"/>
                </a:ext>
              </a:extLst>
            </p:cNvPr>
            <p:cNvSpPr/>
            <p:nvPr/>
          </p:nvSpPr>
          <p:spPr>
            <a:xfrm rot="21164160">
              <a:off x="6798549" y="4196425"/>
              <a:ext cx="3077766" cy="730714"/>
            </a:xfrm>
            <a:prstGeom prst="rect">
              <a:avLst/>
            </a:prstGeom>
            <a:solidFill>
              <a:schemeClr val="tx1">
                <a:alpha val="31000"/>
              </a:schemeClr>
            </a:solidFill>
            <a:ln>
              <a:noFill/>
            </a:ln>
            <a:effectLst>
              <a:softEdge rad="139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6B61648A-9927-4F33-A3D8-9BCF323A3E50}"/>
                </a:ext>
              </a:extLst>
            </p:cNvPr>
            <p:cNvSpPr/>
            <p:nvPr/>
          </p:nvSpPr>
          <p:spPr>
            <a:xfrm>
              <a:off x="6196707" y="4411442"/>
              <a:ext cx="3847232" cy="125688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Rectangle: Rounded Corners 41">
              <a:extLst>
                <a:ext uri="{FF2B5EF4-FFF2-40B4-BE49-F238E27FC236}">
                  <a16:creationId xmlns:a16="http://schemas.microsoft.com/office/drawing/2014/main" id="{9E2B9244-B060-49E3-BFBF-5054353E6E17}"/>
                </a:ext>
              </a:extLst>
            </p:cNvPr>
            <p:cNvSpPr/>
            <p:nvPr/>
          </p:nvSpPr>
          <p:spPr>
            <a:xfrm>
              <a:off x="6232543" y="4411442"/>
              <a:ext cx="1256880" cy="1256880"/>
            </a:xfrm>
            <a:prstGeom prst="roundRect">
              <a:avLst/>
            </a:prstGeom>
            <a:gradFill flip="none" rotWithShape="1">
              <a:gsLst>
                <a:gs pos="0">
                  <a:srgbClr val="0099FF"/>
                </a:gs>
                <a:gs pos="100000">
                  <a:srgbClr val="0033CC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Rectangle: Rounded Corners 42">
              <a:extLst>
                <a:ext uri="{FF2B5EF4-FFF2-40B4-BE49-F238E27FC236}">
                  <a16:creationId xmlns:a16="http://schemas.microsoft.com/office/drawing/2014/main" id="{663F0F05-4353-4A60-87B1-A53FAD941621}"/>
                </a:ext>
              </a:extLst>
            </p:cNvPr>
            <p:cNvSpPr/>
            <p:nvPr/>
          </p:nvSpPr>
          <p:spPr>
            <a:xfrm>
              <a:off x="6393568" y="4572467"/>
              <a:ext cx="934830" cy="93483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F918754E-AC1D-4730-AC50-31DD842F521B}"/>
                </a:ext>
              </a:extLst>
            </p:cNvPr>
            <p:cNvSpPr txBox="1"/>
            <p:nvPr/>
          </p:nvSpPr>
          <p:spPr>
            <a:xfrm>
              <a:off x="6403310" y="4633151"/>
              <a:ext cx="9153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STEP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A78F4C11-499E-479B-BC9D-951339A6A76A}"/>
                </a:ext>
              </a:extLst>
            </p:cNvPr>
            <p:cNvSpPr txBox="1"/>
            <p:nvPr/>
          </p:nvSpPr>
          <p:spPr>
            <a:xfrm>
              <a:off x="6454583" y="4860966"/>
              <a:ext cx="812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>
                  <a:solidFill>
                    <a:srgbClr val="0033CC"/>
                  </a:solidFill>
                  <a:latin typeface="Century Gothic" panose="020B0502020202020204" pitchFamily="34" charset="0"/>
                </a:rPr>
                <a:t>02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0CEFD0F0-0E6E-40A0-9CA1-B4603886E88E}"/>
                </a:ext>
              </a:extLst>
            </p:cNvPr>
            <p:cNvSpPr txBox="1"/>
            <p:nvPr/>
          </p:nvSpPr>
          <p:spPr>
            <a:xfrm>
              <a:off x="7910866" y="4834859"/>
              <a:ext cx="175622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2000" b="1" dirty="0">
                  <a:solidFill>
                    <a:srgbClr val="0033CC"/>
                  </a:solidFill>
                  <a:latin typeface="Century Gothic" panose="020B0502020202020204" pitchFamily="34" charset="0"/>
                </a:rPr>
                <a:t>الطبقات</a:t>
              </a:r>
              <a:endParaRPr lang="en-US" sz="2000" b="1" dirty="0">
                <a:solidFill>
                  <a:srgbClr val="0033CC"/>
                </a:solidFill>
                <a:latin typeface="Century Gothic" panose="020B0502020202020204" pitchFamily="34" charset="0"/>
              </a:endParaRPr>
            </a:p>
          </p:txBody>
        </p:sp>
        <p:pic>
          <p:nvPicPr>
            <p:cNvPr id="130" name="Graphic 129" descr="Open folder">
              <a:extLst>
                <a:ext uri="{FF2B5EF4-FFF2-40B4-BE49-F238E27FC236}">
                  <a16:creationId xmlns:a16="http://schemas.microsoft.com/office/drawing/2014/main" id="{97F71CF0-4558-447F-A321-7D7291F7B6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7573973" y="4885672"/>
              <a:ext cx="365760" cy="365760"/>
            </a:xfrm>
            <a:prstGeom prst="rect">
              <a:avLst/>
            </a:prstGeom>
          </p:spPr>
        </p:pic>
      </p:grpSp>
      <p:pic>
        <p:nvPicPr>
          <p:cNvPr id="132" name="Graphic 131" descr="Walk">
            <a:extLst>
              <a:ext uri="{FF2B5EF4-FFF2-40B4-BE49-F238E27FC236}">
                <a16:creationId xmlns:a16="http://schemas.microsoft.com/office/drawing/2014/main" id="{B8658B34-5FA2-4ADD-9CAA-32347045EBC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384667" y="5047733"/>
            <a:ext cx="702361" cy="702361"/>
          </a:xfrm>
          <a:prstGeom prst="rect">
            <a:avLst/>
          </a:prstGeom>
        </p:spPr>
      </p:pic>
      <p:cxnSp>
        <p:nvCxnSpPr>
          <p:cNvPr id="2" name="رابط كسهم مستقيم 1">
            <a:extLst>
              <a:ext uri="{FF2B5EF4-FFF2-40B4-BE49-F238E27FC236}">
                <a16:creationId xmlns:a16="http://schemas.microsoft.com/office/drawing/2014/main" id="{EDBF5451-E7FA-840C-88AD-2C995F2DBA81}"/>
              </a:ext>
            </a:extLst>
          </p:cNvPr>
          <p:cNvCxnSpPr>
            <a:cxnSpLocks/>
          </p:cNvCxnSpPr>
          <p:nvPr/>
        </p:nvCxnSpPr>
        <p:spPr>
          <a:xfrm>
            <a:off x="637339" y="1975415"/>
            <a:ext cx="1079238" cy="0"/>
          </a:xfrm>
          <a:prstGeom prst="straightConnector1">
            <a:avLst/>
          </a:prstGeom>
          <a:ln w="76200">
            <a:solidFill>
              <a:schemeClr val="tx1"/>
            </a:solidFill>
            <a:prstDash val="solid"/>
            <a:tailEnd type="triangle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صورة 18">
            <a:extLst>
              <a:ext uri="{FF2B5EF4-FFF2-40B4-BE49-F238E27FC236}">
                <a16:creationId xmlns:a16="http://schemas.microsoft.com/office/drawing/2014/main" id="{03D1D181-988C-F5EE-ABC4-FADC9101F9A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6" y="90435"/>
            <a:ext cx="1786313" cy="476350"/>
          </a:xfrm>
          <a:prstGeom prst="rect">
            <a:avLst/>
          </a:prstGeom>
        </p:spPr>
      </p:pic>
      <p:sp>
        <p:nvSpPr>
          <p:cNvPr id="28" name="مستطيل 27">
            <a:extLst>
              <a:ext uri="{FF2B5EF4-FFF2-40B4-BE49-F238E27FC236}">
                <a16:creationId xmlns:a16="http://schemas.microsoft.com/office/drawing/2014/main" id="{CE7E203B-81AF-F9EC-D660-1FE35EEC35C0}"/>
              </a:ext>
            </a:extLst>
          </p:cNvPr>
          <p:cNvSpPr/>
          <p:nvPr/>
        </p:nvSpPr>
        <p:spPr>
          <a:xfrm>
            <a:off x="6241377" y="4387843"/>
            <a:ext cx="115127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9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</a:t>
            </a:r>
            <a:endParaRPr lang="ar-SA" sz="9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1" name="مستطيل 30">
            <a:extLst>
              <a:ext uri="{FF2B5EF4-FFF2-40B4-BE49-F238E27FC236}">
                <a16:creationId xmlns:a16="http://schemas.microsoft.com/office/drawing/2014/main" id="{31B835CB-CC7E-0F36-2A6D-7E94B024B19D}"/>
              </a:ext>
            </a:extLst>
          </p:cNvPr>
          <p:cNvSpPr/>
          <p:nvPr/>
        </p:nvSpPr>
        <p:spPr>
          <a:xfrm>
            <a:off x="4162175" y="3233878"/>
            <a:ext cx="115127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9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</a:t>
            </a:r>
            <a:endParaRPr lang="ar-SA" sz="9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2" name="مستطيل 31">
            <a:extLst>
              <a:ext uri="{FF2B5EF4-FFF2-40B4-BE49-F238E27FC236}">
                <a16:creationId xmlns:a16="http://schemas.microsoft.com/office/drawing/2014/main" id="{904929F4-BAA8-A0BF-81CE-87F39AEA9CA7}"/>
              </a:ext>
            </a:extLst>
          </p:cNvPr>
          <p:cNvSpPr/>
          <p:nvPr/>
        </p:nvSpPr>
        <p:spPr>
          <a:xfrm>
            <a:off x="4152007" y="5124310"/>
            <a:ext cx="115127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9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</a:t>
            </a:r>
            <a:endParaRPr lang="ar-SA" sz="9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3" name="مستطيل 32">
            <a:extLst>
              <a:ext uri="{FF2B5EF4-FFF2-40B4-BE49-F238E27FC236}">
                <a16:creationId xmlns:a16="http://schemas.microsoft.com/office/drawing/2014/main" id="{D1F9ECF2-C28B-694D-FA44-8B1B6B79D878}"/>
              </a:ext>
            </a:extLst>
          </p:cNvPr>
          <p:cNvSpPr/>
          <p:nvPr/>
        </p:nvSpPr>
        <p:spPr>
          <a:xfrm>
            <a:off x="6283735" y="2262012"/>
            <a:ext cx="115127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9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</a:t>
            </a:r>
            <a:endParaRPr lang="ar-SA" sz="9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4588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500"/>
                            </p:stCondLst>
                            <p:childTnLst>
                              <p:par>
                                <p:cTn id="6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1" grpId="0"/>
      <p:bldP spid="32" grpId="0"/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/>
          <a:srcRect r="6307" b="37093"/>
          <a:stretch>
            <a:fillRect/>
          </a:stretch>
        </p:blipFill>
        <p:spPr>
          <a:xfrm>
            <a:off x="-16702" y="3911198"/>
            <a:ext cx="12203151" cy="2964267"/>
          </a:xfrm>
          <a:prstGeom prst="rect">
            <a:avLst/>
          </a:prstGeom>
        </p:spPr>
      </p:pic>
      <p:sp>
        <p:nvSpPr>
          <p:cNvPr id="8" name="Google Shape;332;p28">
            <a:extLst>
              <a:ext uri="{FF2B5EF4-FFF2-40B4-BE49-F238E27FC236}">
                <a16:creationId xmlns:a16="http://schemas.microsoft.com/office/drawing/2014/main" id="{A5F88C0D-2BD7-4CE2-BA34-337AC2A4FA3D}"/>
              </a:ext>
            </a:extLst>
          </p:cNvPr>
          <p:cNvSpPr txBox="1">
            <a:spLocks/>
          </p:cNvSpPr>
          <p:nvPr/>
        </p:nvSpPr>
        <p:spPr>
          <a:xfrm>
            <a:off x="2260881" y="2584699"/>
            <a:ext cx="6719324" cy="2783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849"/>
              </a:buClr>
              <a:buSzPts val="2800"/>
              <a:buFont typeface="Pangolin"/>
              <a:buNone/>
              <a:tabLst/>
              <a:defRPr/>
            </a:pPr>
            <a:r>
              <a:rPr lang="ar-SA" sz="5400" kern="0" noProof="0" dirty="0">
                <a:solidFill>
                  <a:srgbClr val="C00000"/>
                </a:solidFill>
              </a:rPr>
              <a:t>الدرس الخامس </a:t>
            </a:r>
            <a:br>
              <a:rPr kumimoji="0" lang="ar-SA" sz="5400" b="1" i="0" u="none" strike="noStrike" kern="0" cap="none" spc="0" normalizeH="0" baseline="0" noProof="0" dirty="0">
                <a:ln>
                  <a:noFill/>
                </a:ln>
                <a:solidFill>
                  <a:srgbClr val="003849"/>
                </a:solidFill>
                <a:effectLst/>
                <a:uLnTx/>
                <a:uFillTx/>
                <a:sym typeface="Pangolin"/>
              </a:rPr>
            </a:br>
            <a:r>
              <a:rPr kumimoji="0" lang="ar-SA" sz="5400" b="1" i="0" u="none" strike="noStrike" kern="0" cap="none" spc="0" normalizeH="0" baseline="0" noProof="0" dirty="0">
                <a:ln>
                  <a:noFill/>
                </a:ln>
                <a:solidFill>
                  <a:srgbClr val="003849"/>
                </a:solidFill>
                <a:effectLst/>
                <a:uLnTx/>
                <a:uFillTx/>
                <a:sym typeface="Pangolin"/>
              </a:rPr>
              <a:t>إنشاء رسومات ثنائية الأبعاد</a:t>
            </a:r>
            <a:br>
              <a:rPr kumimoji="0" lang="ar-SA" sz="5400" b="1" i="0" u="none" strike="noStrike" kern="0" cap="none" spc="0" normalizeH="0" baseline="0" noProof="0" dirty="0">
                <a:ln>
                  <a:noFill/>
                </a:ln>
                <a:solidFill>
                  <a:srgbClr val="003849"/>
                </a:solidFill>
                <a:effectLst/>
                <a:uLnTx/>
                <a:uFillTx/>
                <a:sym typeface="Pangolin"/>
              </a:rPr>
            </a:br>
            <a:endParaRPr kumimoji="0" lang="ar-SA" sz="5400" b="1" i="0" u="none" strike="noStrike" kern="0" cap="none" spc="0" normalizeH="0" baseline="0" noProof="0" dirty="0">
              <a:ln>
                <a:noFill/>
              </a:ln>
              <a:solidFill>
                <a:srgbClr val="003849"/>
              </a:solidFill>
              <a:effectLst/>
              <a:uLnTx/>
              <a:uFillTx/>
              <a:sym typeface="Pangolin"/>
            </a:endParaRPr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id="{BCABFEB2-3512-41EE-85E0-1817E659C9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7504" y="334336"/>
            <a:ext cx="3497552" cy="2250363"/>
          </a:xfrm>
          <a:prstGeom prst="ellipse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4795A00D-E84A-741F-A4E0-A76C6541C5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6" y="90435"/>
            <a:ext cx="1786313" cy="47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291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4"/>
          <a:srcRect r="6307" b="37093"/>
          <a:stretch>
            <a:fillRect/>
          </a:stretch>
        </p:blipFill>
        <p:spPr>
          <a:xfrm>
            <a:off x="-16702" y="5724603"/>
            <a:ext cx="12203151" cy="1150862"/>
          </a:xfrm>
          <a:prstGeom prst="rect">
            <a:avLst/>
          </a:prstGeom>
        </p:spPr>
      </p:pic>
      <p:grpSp>
        <p:nvGrpSpPr>
          <p:cNvPr id="10" name="مجموعة 9">
            <a:extLst>
              <a:ext uri="{FF2B5EF4-FFF2-40B4-BE49-F238E27FC236}">
                <a16:creationId xmlns:a16="http://schemas.microsoft.com/office/drawing/2014/main" id="{BB5C0B08-132C-484D-97E8-6A5DCF27A5C6}"/>
              </a:ext>
            </a:extLst>
          </p:cNvPr>
          <p:cNvGrpSpPr/>
          <p:nvPr/>
        </p:nvGrpSpPr>
        <p:grpSpPr>
          <a:xfrm>
            <a:off x="9096069" y="224788"/>
            <a:ext cx="2919671" cy="816245"/>
            <a:chOff x="8623493" y="1831144"/>
            <a:chExt cx="3227367" cy="973015"/>
          </a:xfrm>
          <a:solidFill>
            <a:schemeClr val="accent6">
              <a:lumMod val="75000"/>
            </a:schemeClr>
          </a:solidFill>
        </p:grpSpPr>
        <p:sp>
          <p:nvSpPr>
            <p:cNvPr id="11" name="شكل حر: شكل 10">
              <a:extLst>
                <a:ext uri="{FF2B5EF4-FFF2-40B4-BE49-F238E27FC236}">
                  <a16:creationId xmlns:a16="http://schemas.microsoft.com/office/drawing/2014/main" id="{DFD3D6EF-327B-4522-AAA2-BB7EEF783F0E}"/>
                </a:ext>
              </a:extLst>
            </p:cNvPr>
            <p:cNvSpPr/>
            <p:nvPr/>
          </p:nvSpPr>
          <p:spPr>
            <a:xfrm rot="16200000">
              <a:off x="9554307" y="900330"/>
              <a:ext cx="951916" cy="2813543"/>
            </a:xfrm>
            <a:custGeom>
              <a:avLst/>
              <a:gdLst>
                <a:gd name="connsiteX0" fmla="*/ 951916 w 951916"/>
                <a:gd name="connsiteY0" fmla="*/ 158657 h 2813543"/>
                <a:gd name="connsiteX1" fmla="*/ 951916 w 951916"/>
                <a:gd name="connsiteY1" fmla="*/ 444307 h 2813543"/>
                <a:gd name="connsiteX2" fmla="*/ 0 w 951916"/>
                <a:gd name="connsiteY2" fmla="*/ 444307 h 2813543"/>
                <a:gd name="connsiteX3" fmla="*/ 0 w 951916"/>
                <a:gd name="connsiteY3" fmla="*/ 2813542 h 2813543"/>
                <a:gd name="connsiteX4" fmla="*/ 951916 w 951916"/>
                <a:gd name="connsiteY4" fmla="*/ 2813542 h 2813543"/>
                <a:gd name="connsiteX5" fmla="*/ 951916 w 951916"/>
                <a:gd name="connsiteY5" fmla="*/ 2813543 h 2813543"/>
                <a:gd name="connsiteX6" fmla="*/ 0 w 951916"/>
                <a:gd name="connsiteY6" fmla="*/ 2813543 h 2813543"/>
                <a:gd name="connsiteX7" fmla="*/ 0 w 951916"/>
                <a:gd name="connsiteY7" fmla="*/ 158657 h 2813543"/>
                <a:gd name="connsiteX8" fmla="*/ 158656 w 951916"/>
                <a:gd name="connsiteY8" fmla="*/ 0 h 2813543"/>
                <a:gd name="connsiteX9" fmla="*/ 793260 w 951916"/>
                <a:gd name="connsiteY9" fmla="*/ 0 h 2813543"/>
                <a:gd name="connsiteX10" fmla="*/ 951916 w 951916"/>
                <a:gd name="connsiteY10" fmla="*/ 158657 h 2813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51916" h="2813543">
                  <a:moveTo>
                    <a:pt x="951916" y="158657"/>
                  </a:moveTo>
                  <a:lnTo>
                    <a:pt x="951916" y="444307"/>
                  </a:lnTo>
                  <a:lnTo>
                    <a:pt x="0" y="444307"/>
                  </a:lnTo>
                  <a:lnTo>
                    <a:pt x="0" y="2813542"/>
                  </a:lnTo>
                  <a:lnTo>
                    <a:pt x="951916" y="2813542"/>
                  </a:lnTo>
                  <a:lnTo>
                    <a:pt x="951916" y="2813543"/>
                  </a:lnTo>
                  <a:lnTo>
                    <a:pt x="0" y="2813543"/>
                  </a:lnTo>
                  <a:lnTo>
                    <a:pt x="0" y="158657"/>
                  </a:lnTo>
                  <a:cubicBezTo>
                    <a:pt x="0" y="71035"/>
                    <a:pt x="71033" y="0"/>
                    <a:pt x="158656" y="0"/>
                  </a:cubicBezTo>
                  <a:lnTo>
                    <a:pt x="793260" y="0"/>
                  </a:lnTo>
                  <a:cubicBezTo>
                    <a:pt x="880883" y="0"/>
                    <a:pt x="951916" y="71035"/>
                    <a:pt x="951916" y="158657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12" name="مستطيل: زوايا علوية مستديرة 11">
              <a:extLst>
                <a:ext uri="{FF2B5EF4-FFF2-40B4-BE49-F238E27FC236}">
                  <a16:creationId xmlns:a16="http://schemas.microsoft.com/office/drawing/2014/main" id="{15D12198-4031-4BC5-B7D5-D644AC3E3753}"/>
                </a:ext>
              </a:extLst>
            </p:cNvPr>
            <p:cNvSpPr/>
            <p:nvPr/>
          </p:nvSpPr>
          <p:spPr>
            <a:xfrm rot="5400000" flipH="1">
              <a:off x="9960120" y="913419"/>
              <a:ext cx="967940" cy="2813540"/>
            </a:xfrm>
            <a:prstGeom prst="round2Same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6" name="مربع نص 15">
              <a:extLst>
                <a:ext uri="{FF2B5EF4-FFF2-40B4-BE49-F238E27FC236}">
                  <a16:creationId xmlns:a16="http://schemas.microsoft.com/office/drawing/2014/main" id="{3659035B-22A3-43CE-8971-D3E679E5D8C7}"/>
                </a:ext>
              </a:extLst>
            </p:cNvPr>
            <p:cNvSpPr txBox="1"/>
            <p:nvPr/>
          </p:nvSpPr>
          <p:spPr>
            <a:xfrm>
              <a:off x="9037320" y="2058579"/>
              <a:ext cx="2468880" cy="440267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1">
              <a:spAutoFit/>
            </a:bodyPr>
            <a:lstStyle/>
            <a:p>
              <a:pPr algn="ctr"/>
              <a:r>
                <a:rPr lang="ar-SA" b="1" dirty="0">
                  <a:latin typeface="Dubai" panose="020B0503030403030204" pitchFamily="34" charset="-78"/>
                  <a:cs typeface="Dubai" panose="020B0503030403030204" pitchFamily="34" charset="-78"/>
                </a:rPr>
                <a:t>مراجعة الدرس السابق</a:t>
              </a:r>
            </a:p>
          </p:txBody>
        </p:sp>
      </p:grpSp>
      <p:grpSp>
        <p:nvGrpSpPr>
          <p:cNvPr id="17" name="مجموعة 16">
            <a:extLst>
              <a:ext uri="{FF2B5EF4-FFF2-40B4-BE49-F238E27FC236}">
                <a16:creationId xmlns:a16="http://schemas.microsoft.com/office/drawing/2014/main" id="{5F0554E6-F758-4B5A-A7AD-F7B9C1475D03}"/>
              </a:ext>
            </a:extLst>
          </p:cNvPr>
          <p:cNvGrpSpPr/>
          <p:nvPr/>
        </p:nvGrpSpPr>
        <p:grpSpPr>
          <a:xfrm>
            <a:off x="5895895" y="203824"/>
            <a:ext cx="2919671" cy="816245"/>
            <a:chOff x="8623493" y="1831144"/>
            <a:chExt cx="3227367" cy="973015"/>
          </a:xfrm>
          <a:solidFill>
            <a:schemeClr val="accent6">
              <a:lumMod val="75000"/>
            </a:schemeClr>
          </a:solidFill>
        </p:grpSpPr>
        <p:sp>
          <p:nvSpPr>
            <p:cNvPr id="18" name="شكل حر: شكل 17">
              <a:extLst>
                <a:ext uri="{FF2B5EF4-FFF2-40B4-BE49-F238E27FC236}">
                  <a16:creationId xmlns:a16="http://schemas.microsoft.com/office/drawing/2014/main" id="{D81CB3C9-1972-49AC-8F56-AFB9473548FE}"/>
                </a:ext>
              </a:extLst>
            </p:cNvPr>
            <p:cNvSpPr/>
            <p:nvPr/>
          </p:nvSpPr>
          <p:spPr>
            <a:xfrm rot="16200000">
              <a:off x="9554307" y="900330"/>
              <a:ext cx="951916" cy="2813543"/>
            </a:xfrm>
            <a:custGeom>
              <a:avLst/>
              <a:gdLst>
                <a:gd name="connsiteX0" fmla="*/ 951916 w 951916"/>
                <a:gd name="connsiteY0" fmla="*/ 158657 h 2813543"/>
                <a:gd name="connsiteX1" fmla="*/ 951916 w 951916"/>
                <a:gd name="connsiteY1" fmla="*/ 444307 h 2813543"/>
                <a:gd name="connsiteX2" fmla="*/ 0 w 951916"/>
                <a:gd name="connsiteY2" fmla="*/ 444307 h 2813543"/>
                <a:gd name="connsiteX3" fmla="*/ 0 w 951916"/>
                <a:gd name="connsiteY3" fmla="*/ 2813542 h 2813543"/>
                <a:gd name="connsiteX4" fmla="*/ 951916 w 951916"/>
                <a:gd name="connsiteY4" fmla="*/ 2813542 h 2813543"/>
                <a:gd name="connsiteX5" fmla="*/ 951916 w 951916"/>
                <a:gd name="connsiteY5" fmla="*/ 2813543 h 2813543"/>
                <a:gd name="connsiteX6" fmla="*/ 0 w 951916"/>
                <a:gd name="connsiteY6" fmla="*/ 2813543 h 2813543"/>
                <a:gd name="connsiteX7" fmla="*/ 0 w 951916"/>
                <a:gd name="connsiteY7" fmla="*/ 158657 h 2813543"/>
                <a:gd name="connsiteX8" fmla="*/ 158656 w 951916"/>
                <a:gd name="connsiteY8" fmla="*/ 0 h 2813543"/>
                <a:gd name="connsiteX9" fmla="*/ 793260 w 951916"/>
                <a:gd name="connsiteY9" fmla="*/ 0 h 2813543"/>
                <a:gd name="connsiteX10" fmla="*/ 951916 w 951916"/>
                <a:gd name="connsiteY10" fmla="*/ 158657 h 2813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51916" h="2813543">
                  <a:moveTo>
                    <a:pt x="951916" y="158657"/>
                  </a:moveTo>
                  <a:lnTo>
                    <a:pt x="951916" y="444307"/>
                  </a:lnTo>
                  <a:lnTo>
                    <a:pt x="0" y="444307"/>
                  </a:lnTo>
                  <a:lnTo>
                    <a:pt x="0" y="2813542"/>
                  </a:lnTo>
                  <a:lnTo>
                    <a:pt x="951916" y="2813542"/>
                  </a:lnTo>
                  <a:lnTo>
                    <a:pt x="951916" y="2813543"/>
                  </a:lnTo>
                  <a:lnTo>
                    <a:pt x="0" y="2813543"/>
                  </a:lnTo>
                  <a:lnTo>
                    <a:pt x="0" y="158657"/>
                  </a:lnTo>
                  <a:cubicBezTo>
                    <a:pt x="0" y="71035"/>
                    <a:pt x="71033" y="0"/>
                    <a:pt x="158656" y="0"/>
                  </a:cubicBezTo>
                  <a:lnTo>
                    <a:pt x="793260" y="0"/>
                  </a:lnTo>
                  <a:cubicBezTo>
                    <a:pt x="880883" y="0"/>
                    <a:pt x="951916" y="71035"/>
                    <a:pt x="951916" y="158657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/>
            </a:p>
          </p:txBody>
        </p:sp>
        <p:sp>
          <p:nvSpPr>
            <p:cNvPr id="19" name="مستطيل: زوايا علوية مستديرة 18">
              <a:extLst>
                <a:ext uri="{FF2B5EF4-FFF2-40B4-BE49-F238E27FC236}">
                  <a16:creationId xmlns:a16="http://schemas.microsoft.com/office/drawing/2014/main" id="{222E153C-4BC7-436F-AA5F-6B6CCAEA3415}"/>
                </a:ext>
              </a:extLst>
            </p:cNvPr>
            <p:cNvSpPr/>
            <p:nvPr/>
          </p:nvSpPr>
          <p:spPr>
            <a:xfrm rot="5400000" flipH="1">
              <a:off x="9960120" y="913419"/>
              <a:ext cx="967940" cy="2813540"/>
            </a:xfrm>
            <a:prstGeom prst="round2Same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0" name="مربع نص 19">
              <a:extLst>
                <a:ext uri="{FF2B5EF4-FFF2-40B4-BE49-F238E27FC236}">
                  <a16:creationId xmlns:a16="http://schemas.microsoft.com/office/drawing/2014/main" id="{2B2B4C4F-EBAD-4C02-99E5-6ADF8B593E00}"/>
                </a:ext>
              </a:extLst>
            </p:cNvPr>
            <p:cNvSpPr txBox="1"/>
            <p:nvPr/>
          </p:nvSpPr>
          <p:spPr>
            <a:xfrm>
              <a:off x="9037320" y="2058579"/>
              <a:ext cx="2468880" cy="440267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1">
              <a:spAutoFit/>
            </a:bodyPr>
            <a:lstStyle/>
            <a:p>
              <a:pPr algn="ctr"/>
              <a:r>
                <a:rPr lang="ar-SA" b="1" dirty="0">
                  <a:latin typeface="Dubai" panose="020B0503030403030204" pitchFamily="34" charset="-78"/>
                  <a:cs typeface="Dubai" panose="020B0503030403030204" pitchFamily="34" charset="-78"/>
                </a:rPr>
                <a:t>تنقيح  الصور </a:t>
              </a:r>
            </a:p>
          </p:txBody>
        </p:sp>
      </p:grpSp>
      <p:sp>
        <p:nvSpPr>
          <p:cNvPr id="22" name="عنوان 5">
            <a:extLst>
              <a:ext uri="{FF2B5EF4-FFF2-40B4-BE49-F238E27FC236}">
                <a16:creationId xmlns:a16="http://schemas.microsoft.com/office/drawing/2014/main" id="{E671D80D-4FF3-4911-836D-CEDC31100AA0}"/>
              </a:ext>
            </a:extLst>
          </p:cNvPr>
          <p:cNvSpPr txBox="1">
            <a:spLocks/>
          </p:cNvSpPr>
          <p:nvPr/>
        </p:nvSpPr>
        <p:spPr>
          <a:xfrm>
            <a:off x="6096000" y="2052836"/>
            <a:ext cx="6000139" cy="91607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vert="horz" lIns="91440" tIns="45720" rIns="91440" bIns="45720" rtlCol="1" anchor="b">
            <a:normAutofit fontScale="92500" lnSpcReduction="20000"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ar-SA" sz="3600" b="1" dirty="0">
                <a:solidFill>
                  <a:srgbClr val="C00000"/>
                </a:solidFill>
                <a:latin typeface="Dubai" panose="020B0503030403030204" pitchFamily="34" charset="-78"/>
                <a:cs typeface="Fanan" pitchFamily="2" charset="-78"/>
              </a:rPr>
              <a:t> س1: تستطيع من خلالها إزالة البقع التي تشوه الصورة : </a:t>
            </a:r>
          </a:p>
        </p:txBody>
      </p:sp>
      <p:sp>
        <p:nvSpPr>
          <p:cNvPr id="25" name="مستطيل: زوايا مستديرة 24">
            <a:extLst>
              <a:ext uri="{FF2B5EF4-FFF2-40B4-BE49-F238E27FC236}">
                <a16:creationId xmlns:a16="http://schemas.microsoft.com/office/drawing/2014/main" id="{B9C3F47E-DD37-411D-BABC-846F382BF355}"/>
              </a:ext>
            </a:extLst>
          </p:cNvPr>
          <p:cNvSpPr/>
          <p:nvPr/>
        </p:nvSpPr>
        <p:spPr>
          <a:xfrm>
            <a:off x="11485260" y="3178336"/>
            <a:ext cx="560950" cy="618186"/>
          </a:xfrm>
          <a:prstGeom prst="roundRect">
            <a:avLst/>
          </a:prstGeom>
          <a:solidFill>
            <a:srgbClr val="00206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6" name="مستطيل: زوايا مستديرة 25">
            <a:hlinkClick r:id="" action="ppaction://noaction">
              <a:snd r:embed="rId5" name="صح.wav"/>
            </a:hlinkClick>
            <a:extLst>
              <a:ext uri="{FF2B5EF4-FFF2-40B4-BE49-F238E27FC236}">
                <a16:creationId xmlns:a16="http://schemas.microsoft.com/office/drawing/2014/main" id="{B2DF59BC-C71E-492F-93CF-C5D01DFB35E7}"/>
              </a:ext>
            </a:extLst>
          </p:cNvPr>
          <p:cNvSpPr/>
          <p:nvPr/>
        </p:nvSpPr>
        <p:spPr>
          <a:xfrm>
            <a:off x="6500829" y="3178336"/>
            <a:ext cx="4891926" cy="618186"/>
          </a:xfrm>
          <a:prstGeom prst="roundRect">
            <a:avLst/>
          </a:prstGeom>
          <a:solidFill>
            <a:srgbClr val="00206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bg1"/>
                </a:solidFill>
                <a:cs typeface="Fanan" pitchFamily="2" charset="-78"/>
              </a:rPr>
              <a:t>أداة فرشاة المعالجة </a:t>
            </a:r>
          </a:p>
        </p:txBody>
      </p:sp>
      <p:sp>
        <p:nvSpPr>
          <p:cNvPr id="27" name="مستطيل: زوايا مستديرة 26">
            <a:extLst>
              <a:ext uri="{FF2B5EF4-FFF2-40B4-BE49-F238E27FC236}">
                <a16:creationId xmlns:a16="http://schemas.microsoft.com/office/drawing/2014/main" id="{CEDA2169-948C-4DE5-B141-58D93AC77CB5}"/>
              </a:ext>
            </a:extLst>
          </p:cNvPr>
          <p:cNvSpPr/>
          <p:nvPr/>
        </p:nvSpPr>
        <p:spPr>
          <a:xfrm>
            <a:off x="11485260" y="4037663"/>
            <a:ext cx="560950" cy="618186"/>
          </a:xfrm>
          <a:prstGeom prst="roundRect">
            <a:avLst/>
          </a:prstGeom>
          <a:solidFill>
            <a:srgbClr val="00206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8" name="مستطيل: زوايا مستديرة 27">
            <a:hlinkClick r:id="" action="ppaction://noaction">
              <a:snd r:embed="rId6" name="خطأ.wav"/>
            </a:hlinkClick>
            <a:extLst>
              <a:ext uri="{FF2B5EF4-FFF2-40B4-BE49-F238E27FC236}">
                <a16:creationId xmlns:a16="http://schemas.microsoft.com/office/drawing/2014/main" id="{831067E9-3CCA-4554-889B-BF9A6E4F4C16}"/>
              </a:ext>
            </a:extLst>
          </p:cNvPr>
          <p:cNvSpPr/>
          <p:nvPr/>
        </p:nvSpPr>
        <p:spPr>
          <a:xfrm>
            <a:off x="6500829" y="4037663"/>
            <a:ext cx="4891926" cy="618186"/>
          </a:xfrm>
          <a:prstGeom prst="roundRect">
            <a:avLst/>
          </a:prstGeom>
          <a:solidFill>
            <a:srgbClr val="00206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bg1"/>
                </a:solidFill>
                <a:cs typeface="Fanan" pitchFamily="2" charset="-78"/>
              </a:rPr>
              <a:t>أداة ختم النسخ </a:t>
            </a:r>
          </a:p>
        </p:txBody>
      </p:sp>
      <p:sp>
        <p:nvSpPr>
          <p:cNvPr id="29" name="مستطيل: زوايا مستديرة 28">
            <a:extLst>
              <a:ext uri="{FF2B5EF4-FFF2-40B4-BE49-F238E27FC236}">
                <a16:creationId xmlns:a16="http://schemas.microsoft.com/office/drawing/2014/main" id="{D473A4DB-6C6C-499D-8D9A-10338AE4DE92}"/>
              </a:ext>
            </a:extLst>
          </p:cNvPr>
          <p:cNvSpPr/>
          <p:nvPr/>
        </p:nvSpPr>
        <p:spPr>
          <a:xfrm>
            <a:off x="11485260" y="4896991"/>
            <a:ext cx="560950" cy="618186"/>
          </a:xfrm>
          <a:prstGeom prst="roundRect">
            <a:avLst/>
          </a:prstGeom>
          <a:solidFill>
            <a:srgbClr val="00206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30" name="مستطيل: زوايا مستديرة 29">
            <a:hlinkClick r:id="" action="ppaction://noaction">
              <a:snd r:embed="rId6" name="خطأ.wav"/>
            </a:hlinkClick>
            <a:extLst>
              <a:ext uri="{FF2B5EF4-FFF2-40B4-BE49-F238E27FC236}">
                <a16:creationId xmlns:a16="http://schemas.microsoft.com/office/drawing/2014/main" id="{FDCED144-8FAB-4286-BA7F-88CA0D2D8D1B}"/>
              </a:ext>
            </a:extLst>
          </p:cNvPr>
          <p:cNvSpPr/>
          <p:nvPr/>
        </p:nvSpPr>
        <p:spPr>
          <a:xfrm>
            <a:off x="6500828" y="4896991"/>
            <a:ext cx="4891926" cy="618186"/>
          </a:xfrm>
          <a:prstGeom prst="roundRect">
            <a:avLst/>
          </a:prstGeom>
          <a:solidFill>
            <a:srgbClr val="00206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bg1"/>
                </a:solidFill>
                <a:cs typeface="Fanan" pitchFamily="2" charset="-78"/>
              </a:rPr>
              <a:t>أداة المنحنيات </a:t>
            </a:r>
          </a:p>
        </p:txBody>
      </p:sp>
      <p:cxnSp>
        <p:nvCxnSpPr>
          <p:cNvPr id="6" name="رابط مستقيم 5">
            <a:extLst>
              <a:ext uri="{FF2B5EF4-FFF2-40B4-BE49-F238E27FC236}">
                <a16:creationId xmlns:a16="http://schemas.microsoft.com/office/drawing/2014/main" id="{887844E7-EFA3-488E-BF31-F8412EA08A6C}"/>
              </a:ext>
            </a:extLst>
          </p:cNvPr>
          <p:cNvCxnSpPr>
            <a:cxnSpLocks/>
          </p:cNvCxnSpPr>
          <p:nvPr/>
        </p:nvCxnSpPr>
        <p:spPr>
          <a:xfrm>
            <a:off x="6045627" y="1286189"/>
            <a:ext cx="0" cy="5325626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عنوان 5">
            <a:extLst>
              <a:ext uri="{FF2B5EF4-FFF2-40B4-BE49-F238E27FC236}">
                <a16:creationId xmlns:a16="http://schemas.microsoft.com/office/drawing/2014/main" id="{1A66E723-ADAB-4B10-B36E-B234C93933E0}"/>
              </a:ext>
            </a:extLst>
          </p:cNvPr>
          <p:cNvSpPr txBox="1">
            <a:spLocks/>
          </p:cNvSpPr>
          <p:nvPr/>
        </p:nvSpPr>
        <p:spPr>
          <a:xfrm>
            <a:off x="23490" y="2052836"/>
            <a:ext cx="5872405" cy="9160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1" anchor="b">
            <a:no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ar-SA" sz="3200" b="1" dirty="0">
                <a:solidFill>
                  <a:srgbClr val="C00000"/>
                </a:solidFill>
                <a:latin typeface="Dubai" panose="020B0503030403030204" pitchFamily="34" charset="-78"/>
                <a:cs typeface="Fanan" pitchFamily="2" charset="-78"/>
              </a:rPr>
              <a:t>س2: لإصلاح الضبابية والألوان الباهتة في الصورة نستخدم : </a:t>
            </a:r>
          </a:p>
        </p:txBody>
      </p:sp>
      <p:sp>
        <p:nvSpPr>
          <p:cNvPr id="47" name="مستطيل: زوايا مستديرة 46">
            <a:extLst>
              <a:ext uri="{FF2B5EF4-FFF2-40B4-BE49-F238E27FC236}">
                <a16:creationId xmlns:a16="http://schemas.microsoft.com/office/drawing/2014/main" id="{3289671F-21EE-4DA2-8780-E31D75D2836C}"/>
              </a:ext>
            </a:extLst>
          </p:cNvPr>
          <p:cNvSpPr/>
          <p:nvPr/>
        </p:nvSpPr>
        <p:spPr>
          <a:xfrm>
            <a:off x="5285017" y="3178336"/>
            <a:ext cx="560950" cy="618186"/>
          </a:xfrm>
          <a:prstGeom prst="roundRect">
            <a:avLst/>
          </a:prstGeom>
          <a:solidFill>
            <a:srgbClr val="00206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48" name="مستطيل: زوايا مستديرة 47">
            <a:hlinkClick r:id="" action="ppaction://noaction">
              <a:snd r:embed="rId5" name="صح.wav"/>
            </a:hlinkClick>
            <a:extLst>
              <a:ext uri="{FF2B5EF4-FFF2-40B4-BE49-F238E27FC236}">
                <a16:creationId xmlns:a16="http://schemas.microsoft.com/office/drawing/2014/main" id="{6186ECF2-C010-4324-BCB8-B73ED62E3D1D}"/>
              </a:ext>
            </a:extLst>
          </p:cNvPr>
          <p:cNvSpPr/>
          <p:nvPr/>
        </p:nvSpPr>
        <p:spPr>
          <a:xfrm>
            <a:off x="312575" y="4054771"/>
            <a:ext cx="4891926" cy="618186"/>
          </a:xfrm>
          <a:prstGeom prst="roundRect">
            <a:avLst/>
          </a:prstGeom>
          <a:solidFill>
            <a:srgbClr val="00206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bg1"/>
                </a:solidFill>
              </a:rPr>
              <a:t>أداة المنحنيات </a:t>
            </a:r>
          </a:p>
        </p:txBody>
      </p:sp>
      <p:sp>
        <p:nvSpPr>
          <p:cNvPr id="49" name="مستطيل: زوايا مستديرة 48">
            <a:extLst>
              <a:ext uri="{FF2B5EF4-FFF2-40B4-BE49-F238E27FC236}">
                <a16:creationId xmlns:a16="http://schemas.microsoft.com/office/drawing/2014/main" id="{715E2C73-68AB-4F90-BB5B-A2DD26341A38}"/>
              </a:ext>
            </a:extLst>
          </p:cNvPr>
          <p:cNvSpPr/>
          <p:nvPr/>
        </p:nvSpPr>
        <p:spPr>
          <a:xfrm>
            <a:off x="5285017" y="4037663"/>
            <a:ext cx="560950" cy="618186"/>
          </a:xfrm>
          <a:prstGeom prst="roundRect">
            <a:avLst/>
          </a:prstGeom>
          <a:solidFill>
            <a:srgbClr val="00206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50" name="مستطيل: زوايا مستديرة 49">
            <a:hlinkClick r:id="" action="ppaction://noaction">
              <a:snd r:embed="rId6" name="خطأ.wav"/>
            </a:hlinkClick>
            <a:extLst>
              <a:ext uri="{FF2B5EF4-FFF2-40B4-BE49-F238E27FC236}">
                <a16:creationId xmlns:a16="http://schemas.microsoft.com/office/drawing/2014/main" id="{2969911C-07C6-4CA9-A023-54DBFD1F20E6}"/>
              </a:ext>
            </a:extLst>
          </p:cNvPr>
          <p:cNvSpPr/>
          <p:nvPr/>
        </p:nvSpPr>
        <p:spPr>
          <a:xfrm>
            <a:off x="312575" y="4914099"/>
            <a:ext cx="4891926" cy="618186"/>
          </a:xfrm>
          <a:prstGeom prst="roundRect">
            <a:avLst/>
          </a:prstGeom>
          <a:solidFill>
            <a:srgbClr val="00206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bg1"/>
                </a:solidFill>
              </a:rPr>
              <a:t>أداة فرشاة المعالجة</a:t>
            </a:r>
          </a:p>
        </p:txBody>
      </p:sp>
      <p:sp>
        <p:nvSpPr>
          <p:cNvPr id="51" name="مستطيل: زوايا مستديرة 50">
            <a:extLst>
              <a:ext uri="{FF2B5EF4-FFF2-40B4-BE49-F238E27FC236}">
                <a16:creationId xmlns:a16="http://schemas.microsoft.com/office/drawing/2014/main" id="{CFF1EE33-50EA-4122-BD38-CCE80908E6AC}"/>
              </a:ext>
            </a:extLst>
          </p:cNvPr>
          <p:cNvSpPr/>
          <p:nvPr/>
        </p:nvSpPr>
        <p:spPr>
          <a:xfrm>
            <a:off x="5285017" y="4896991"/>
            <a:ext cx="560950" cy="618186"/>
          </a:xfrm>
          <a:prstGeom prst="roundRect">
            <a:avLst/>
          </a:prstGeom>
          <a:solidFill>
            <a:srgbClr val="00206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52" name="مستطيل: زوايا مستديرة 51">
            <a:hlinkClick r:id="" action="ppaction://noaction">
              <a:snd r:embed="rId6" name="خطأ.wav"/>
            </a:hlinkClick>
            <a:extLst>
              <a:ext uri="{FF2B5EF4-FFF2-40B4-BE49-F238E27FC236}">
                <a16:creationId xmlns:a16="http://schemas.microsoft.com/office/drawing/2014/main" id="{37E950E3-CB09-4805-9EB8-569B12BCD53D}"/>
              </a:ext>
            </a:extLst>
          </p:cNvPr>
          <p:cNvSpPr/>
          <p:nvPr/>
        </p:nvSpPr>
        <p:spPr>
          <a:xfrm>
            <a:off x="312575" y="3178336"/>
            <a:ext cx="4891926" cy="618186"/>
          </a:xfrm>
          <a:prstGeom prst="roundRect">
            <a:avLst/>
          </a:prstGeom>
          <a:solidFill>
            <a:srgbClr val="00206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bg1"/>
                </a:solidFill>
              </a:rPr>
              <a:t>أداة التشوية </a:t>
            </a: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F6EB928D-74A2-D69D-2212-C1CB51797C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6" y="90435"/>
            <a:ext cx="1786313" cy="47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290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4946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إجابة صحيح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45E5E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إجابة خاطئ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45E5E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إجابة خاطئ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49462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إجابة صحيح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45E5E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إجابة خاطئ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45E5E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إجابة خاطئ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val 18">
            <a:extLst>
              <a:ext uri="{FF2B5EF4-FFF2-40B4-BE49-F238E27FC236}">
                <a16:creationId xmlns:a16="http://schemas.microsoft.com/office/drawing/2014/main" id="{CE75301D-8D72-4138-8F5D-E9E34FB49D51}"/>
              </a:ext>
            </a:extLst>
          </p:cNvPr>
          <p:cNvSpPr/>
          <p:nvPr/>
        </p:nvSpPr>
        <p:spPr>
          <a:xfrm>
            <a:off x="7728182" y="4921297"/>
            <a:ext cx="2812297" cy="179680"/>
          </a:xfrm>
          <a:prstGeom prst="ellipse">
            <a:avLst/>
          </a:prstGeom>
          <a:solidFill>
            <a:schemeClr val="tx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4" name="Group 33"/>
          <p:cNvGrpSpPr/>
          <p:nvPr/>
        </p:nvGrpSpPr>
        <p:grpSpPr>
          <a:xfrm>
            <a:off x="5968722" y="884255"/>
            <a:ext cx="5809044" cy="4860273"/>
            <a:chOff x="2244725" y="2692929"/>
            <a:chExt cx="3076575" cy="2457450"/>
          </a:xfrm>
        </p:grpSpPr>
        <p:sp>
          <p:nvSpPr>
            <p:cNvPr id="23" name="Freeform 14"/>
            <p:cNvSpPr>
              <a:spLocks/>
            </p:cNvSpPr>
            <p:nvPr/>
          </p:nvSpPr>
          <p:spPr bwMode="auto">
            <a:xfrm>
              <a:off x="2244725" y="4442354"/>
              <a:ext cx="3076575" cy="369888"/>
            </a:xfrm>
            <a:custGeom>
              <a:avLst/>
              <a:gdLst>
                <a:gd name="T0" fmla="*/ 373 w 966"/>
                <a:gd name="T1" fmla="*/ 116 h 116"/>
                <a:gd name="T2" fmla="*/ 145 w 966"/>
                <a:gd name="T3" fmla="*/ 116 h 116"/>
                <a:gd name="T4" fmla="*/ 36 w 966"/>
                <a:gd name="T5" fmla="*/ 116 h 116"/>
                <a:gd name="T6" fmla="*/ 2 w 966"/>
                <a:gd name="T7" fmla="*/ 89 h 116"/>
                <a:gd name="T8" fmla="*/ 0 w 966"/>
                <a:gd name="T9" fmla="*/ 75 h 116"/>
                <a:gd name="T10" fmla="*/ 0 w 966"/>
                <a:gd name="T11" fmla="*/ 0 h 116"/>
                <a:gd name="T12" fmla="*/ 943 w 966"/>
                <a:gd name="T13" fmla="*/ 0 h 116"/>
                <a:gd name="T14" fmla="*/ 966 w 966"/>
                <a:gd name="T15" fmla="*/ 0 h 116"/>
                <a:gd name="T16" fmla="*/ 966 w 966"/>
                <a:gd name="T17" fmla="*/ 79 h 116"/>
                <a:gd name="T18" fmla="*/ 928 w 966"/>
                <a:gd name="T19" fmla="*/ 116 h 116"/>
                <a:gd name="T20" fmla="*/ 600 w 966"/>
                <a:gd name="T21" fmla="*/ 116 h 116"/>
                <a:gd name="T22" fmla="*/ 592 w 966"/>
                <a:gd name="T23" fmla="*/ 116 h 116"/>
                <a:gd name="T24" fmla="*/ 585 w 966"/>
                <a:gd name="T25" fmla="*/ 116 h 116"/>
                <a:gd name="T26" fmla="*/ 383 w 966"/>
                <a:gd name="T27" fmla="*/ 116 h 116"/>
                <a:gd name="T28" fmla="*/ 373 w 966"/>
                <a:gd name="T29" fmla="*/ 116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66" h="116">
                  <a:moveTo>
                    <a:pt x="373" y="116"/>
                  </a:moveTo>
                  <a:cubicBezTo>
                    <a:pt x="297" y="116"/>
                    <a:pt x="221" y="116"/>
                    <a:pt x="145" y="116"/>
                  </a:cubicBezTo>
                  <a:cubicBezTo>
                    <a:pt x="109" y="116"/>
                    <a:pt x="72" y="116"/>
                    <a:pt x="36" y="116"/>
                  </a:cubicBezTo>
                  <a:cubicBezTo>
                    <a:pt x="21" y="116"/>
                    <a:pt x="5" y="104"/>
                    <a:pt x="2" y="89"/>
                  </a:cubicBezTo>
                  <a:cubicBezTo>
                    <a:pt x="0" y="84"/>
                    <a:pt x="0" y="80"/>
                    <a:pt x="0" y="75"/>
                  </a:cubicBezTo>
                  <a:cubicBezTo>
                    <a:pt x="0" y="52"/>
                    <a:pt x="0" y="0"/>
                    <a:pt x="0" y="0"/>
                  </a:cubicBezTo>
                  <a:cubicBezTo>
                    <a:pt x="0" y="0"/>
                    <a:pt x="631" y="0"/>
                    <a:pt x="943" y="0"/>
                  </a:cubicBezTo>
                  <a:cubicBezTo>
                    <a:pt x="950" y="0"/>
                    <a:pt x="959" y="0"/>
                    <a:pt x="966" y="0"/>
                  </a:cubicBezTo>
                  <a:cubicBezTo>
                    <a:pt x="966" y="0"/>
                    <a:pt x="966" y="56"/>
                    <a:pt x="966" y="79"/>
                  </a:cubicBezTo>
                  <a:cubicBezTo>
                    <a:pt x="966" y="100"/>
                    <a:pt x="949" y="116"/>
                    <a:pt x="928" y="116"/>
                  </a:cubicBezTo>
                  <a:cubicBezTo>
                    <a:pt x="819" y="116"/>
                    <a:pt x="709" y="116"/>
                    <a:pt x="600" y="116"/>
                  </a:cubicBezTo>
                  <a:cubicBezTo>
                    <a:pt x="598" y="116"/>
                    <a:pt x="595" y="116"/>
                    <a:pt x="592" y="116"/>
                  </a:cubicBezTo>
                  <a:cubicBezTo>
                    <a:pt x="590" y="116"/>
                    <a:pt x="587" y="116"/>
                    <a:pt x="585" y="116"/>
                  </a:cubicBezTo>
                  <a:cubicBezTo>
                    <a:pt x="517" y="116"/>
                    <a:pt x="450" y="116"/>
                    <a:pt x="383" y="116"/>
                  </a:cubicBezTo>
                  <a:lnTo>
                    <a:pt x="373" y="116"/>
                  </a:lnTo>
                  <a:close/>
                </a:path>
              </a:pathLst>
            </a:custGeom>
            <a:solidFill>
              <a:schemeClr val="tx1">
                <a:lumMod val="90000"/>
                <a:lumOff val="1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5"/>
            <p:cNvSpPr>
              <a:spLocks noEditPoints="1"/>
            </p:cNvSpPr>
            <p:nvPr/>
          </p:nvSpPr>
          <p:spPr bwMode="auto">
            <a:xfrm>
              <a:off x="2244725" y="2692929"/>
              <a:ext cx="3076575" cy="1749425"/>
            </a:xfrm>
            <a:custGeom>
              <a:avLst/>
              <a:gdLst>
                <a:gd name="T0" fmla="*/ 966 w 966"/>
                <a:gd name="T1" fmla="*/ 549 h 549"/>
                <a:gd name="T2" fmla="*/ 943 w 966"/>
                <a:gd name="T3" fmla="*/ 549 h 549"/>
                <a:gd name="T4" fmla="*/ 0 w 966"/>
                <a:gd name="T5" fmla="*/ 549 h 549"/>
                <a:gd name="T6" fmla="*/ 0 w 966"/>
                <a:gd name="T7" fmla="*/ 108 h 549"/>
                <a:gd name="T8" fmla="*/ 1 w 966"/>
                <a:gd name="T9" fmla="*/ 39 h 549"/>
                <a:gd name="T10" fmla="*/ 14 w 966"/>
                <a:gd name="T11" fmla="*/ 9 h 549"/>
                <a:gd name="T12" fmla="*/ 39 w 966"/>
                <a:gd name="T13" fmla="*/ 1 h 549"/>
                <a:gd name="T14" fmla="*/ 806 w 966"/>
                <a:gd name="T15" fmla="*/ 1 h 549"/>
                <a:gd name="T16" fmla="*/ 926 w 966"/>
                <a:gd name="T17" fmla="*/ 1 h 549"/>
                <a:gd name="T18" fmla="*/ 966 w 966"/>
                <a:gd name="T19" fmla="*/ 41 h 549"/>
                <a:gd name="T20" fmla="*/ 966 w 966"/>
                <a:gd name="T21" fmla="*/ 549 h 549"/>
                <a:gd name="T22" fmla="*/ 483 w 966"/>
                <a:gd name="T23" fmla="*/ 511 h 549"/>
                <a:gd name="T24" fmla="*/ 923 w 966"/>
                <a:gd name="T25" fmla="*/ 511 h 549"/>
                <a:gd name="T26" fmla="*/ 928 w 966"/>
                <a:gd name="T27" fmla="*/ 506 h 549"/>
                <a:gd name="T28" fmla="*/ 928 w 966"/>
                <a:gd name="T29" fmla="*/ 45 h 549"/>
                <a:gd name="T30" fmla="*/ 922 w 966"/>
                <a:gd name="T31" fmla="*/ 38 h 549"/>
                <a:gd name="T32" fmla="*/ 44 w 966"/>
                <a:gd name="T33" fmla="*/ 38 h 549"/>
                <a:gd name="T34" fmla="*/ 38 w 966"/>
                <a:gd name="T35" fmla="*/ 45 h 549"/>
                <a:gd name="T36" fmla="*/ 38 w 966"/>
                <a:gd name="T37" fmla="*/ 505 h 549"/>
                <a:gd name="T38" fmla="*/ 44 w 966"/>
                <a:gd name="T39" fmla="*/ 511 h 549"/>
                <a:gd name="T40" fmla="*/ 483 w 966"/>
                <a:gd name="T41" fmla="*/ 511 h 5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6" h="549">
                  <a:moveTo>
                    <a:pt x="966" y="549"/>
                  </a:moveTo>
                  <a:cubicBezTo>
                    <a:pt x="959" y="549"/>
                    <a:pt x="950" y="549"/>
                    <a:pt x="943" y="549"/>
                  </a:cubicBezTo>
                  <a:cubicBezTo>
                    <a:pt x="631" y="549"/>
                    <a:pt x="0" y="549"/>
                    <a:pt x="0" y="549"/>
                  </a:cubicBezTo>
                  <a:cubicBezTo>
                    <a:pt x="0" y="549"/>
                    <a:pt x="0" y="254"/>
                    <a:pt x="0" y="108"/>
                  </a:cubicBezTo>
                  <a:cubicBezTo>
                    <a:pt x="0" y="85"/>
                    <a:pt x="1" y="62"/>
                    <a:pt x="1" y="39"/>
                  </a:cubicBezTo>
                  <a:cubicBezTo>
                    <a:pt x="2" y="27"/>
                    <a:pt x="4" y="17"/>
                    <a:pt x="14" y="9"/>
                  </a:cubicBezTo>
                  <a:cubicBezTo>
                    <a:pt x="21" y="3"/>
                    <a:pt x="30" y="1"/>
                    <a:pt x="39" y="1"/>
                  </a:cubicBezTo>
                  <a:cubicBezTo>
                    <a:pt x="295" y="1"/>
                    <a:pt x="550" y="1"/>
                    <a:pt x="806" y="1"/>
                  </a:cubicBezTo>
                  <a:cubicBezTo>
                    <a:pt x="846" y="1"/>
                    <a:pt x="886" y="2"/>
                    <a:pt x="926" y="1"/>
                  </a:cubicBezTo>
                  <a:cubicBezTo>
                    <a:pt x="949" y="0"/>
                    <a:pt x="966" y="19"/>
                    <a:pt x="966" y="41"/>
                  </a:cubicBezTo>
                  <a:cubicBezTo>
                    <a:pt x="966" y="209"/>
                    <a:pt x="966" y="549"/>
                    <a:pt x="966" y="549"/>
                  </a:cubicBezTo>
                  <a:close/>
                  <a:moveTo>
                    <a:pt x="483" y="511"/>
                  </a:moveTo>
                  <a:cubicBezTo>
                    <a:pt x="630" y="511"/>
                    <a:pt x="776" y="511"/>
                    <a:pt x="923" y="511"/>
                  </a:cubicBezTo>
                  <a:cubicBezTo>
                    <a:pt x="926" y="511"/>
                    <a:pt x="928" y="511"/>
                    <a:pt x="928" y="506"/>
                  </a:cubicBezTo>
                  <a:cubicBezTo>
                    <a:pt x="928" y="352"/>
                    <a:pt x="928" y="199"/>
                    <a:pt x="928" y="45"/>
                  </a:cubicBezTo>
                  <a:cubicBezTo>
                    <a:pt x="928" y="37"/>
                    <a:pt x="929" y="38"/>
                    <a:pt x="922" y="38"/>
                  </a:cubicBezTo>
                  <a:cubicBezTo>
                    <a:pt x="629" y="38"/>
                    <a:pt x="337" y="38"/>
                    <a:pt x="44" y="38"/>
                  </a:cubicBezTo>
                  <a:cubicBezTo>
                    <a:pt x="37" y="38"/>
                    <a:pt x="38" y="37"/>
                    <a:pt x="38" y="45"/>
                  </a:cubicBezTo>
                  <a:cubicBezTo>
                    <a:pt x="38" y="198"/>
                    <a:pt x="38" y="351"/>
                    <a:pt x="38" y="505"/>
                  </a:cubicBezTo>
                  <a:cubicBezTo>
                    <a:pt x="38" y="511"/>
                    <a:pt x="38" y="511"/>
                    <a:pt x="44" y="511"/>
                  </a:cubicBezTo>
                  <a:cubicBezTo>
                    <a:pt x="190" y="511"/>
                    <a:pt x="337" y="511"/>
                    <a:pt x="483" y="511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6"/>
            <p:cNvSpPr>
              <a:spLocks/>
            </p:cNvSpPr>
            <p:nvPr/>
          </p:nvSpPr>
          <p:spPr bwMode="auto">
            <a:xfrm>
              <a:off x="3251200" y="4894792"/>
              <a:ext cx="1060450" cy="249238"/>
            </a:xfrm>
            <a:custGeom>
              <a:avLst/>
              <a:gdLst>
                <a:gd name="T0" fmla="*/ 278 w 333"/>
                <a:gd name="T1" fmla="*/ 0 h 78"/>
                <a:gd name="T2" fmla="*/ 282 w 333"/>
                <a:gd name="T3" fmla="*/ 34 h 78"/>
                <a:gd name="T4" fmla="*/ 288 w 333"/>
                <a:gd name="T5" fmla="*/ 60 h 78"/>
                <a:gd name="T6" fmla="*/ 298 w 333"/>
                <a:gd name="T7" fmla="*/ 67 h 78"/>
                <a:gd name="T8" fmla="*/ 329 w 333"/>
                <a:gd name="T9" fmla="*/ 74 h 78"/>
                <a:gd name="T10" fmla="*/ 333 w 333"/>
                <a:gd name="T11" fmla="*/ 76 h 78"/>
                <a:gd name="T12" fmla="*/ 329 w 333"/>
                <a:gd name="T13" fmla="*/ 77 h 78"/>
                <a:gd name="T14" fmla="*/ 221 w 333"/>
                <a:gd name="T15" fmla="*/ 77 h 78"/>
                <a:gd name="T16" fmla="*/ 6 w 333"/>
                <a:gd name="T17" fmla="*/ 77 h 78"/>
                <a:gd name="T18" fmla="*/ 0 w 333"/>
                <a:gd name="T19" fmla="*/ 76 h 78"/>
                <a:gd name="T20" fmla="*/ 5 w 333"/>
                <a:gd name="T21" fmla="*/ 74 h 78"/>
                <a:gd name="T22" fmla="*/ 35 w 333"/>
                <a:gd name="T23" fmla="*/ 67 h 78"/>
                <a:gd name="T24" fmla="*/ 49 w 333"/>
                <a:gd name="T25" fmla="*/ 50 h 78"/>
                <a:gd name="T26" fmla="*/ 56 w 333"/>
                <a:gd name="T27" fmla="*/ 0 h 78"/>
                <a:gd name="T28" fmla="*/ 66 w 333"/>
                <a:gd name="T29" fmla="*/ 0 h 78"/>
                <a:gd name="T30" fmla="*/ 278 w 333"/>
                <a:gd name="T31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33" h="78">
                  <a:moveTo>
                    <a:pt x="278" y="0"/>
                  </a:moveTo>
                  <a:cubicBezTo>
                    <a:pt x="280" y="12"/>
                    <a:pt x="280" y="23"/>
                    <a:pt x="282" y="34"/>
                  </a:cubicBezTo>
                  <a:cubicBezTo>
                    <a:pt x="283" y="43"/>
                    <a:pt x="285" y="51"/>
                    <a:pt x="288" y="60"/>
                  </a:cubicBezTo>
                  <a:cubicBezTo>
                    <a:pt x="290" y="64"/>
                    <a:pt x="293" y="67"/>
                    <a:pt x="298" y="67"/>
                  </a:cubicBezTo>
                  <a:cubicBezTo>
                    <a:pt x="309" y="68"/>
                    <a:pt x="319" y="72"/>
                    <a:pt x="329" y="74"/>
                  </a:cubicBezTo>
                  <a:cubicBezTo>
                    <a:pt x="331" y="74"/>
                    <a:pt x="333" y="74"/>
                    <a:pt x="333" y="76"/>
                  </a:cubicBezTo>
                  <a:cubicBezTo>
                    <a:pt x="333" y="78"/>
                    <a:pt x="330" y="77"/>
                    <a:pt x="329" y="77"/>
                  </a:cubicBezTo>
                  <a:cubicBezTo>
                    <a:pt x="293" y="77"/>
                    <a:pt x="257" y="77"/>
                    <a:pt x="221" y="77"/>
                  </a:cubicBezTo>
                  <a:cubicBezTo>
                    <a:pt x="149" y="77"/>
                    <a:pt x="78" y="77"/>
                    <a:pt x="6" y="77"/>
                  </a:cubicBezTo>
                  <a:cubicBezTo>
                    <a:pt x="4" y="77"/>
                    <a:pt x="2" y="78"/>
                    <a:pt x="0" y="76"/>
                  </a:cubicBezTo>
                  <a:cubicBezTo>
                    <a:pt x="1" y="74"/>
                    <a:pt x="3" y="74"/>
                    <a:pt x="5" y="74"/>
                  </a:cubicBezTo>
                  <a:cubicBezTo>
                    <a:pt x="15" y="72"/>
                    <a:pt x="25" y="69"/>
                    <a:pt x="35" y="67"/>
                  </a:cubicBezTo>
                  <a:cubicBezTo>
                    <a:pt x="44" y="66"/>
                    <a:pt x="46" y="61"/>
                    <a:pt x="49" y="50"/>
                  </a:cubicBezTo>
                  <a:cubicBezTo>
                    <a:pt x="52" y="35"/>
                    <a:pt x="56" y="0"/>
                    <a:pt x="56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66" y="0"/>
                    <a:pt x="207" y="0"/>
                    <a:pt x="2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7"/>
            <p:cNvSpPr>
              <a:spLocks/>
            </p:cNvSpPr>
            <p:nvPr/>
          </p:nvSpPr>
          <p:spPr bwMode="auto">
            <a:xfrm>
              <a:off x="3429000" y="4812242"/>
              <a:ext cx="708025" cy="82550"/>
            </a:xfrm>
            <a:custGeom>
              <a:avLst/>
              <a:gdLst>
                <a:gd name="T0" fmla="*/ 222 w 222"/>
                <a:gd name="T1" fmla="*/ 26 h 26"/>
                <a:gd name="T2" fmla="*/ 10 w 222"/>
                <a:gd name="T3" fmla="*/ 26 h 26"/>
                <a:gd name="T4" fmla="*/ 0 w 222"/>
                <a:gd name="T5" fmla="*/ 26 h 26"/>
                <a:gd name="T6" fmla="*/ 1 w 222"/>
                <a:gd name="T7" fmla="*/ 0 h 26"/>
                <a:gd name="T8" fmla="*/ 11 w 222"/>
                <a:gd name="T9" fmla="*/ 0 h 26"/>
                <a:gd name="T10" fmla="*/ 213 w 222"/>
                <a:gd name="T11" fmla="*/ 0 h 26"/>
                <a:gd name="T12" fmla="*/ 220 w 222"/>
                <a:gd name="T13" fmla="*/ 0 h 26"/>
                <a:gd name="T14" fmla="*/ 222 w 222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2" h="26">
                  <a:moveTo>
                    <a:pt x="222" y="26"/>
                  </a:moveTo>
                  <a:cubicBezTo>
                    <a:pt x="151" y="26"/>
                    <a:pt x="10" y="26"/>
                    <a:pt x="10" y="2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17"/>
                    <a:pt x="1" y="9"/>
                    <a:pt x="1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45" y="0"/>
                    <a:pt x="213" y="0"/>
                  </a:cubicBezTo>
                  <a:cubicBezTo>
                    <a:pt x="215" y="0"/>
                    <a:pt x="218" y="0"/>
                    <a:pt x="220" y="0"/>
                  </a:cubicBezTo>
                  <a:lnTo>
                    <a:pt x="222" y="26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8"/>
            <p:cNvSpPr>
              <a:spLocks/>
            </p:cNvSpPr>
            <p:nvPr/>
          </p:nvSpPr>
          <p:spPr bwMode="auto">
            <a:xfrm>
              <a:off x="3251200" y="5134504"/>
              <a:ext cx="1060450" cy="15875"/>
            </a:xfrm>
            <a:custGeom>
              <a:avLst/>
              <a:gdLst>
                <a:gd name="T0" fmla="*/ 167 w 333"/>
                <a:gd name="T1" fmla="*/ 2 h 5"/>
                <a:gd name="T2" fmla="*/ 331 w 333"/>
                <a:gd name="T3" fmla="*/ 2 h 5"/>
                <a:gd name="T4" fmla="*/ 333 w 333"/>
                <a:gd name="T5" fmla="*/ 3 h 5"/>
                <a:gd name="T6" fmla="*/ 331 w 333"/>
                <a:gd name="T7" fmla="*/ 5 h 5"/>
                <a:gd name="T8" fmla="*/ 324 w 333"/>
                <a:gd name="T9" fmla="*/ 5 h 5"/>
                <a:gd name="T10" fmla="*/ 6 w 333"/>
                <a:gd name="T11" fmla="*/ 5 h 5"/>
                <a:gd name="T12" fmla="*/ 0 w 333"/>
                <a:gd name="T13" fmla="*/ 3 h 5"/>
                <a:gd name="T14" fmla="*/ 6 w 333"/>
                <a:gd name="T15" fmla="*/ 2 h 5"/>
                <a:gd name="T16" fmla="*/ 167 w 333"/>
                <a:gd name="T17" fmla="*/ 2 h 5"/>
                <a:gd name="T18" fmla="*/ 167 w 333"/>
                <a:gd name="T1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3" h="5">
                  <a:moveTo>
                    <a:pt x="167" y="2"/>
                  </a:moveTo>
                  <a:cubicBezTo>
                    <a:pt x="222" y="2"/>
                    <a:pt x="276" y="2"/>
                    <a:pt x="331" y="2"/>
                  </a:cubicBezTo>
                  <a:cubicBezTo>
                    <a:pt x="332" y="2"/>
                    <a:pt x="333" y="1"/>
                    <a:pt x="333" y="3"/>
                  </a:cubicBezTo>
                  <a:cubicBezTo>
                    <a:pt x="333" y="4"/>
                    <a:pt x="332" y="5"/>
                    <a:pt x="331" y="5"/>
                  </a:cubicBezTo>
                  <a:cubicBezTo>
                    <a:pt x="328" y="5"/>
                    <a:pt x="326" y="5"/>
                    <a:pt x="324" y="5"/>
                  </a:cubicBezTo>
                  <a:cubicBezTo>
                    <a:pt x="218" y="5"/>
                    <a:pt x="112" y="5"/>
                    <a:pt x="6" y="5"/>
                  </a:cubicBezTo>
                  <a:cubicBezTo>
                    <a:pt x="4" y="5"/>
                    <a:pt x="0" y="5"/>
                    <a:pt x="0" y="3"/>
                  </a:cubicBezTo>
                  <a:cubicBezTo>
                    <a:pt x="0" y="0"/>
                    <a:pt x="4" y="2"/>
                    <a:pt x="6" y="2"/>
                  </a:cubicBezTo>
                  <a:cubicBezTo>
                    <a:pt x="60" y="2"/>
                    <a:pt x="114" y="2"/>
                    <a:pt x="167" y="2"/>
                  </a:cubicBezTo>
                  <a:cubicBezTo>
                    <a:pt x="167" y="2"/>
                    <a:pt x="167" y="2"/>
                    <a:pt x="167" y="2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44B35D20-7FD6-FFC5-30E1-2DEDBAA33317}"/>
              </a:ext>
            </a:extLst>
          </p:cNvPr>
          <p:cNvGrpSpPr/>
          <p:nvPr/>
        </p:nvGrpSpPr>
        <p:grpSpPr>
          <a:xfrm>
            <a:off x="-233160" y="1009282"/>
            <a:ext cx="6034025" cy="4179513"/>
            <a:chOff x="-252472" y="1523214"/>
            <a:chExt cx="6034025" cy="417951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016977A-112F-4154-95F5-0608714FBFEE}"/>
                </a:ext>
              </a:extLst>
            </p:cNvPr>
            <p:cNvSpPr txBox="1"/>
            <p:nvPr/>
          </p:nvSpPr>
          <p:spPr>
            <a:xfrm>
              <a:off x="28521" y="1543133"/>
              <a:ext cx="530793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52400">
                <a:spcBef>
                  <a:spcPts val="1600"/>
                </a:spcBef>
                <a:buSzPts val="1200"/>
                <a:defRPr/>
              </a:pPr>
              <a:r>
                <a:rPr lang="ar-SA" sz="2600" b="1" dirty="0">
                  <a:solidFill>
                    <a:schemeClr val="accent2"/>
                  </a:solidFill>
                  <a:cs typeface="Fanan" pitchFamily="2" charset="-78"/>
                </a:rPr>
                <a:t>تثبيت برنامج بنسل ثنائي الابعاد (</a:t>
              </a:r>
              <a:r>
                <a:rPr lang="en-US" sz="2600" b="1" dirty="0">
                  <a:solidFill>
                    <a:schemeClr val="accent2"/>
                  </a:solidFill>
                  <a:cs typeface="Fanan" pitchFamily="2" charset="-78"/>
                </a:rPr>
                <a:t>Penci2D</a:t>
              </a:r>
              <a:r>
                <a:rPr lang="ar-SA" sz="2600" b="1" dirty="0">
                  <a:solidFill>
                    <a:schemeClr val="accent2"/>
                  </a:solidFill>
                  <a:cs typeface="Fanan" pitchFamily="2" charset="-78"/>
                </a:rPr>
                <a:t>)</a:t>
              </a:r>
              <a:endParaRPr lang="en-GB" sz="2600" b="1" dirty="0">
                <a:solidFill>
                  <a:schemeClr val="accent2"/>
                </a:solidFill>
                <a:cs typeface="Fanan" pitchFamily="2" charset="-78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016977A-112F-4154-95F5-0608714FBFEE}"/>
                </a:ext>
              </a:extLst>
            </p:cNvPr>
            <p:cNvSpPr txBox="1"/>
            <p:nvPr/>
          </p:nvSpPr>
          <p:spPr>
            <a:xfrm>
              <a:off x="-252472" y="2269042"/>
              <a:ext cx="558861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52400" lvl="0" algn="r" rtl="1">
                <a:spcBef>
                  <a:spcPts val="1600"/>
                </a:spcBef>
                <a:spcAft>
                  <a:spcPts val="0"/>
                </a:spcAft>
                <a:buSzPts val="1200"/>
              </a:pPr>
              <a:r>
                <a:rPr lang="ar-SA" sz="2800" b="1" dirty="0">
                  <a:solidFill>
                    <a:schemeClr val="accent4"/>
                  </a:solidFill>
                  <a:cs typeface="Fanan" pitchFamily="2" charset="-78"/>
                  <a:sym typeface="Roboto"/>
                </a:rPr>
                <a:t>التعرف على الواجهة الرئيسية لـ(</a:t>
              </a:r>
              <a:r>
                <a:rPr lang="en-US" sz="2800" b="1" dirty="0">
                  <a:solidFill>
                    <a:schemeClr val="accent4"/>
                  </a:solidFill>
                  <a:cs typeface="Fanan" pitchFamily="2" charset="-78"/>
                  <a:sym typeface="Roboto"/>
                </a:rPr>
                <a:t>Penci2D</a:t>
              </a:r>
              <a:r>
                <a:rPr lang="ar-SA" sz="2800" b="1" dirty="0">
                  <a:solidFill>
                    <a:schemeClr val="accent4"/>
                  </a:solidFill>
                  <a:cs typeface="Fanan" pitchFamily="2" charset="-78"/>
                  <a:sym typeface="Roboto"/>
                </a:rPr>
                <a:t>)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016977A-112F-4154-95F5-0608714FBFEE}"/>
                </a:ext>
              </a:extLst>
            </p:cNvPr>
            <p:cNvSpPr txBox="1"/>
            <p:nvPr/>
          </p:nvSpPr>
          <p:spPr>
            <a:xfrm>
              <a:off x="232560" y="2862297"/>
              <a:ext cx="495629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ar-SA" sz="3200" dirty="0">
                  <a:solidFill>
                    <a:srgbClr val="0070C0"/>
                  </a:solidFill>
                  <a:cs typeface="Fanan" pitchFamily="2" charset="-78"/>
                </a:rPr>
                <a:t>طريقة عمل برنامج بنسل ثنائي الابعاد</a:t>
              </a:r>
              <a:endParaRPr lang="ar-SA" sz="3200" b="1" dirty="0">
                <a:solidFill>
                  <a:srgbClr val="0070C0"/>
                </a:solidFill>
                <a:cs typeface="Fanan" pitchFamily="2" charset="-78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5275186" y="1523214"/>
              <a:ext cx="506367" cy="50636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b="1" dirty="0"/>
                <a:t>1</a:t>
              </a:r>
              <a:endParaRPr lang="en-US" b="1" dirty="0"/>
            </a:p>
          </p:txBody>
        </p:sp>
        <p:sp>
          <p:nvSpPr>
            <p:cNvPr id="17" name="Oval 16"/>
            <p:cNvSpPr/>
            <p:nvPr/>
          </p:nvSpPr>
          <p:spPr>
            <a:xfrm>
              <a:off x="5275186" y="2259162"/>
              <a:ext cx="506367" cy="506367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b="1" dirty="0"/>
                <a:t>2</a:t>
              </a:r>
              <a:endParaRPr lang="en-US" b="1" dirty="0"/>
            </a:p>
          </p:txBody>
        </p:sp>
        <p:sp>
          <p:nvSpPr>
            <p:cNvPr id="18" name="Oval 17"/>
            <p:cNvSpPr/>
            <p:nvPr/>
          </p:nvSpPr>
          <p:spPr>
            <a:xfrm>
              <a:off x="5221219" y="3055734"/>
              <a:ext cx="506367" cy="50636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b="1" dirty="0"/>
                <a:t>3</a:t>
              </a:r>
              <a:endParaRPr lang="en-US" b="1" dirty="0"/>
            </a:p>
          </p:txBody>
        </p:sp>
        <p:sp>
          <p:nvSpPr>
            <p:cNvPr id="3" name="Oval 17">
              <a:extLst>
                <a:ext uri="{FF2B5EF4-FFF2-40B4-BE49-F238E27FC236}">
                  <a16:creationId xmlns:a16="http://schemas.microsoft.com/office/drawing/2014/main" id="{0BC623CA-2B08-4B37-88DC-3DF32D03542E}"/>
                </a:ext>
              </a:extLst>
            </p:cNvPr>
            <p:cNvSpPr/>
            <p:nvPr/>
          </p:nvSpPr>
          <p:spPr>
            <a:xfrm>
              <a:off x="5245042" y="3853119"/>
              <a:ext cx="506367" cy="50636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b="1" dirty="0"/>
                <a:t>4</a:t>
              </a:r>
              <a:endParaRPr lang="en-US" b="1" dirty="0"/>
            </a:p>
          </p:txBody>
        </p:sp>
        <p:sp>
          <p:nvSpPr>
            <p:cNvPr id="4" name="Oval 17">
              <a:extLst>
                <a:ext uri="{FF2B5EF4-FFF2-40B4-BE49-F238E27FC236}">
                  <a16:creationId xmlns:a16="http://schemas.microsoft.com/office/drawing/2014/main" id="{023DE17D-8A13-4F74-9C7E-AF1BF5DF7705}"/>
                </a:ext>
              </a:extLst>
            </p:cNvPr>
            <p:cNvSpPr/>
            <p:nvPr/>
          </p:nvSpPr>
          <p:spPr>
            <a:xfrm>
              <a:off x="5229049" y="4631768"/>
              <a:ext cx="506367" cy="506367"/>
            </a:xfrm>
            <a:prstGeom prst="ellipse">
              <a:avLst/>
            </a:prstGeom>
            <a:solidFill>
              <a:srgbClr val="6A4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b="1" dirty="0"/>
                <a:t>5</a:t>
              </a:r>
              <a:endParaRPr lang="en-US" b="1" dirty="0"/>
            </a:p>
          </p:txBody>
        </p:sp>
        <p:sp>
          <p:nvSpPr>
            <p:cNvPr id="29" name="TextBox 14">
              <a:extLst>
                <a:ext uri="{FF2B5EF4-FFF2-40B4-BE49-F238E27FC236}">
                  <a16:creationId xmlns:a16="http://schemas.microsoft.com/office/drawing/2014/main" id="{4F48C67E-7261-47D5-AD2A-10BD4D145FB0}"/>
                </a:ext>
              </a:extLst>
            </p:cNvPr>
            <p:cNvSpPr txBox="1"/>
            <p:nvPr/>
          </p:nvSpPr>
          <p:spPr>
            <a:xfrm>
              <a:off x="-124136" y="4625509"/>
              <a:ext cx="5301603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r">
                <a:defRPr/>
              </a:pPr>
              <a:r>
                <a:rPr lang="ar-SA" sz="3200" dirty="0">
                  <a:solidFill>
                    <a:srgbClr val="6245F5"/>
                  </a:solidFill>
                  <a:cs typeface="Fanan" pitchFamily="2" charset="-78"/>
                </a:rPr>
                <a:t>الرسم على طبقات الصورة باستخدام الأدوات المناسبة.</a:t>
              </a:r>
              <a:endParaRPr lang="en-GB" sz="3200" b="1" dirty="0">
                <a:solidFill>
                  <a:srgbClr val="6245F5"/>
                </a:solidFill>
                <a:latin typeface="Segoe UI Semibold" panose="020B0702040204020203" pitchFamily="34" charset="0"/>
                <a:ea typeface="Noto Sans" panose="020B0502040504020204" pitchFamily="34"/>
                <a:cs typeface="Fanan" pitchFamily="2" charset="-78"/>
              </a:endParaRPr>
            </a:p>
          </p:txBody>
        </p:sp>
        <p:sp>
          <p:nvSpPr>
            <p:cNvPr id="31" name="TextBox 14">
              <a:extLst>
                <a:ext uri="{FF2B5EF4-FFF2-40B4-BE49-F238E27FC236}">
                  <a16:creationId xmlns:a16="http://schemas.microsoft.com/office/drawing/2014/main" id="{EE730A79-6601-4666-823F-0A2AFFF9F805}"/>
                </a:ext>
              </a:extLst>
            </p:cNvPr>
            <p:cNvSpPr txBox="1"/>
            <p:nvPr/>
          </p:nvSpPr>
          <p:spPr>
            <a:xfrm>
              <a:off x="232560" y="3631738"/>
              <a:ext cx="487522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ar-SA" sz="3200" dirty="0">
                  <a:solidFill>
                    <a:schemeClr val="bg1">
                      <a:lumMod val="50000"/>
                    </a:schemeClr>
                  </a:solidFill>
                  <a:cs typeface="Fanan" pitchFamily="2" charset="-78"/>
                </a:rPr>
                <a:t>إضافة أو حذف الطبقات والمفاتيح </a:t>
              </a:r>
              <a:endParaRPr lang="ar-SA" sz="3200" b="1" dirty="0">
                <a:solidFill>
                  <a:schemeClr val="bg1">
                    <a:lumMod val="50000"/>
                  </a:schemeClr>
                </a:solidFill>
                <a:cs typeface="Fanan" pitchFamily="2" charset="-78"/>
              </a:endParaRPr>
            </a:p>
          </p:txBody>
        </p:sp>
      </p:grpSp>
      <p:pic>
        <p:nvPicPr>
          <p:cNvPr id="7" name="صورة 6">
            <a:extLst>
              <a:ext uri="{FF2B5EF4-FFF2-40B4-BE49-F238E27FC236}">
                <a16:creationId xmlns:a16="http://schemas.microsoft.com/office/drawing/2014/main" id="{8E93BB23-CE90-AD22-66D0-2A17FD054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6" y="90435"/>
            <a:ext cx="1786313" cy="476350"/>
          </a:xfrm>
          <a:prstGeom prst="rect">
            <a:avLst/>
          </a:prstGeom>
        </p:spPr>
      </p:pic>
      <p:pic>
        <p:nvPicPr>
          <p:cNvPr id="8" name="图片 6">
            <a:extLst>
              <a:ext uri="{FF2B5EF4-FFF2-40B4-BE49-F238E27FC236}">
                <a16:creationId xmlns:a16="http://schemas.microsoft.com/office/drawing/2014/main" id="{1D0CB695-6502-632A-BC0C-3466BA57CF8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307" b="37093"/>
          <a:stretch>
            <a:fillRect/>
          </a:stretch>
        </p:blipFill>
        <p:spPr>
          <a:xfrm>
            <a:off x="-16702" y="5251311"/>
            <a:ext cx="12203151" cy="1624154"/>
          </a:xfrm>
          <a:prstGeom prst="rect">
            <a:avLst/>
          </a:prstGeom>
        </p:spPr>
      </p:pic>
      <p:sp>
        <p:nvSpPr>
          <p:cNvPr id="9" name="Rounded Rectangle 13">
            <a:extLst>
              <a:ext uri="{FF2B5EF4-FFF2-40B4-BE49-F238E27FC236}">
                <a16:creationId xmlns:a16="http://schemas.microsoft.com/office/drawing/2014/main" id="{DB45DE8D-AFD6-7D6F-C472-81DF1F07C1F1}"/>
              </a:ext>
            </a:extLst>
          </p:cNvPr>
          <p:cNvSpPr/>
          <p:nvPr/>
        </p:nvSpPr>
        <p:spPr>
          <a:xfrm>
            <a:off x="6197082" y="1612583"/>
            <a:ext cx="5216848" cy="202875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accent1"/>
                </a:solidFill>
                <a:cs typeface="Fanan" pitchFamily="2" charset="-78"/>
              </a:rPr>
              <a:t>أهداف الدرس الخامس</a:t>
            </a:r>
          </a:p>
          <a:p>
            <a:pPr algn="ctr"/>
            <a:r>
              <a:rPr lang="ar-SA" sz="4400" b="1" u="sng" dirty="0">
                <a:solidFill>
                  <a:schemeClr val="accent1"/>
                </a:solidFill>
                <a:cs typeface="Fanan" pitchFamily="2" charset="-78"/>
              </a:rPr>
              <a:t>الجزء الأول</a:t>
            </a:r>
          </a:p>
        </p:txBody>
      </p:sp>
    </p:spTree>
    <p:extLst>
      <p:ext uri="{BB962C8B-B14F-4D97-AF65-F5344CB8AC3E}">
        <p14:creationId xmlns:p14="http://schemas.microsoft.com/office/powerpoint/2010/main" val="8596107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6">
            <a:extLst>
              <a:ext uri="{FF2B5EF4-FFF2-40B4-BE49-F238E27FC236}">
                <a16:creationId xmlns:a16="http://schemas.microsoft.com/office/drawing/2014/main" id="{53D22D58-2658-463F-A04F-623B2C3ECB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307" b="37093"/>
          <a:stretch>
            <a:fillRect/>
          </a:stretch>
        </p:blipFill>
        <p:spPr>
          <a:xfrm>
            <a:off x="-11151" y="5916138"/>
            <a:ext cx="12203151" cy="941862"/>
          </a:xfrm>
          <a:prstGeom prst="rect">
            <a:avLst/>
          </a:prstGeom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104D481F-2B09-4F36-A6F3-AD19ADB446CF}"/>
              </a:ext>
            </a:extLst>
          </p:cNvPr>
          <p:cNvSpPr/>
          <p:nvPr/>
        </p:nvSpPr>
        <p:spPr>
          <a:xfrm>
            <a:off x="280804" y="286611"/>
            <a:ext cx="8671726" cy="1200778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EG" sz="3600" dirty="0">
                <a:solidFill>
                  <a:schemeClr val="tx1"/>
                </a:solidFill>
                <a:cs typeface="Fanan" pitchFamily="2" charset="-78"/>
              </a:rPr>
              <a:t>هل تساءلت يوما عن كيفية إنشاء الرسومات المتحركة</a:t>
            </a:r>
            <a:r>
              <a:rPr lang="ar-SA" sz="3600" dirty="0">
                <a:solidFill>
                  <a:schemeClr val="tx1"/>
                </a:solidFill>
                <a:cs typeface="Fanan" pitchFamily="2" charset="-78"/>
              </a:rPr>
              <a:t> ؟؟!</a:t>
            </a:r>
            <a:endParaRPr lang="ar-SA" sz="3600" dirty="0">
              <a:cs typeface="Fanan" pitchFamily="2" charset="-78"/>
            </a:endParaRPr>
          </a:p>
        </p:txBody>
      </p:sp>
      <p:pic>
        <p:nvPicPr>
          <p:cNvPr id="1028" name="Picture 4" descr="الغاز حسابية للاذكياء مع الحل لتختبر مستواك |">
            <a:extLst>
              <a:ext uri="{FF2B5EF4-FFF2-40B4-BE49-F238E27FC236}">
                <a16:creationId xmlns:a16="http://schemas.microsoft.com/office/drawing/2014/main" id="{D9483185-C8DF-4A7A-BB9F-C7635AB548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8078" y="1306286"/>
            <a:ext cx="2304693" cy="3647552"/>
          </a:xfrm>
          <a:prstGeom prst="rect">
            <a:avLst/>
          </a:prstGeom>
          <a:ln w="3175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مستطيل 7">
            <a:extLst>
              <a:ext uri="{FF2B5EF4-FFF2-40B4-BE49-F238E27FC236}">
                <a16:creationId xmlns:a16="http://schemas.microsoft.com/office/drawing/2014/main" id="{ABB6F67B-6381-41F3-A484-7D362576AA4D}"/>
              </a:ext>
            </a:extLst>
          </p:cNvPr>
          <p:cNvSpPr/>
          <p:nvPr/>
        </p:nvSpPr>
        <p:spPr>
          <a:xfrm>
            <a:off x="280804" y="1832376"/>
            <a:ext cx="8671726" cy="1200778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EG" sz="3600" dirty="0">
                <a:solidFill>
                  <a:schemeClr val="tx1"/>
                </a:solidFill>
                <a:cs typeface="Fanan" pitchFamily="2" charset="-78"/>
              </a:rPr>
              <a:t>وهل لديك طموح بإنشاء رسوماتك المتحركة بنفسك؟</a:t>
            </a:r>
            <a:r>
              <a:rPr lang="ar-SA" sz="3600" dirty="0">
                <a:solidFill>
                  <a:schemeClr val="tx1"/>
                </a:solidFill>
                <a:cs typeface="Fanan" pitchFamily="2" charset="-78"/>
              </a:rPr>
              <a:t>؟!</a:t>
            </a:r>
            <a:endParaRPr lang="ar-SA" sz="3600" dirty="0">
              <a:cs typeface="Fanan" pitchFamily="2" charset="-78"/>
            </a:endParaRPr>
          </a:p>
        </p:txBody>
      </p:sp>
      <p:pic>
        <p:nvPicPr>
          <p:cNvPr id="5128" name="Picture 8" descr="معرض لإنجازات تطور قطاع الرسوم المتحركة منذ المؤتمر الـ17 للحزب يقام في  بكين (5)">
            <a:extLst>
              <a:ext uri="{FF2B5EF4-FFF2-40B4-BE49-F238E27FC236}">
                <a16:creationId xmlns:a16="http://schemas.microsoft.com/office/drawing/2014/main" id="{BBF2CA75-38D4-4A25-A927-31E9F0568C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29" y="3391996"/>
            <a:ext cx="3801417" cy="25241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130" name="Picture 10" descr="أفضل أنظمة وتطبيقات الرسوم المتحركة ثنائية الأبعاد | تقنيات ديزاد">
            <a:extLst>
              <a:ext uri="{FF2B5EF4-FFF2-40B4-BE49-F238E27FC236}">
                <a16:creationId xmlns:a16="http://schemas.microsoft.com/office/drawing/2014/main" id="{FFA95A00-7C9C-4B28-B6A0-B379EAC1E7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0358" y="3420999"/>
            <a:ext cx="3801417" cy="25922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041027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E0A4BDB3-044D-414E-BF0F-0E92CBC7DF1D}"/>
              </a:ext>
            </a:extLst>
          </p:cNvPr>
          <p:cNvSpPr/>
          <p:nvPr/>
        </p:nvSpPr>
        <p:spPr>
          <a:xfrm>
            <a:off x="321548" y="2620080"/>
            <a:ext cx="11635990" cy="343907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/>
          <a:srcRect r="6307" b="37093"/>
          <a:stretch>
            <a:fillRect/>
          </a:stretch>
        </p:blipFill>
        <p:spPr>
          <a:xfrm>
            <a:off x="-11151" y="5727560"/>
            <a:ext cx="12203151" cy="1130441"/>
          </a:xfrm>
          <a:prstGeom prst="rect">
            <a:avLst/>
          </a:prstGeom>
        </p:spPr>
      </p:pic>
      <p:graphicFrame>
        <p:nvGraphicFramePr>
          <p:cNvPr id="33" name="جدول 32">
            <a:extLst>
              <a:ext uri="{FF2B5EF4-FFF2-40B4-BE49-F238E27FC236}">
                <a16:creationId xmlns:a16="http://schemas.microsoft.com/office/drawing/2014/main" id="{036BD38B-2C06-49C5-853D-D6C2E71871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4337677"/>
              </p:ext>
            </p:extLst>
          </p:nvPr>
        </p:nvGraphicFramePr>
        <p:xfrm>
          <a:off x="321548" y="193942"/>
          <a:ext cx="11635990" cy="2163900"/>
        </p:xfrm>
        <a:graphic>
          <a:graphicData uri="http://schemas.openxmlformats.org/drawingml/2006/table">
            <a:tbl>
              <a:tblPr rtl="1" firstRow="1" bandRow="1">
                <a:tableStyleId>{FABFCF23-3B69-468F-B69F-88F6DE6A72F2}</a:tableStyleId>
              </a:tblPr>
              <a:tblGrid>
                <a:gridCol w="2908997">
                  <a:extLst>
                    <a:ext uri="{9D8B030D-6E8A-4147-A177-3AD203B41FA5}">
                      <a16:colId xmlns:a16="http://schemas.microsoft.com/office/drawing/2014/main" val="2598464030"/>
                    </a:ext>
                  </a:extLst>
                </a:gridCol>
                <a:gridCol w="3885648">
                  <a:extLst>
                    <a:ext uri="{9D8B030D-6E8A-4147-A177-3AD203B41FA5}">
                      <a16:colId xmlns:a16="http://schemas.microsoft.com/office/drawing/2014/main" val="4014821178"/>
                    </a:ext>
                  </a:extLst>
                </a:gridCol>
                <a:gridCol w="2526836">
                  <a:extLst>
                    <a:ext uri="{9D8B030D-6E8A-4147-A177-3AD203B41FA5}">
                      <a16:colId xmlns:a16="http://schemas.microsoft.com/office/drawing/2014/main" val="1900209592"/>
                    </a:ext>
                  </a:extLst>
                </a:gridCol>
                <a:gridCol w="2314509">
                  <a:extLst>
                    <a:ext uri="{9D8B030D-6E8A-4147-A177-3AD203B41FA5}">
                      <a16:colId xmlns:a16="http://schemas.microsoft.com/office/drawing/2014/main" val="1270679293"/>
                    </a:ext>
                  </a:extLst>
                </a:gridCol>
              </a:tblGrid>
              <a:tr h="300783">
                <a:tc>
                  <a:txBody>
                    <a:bodyPr/>
                    <a:lstStyle/>
                    <a:p>
                      <a:pPr algn="r" rtl="1"/>
                      <a:r>
                        <a:rPr lang="ar-SA" sz="1800" b="0" dirty="0">
                          <a:cs typeface="Fanan" pitchFamily="2" charset="-78"/>
                        </a:rPr>
                        <a:t>رقم النشاط</a:t>
                      </a:r>
                    </a:p>
                  </a:txBody>
                  <a:tcPr marL="91445" marR="91445" marT="45690" marB="4569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1800" b="0" dirty="0">
                          <a:cs typeface="Fanan" pitchFamily="2" charset="-78"/>
                        </a:rPr>
                        <a:t>1</a:t>
                      </a:r>
                    </a:p>
                  </a:txBody>
                  <a:tcPr marL="91445" marR="91445" marT="45690" marB="4569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1800" b="0" dirty="0">
                          <a:cs typeface="Fanan" pitchFamily="2" charset="-78"/>
                        </a:rPr>
                        <a:t>موضوع النشاط</a:t>
                      </a:r>
                    </a:p>
                  </a:txBody>
                  <a:tcPr marL="91445" marR="91445" marT="45690" marB="4569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1800" b="0" dirty="0">
                          <a:cs typeface="Fanan" pitchFamily="2" charset="-78"/>
                        </a:rPr>
                        <a:t>تهيئة </a:t>
                      </a:r>
                    </a:p>
                  </a:txBody>
                  <a:tcPr marL="91445" marR="91445" marT="45690" marB="45690"/>
                </a:tc>
                <a:extLst>
                  <a:ext uri="{0D108BD9-81ED-4DB2-BD59-A6C34878D82A}">
                    <a16:rowId xmlns:a16="http://schemas.microsoft.com/office/drawing/2014/main" val="1283921535"/>
                  </a:ext>
                </a:extLst>
              </a:tr>
              <a:tr h="300783">
                <a:tc>
                  <a:txBody>
                    <a:bodyPr/>
                    <a:lstStyle/>
                    <a:p>
                      <a:pPr algn="r" rtl="1"/>
                      <a:r>
                        <a:rPr lang="ar-SA" sz="1800" b="0" dirty="0">
                          <a:cs typeface="Fanan" pitchFamily="2" charset="-78"/>
                        </a:rPr>
                        <a:t>مدة النشاط</a:t>
                      </a:r>
                    </a:p>
                  </a:txBody>
                  <a:tcPr marL="91445" marR="91445" marT="45690" marB="4569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1800" b="0" dirty="0">
                          <a:cs typeface="Fanan" pitchFamily="2" charset="-78"/>
                        </a:rPr>
                        <a:t>2د</a:t>
                      </a:r>
                    </a:p>
                  </a:txBody>
                  <a:tcPr marL="91445" marR="91445" marT="45690" marB="4569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1800" b="0" dirty="0">
                          <a:cs typeface="Fanan" pitchFamily="2" charset="-78"/>
                        </a:rPr>
                        <a:t>نوع النشاط</a:t>
                      </a:r>
                    </a:p>
                  </a:txBody>
                  <a:tcPr marL="91445" marR="91445" marT="45690" marB="4569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1800" b="0" dirty="0">
                          <a:cs typeface="Fanan" pitchFamily="2" charset="-78"/>
                        </a:rPr>
                        <a:t>جماعي </a:t>
                      </a:r>
                    </a:p>
                  </a:txBody>
                  <a:tcPr marL="91445" marR="91445" marT="45690" marB="45690"/>
                </a:tc>
                <a:extLst>
                  <a:ext uri="{0D108BD9-81ED-4DB2-BD59-A6C34878D82A}">
                    <a16:rowId xmlns:a16="http://schemas.microsoft.com/office/drawing/2014/main" val="1365642826"/>
                  </a:ext>
                </a:extLst>
              </a:tr>
              <a:tr h="1292684">
                <a:tc gridSpan="2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0" dirty="0">
                          <a:solidFill>
                            <a:srgbClr val="FF0000"/>
                          </a:solidFill>
                          <a:cs typeface="Fanan" pitchFamily="2" charset="-78"/>
                        </a:rPr>
                        <a:t>باستخدام استراتيجية (  قراءة الصور )</a:t>
                      </a:r>
                    </a:p>
                    <a:p>
                      <a:pPr algn="r"/>
                      <a:r>
                        <a:rPr lang="ar-SA" sz="2400" b="0" dirty="0">
                          <a:latin typeface="Sakkal Majalla" panose="02000000000000000000" pitchFamily="2" charset="-78"/>
                          <a:cs typeface="Fanan" pitchFamily="2" charset="-78"/>
                        </a:rPr>
                        <a:t>س1) أذكر أمثلة على برامج إنشاء رسومات ثنائية الابعاد؟   </a:t>
                      </a:r>
                    </a:p>
                    <a:p>
                      <a:pPr algn="r"/>
                      <a:r>
                        <a:rPr lang="ar-SA" sz="2400" b="0" dirty="0">
                          <a:latin typeface="Sakkal Majalla" panose="02000000000000000000" pitchFamily="2" charset="-78"/>
                          <a:cs typeface="Fanan" pitchFamily="2" charset="-78"/>
                        </a:rPr>
                        <a:t>س2) هل سبق لك استخدامها ؟ وما طبيعة استخدامها؟ </a:t>
                      </a: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0" dirty="0">
                        <a:solidFill>
                          <a:srgbClr val="FF7995"/>
                        </a:solidFill>
                        <a:cs typeface="Fanan" pitchFamily="2" charset="-78"/>
                      </a:endParaRPr>
                    </a:p>
                  </a:txBody>
                  <a:tcPr marL="91445" marR="91445" marT="45690" marB="45690"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rtl="1"/>
                      <a:endParaRPr lang="ar-SA" sz="1800" b="0" dirty="0">
                        <a:solidFill>
                          <a:schemeClr val="tx1"/>
                        </a:solidFill>
                        <a:cs typeface="Fanan" pitchFamily="2" charset="-78"/>
                      </a:endParaRPr>
                    </a:p>
                  </a:txBody>
                  <a:tcPr marL="91445" marR="91445" marT="45690" marB="45690"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9956330"/>
                  </a:ext>
                </a:extLst>
              </a:tr>
            </a:tbl>
          </a:graphicData>
        </a:graphic>
      </p:graphicFrame>
      <p:pic>
        <p:nvPicPr>
          <p:cNvPr id="37" name="صورة 36">
            <a:extLst>
              <a:ext uri="{FF2B5EF4-FFF2-40B4-BE49-F238E27FC236}">
                <a16:creationId xmlns:a16="http://schemas.microsoft.com/office/drawing/2014/main" id="{F7636873-4B36-47F5-A187-1A2C702A63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9319" y="3334947"/>
            <a:ext cx="1666962" cy="1648913"/>
          </a:xfrm>
          <a:prstGeom prst="rect">
            <a:avLst/>
          </a:prstGeom>
        </p:spPr>
      </p:pic>
      <p:pic>
        <p:nvPicPr>
          <p:cNvPr id="2052" name="Picture 4" descr="TupiTube - Wikipedia">
            <a:extLst>
              <a:ext uri="{FF2B5EF4-FFF2-40B4-BE49-F238E27FC236}">
                <a16:creationId xmlns:a16="http://schemas.microsoft.com/office/drawing/2014/main" id="{5E1F67B3-E5A4-42D7-9946-48D35B76E8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5467" y="2904257"/>
            <a:ext cx="1666962" cy="2416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Flipaclip animations - Home | Facebook">
            <a:extLst>
              <a:ext uri="{FF2B5EF4-FFF2-40B4-BE49-F238E27FC236}">
                <a16:creationId xmlns:a16="http://schemas.microsoft.com/office/drawing/2014/main" id="{953119B3-3DB4-4B6D-B938-EE6E046442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909" y="3081837"/>
            <a:ext cx="1869159" cy="2238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Open Source Project &amp;quot;OpenToonz&amp;quot; - New Logo Proposal — Steemit">
            <a:extLst>
              <a:ext uri="{FF2B5EF4-FFF2-40B4-BE49-F238E27FC236}">
                <a16:creationId xmlns:a16="http://schemas.microsoft.com/office/drawing/2014/main" id="{B57F40D8-100E-42CA-BAF9-E2559F82CE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6" t="31195" r="27962" b="29244"/>
          <a:stretch/>
        </p:blipFill>
        <p:spPr bwMode="auto">
          <a:xfrm>
            <a:off x="5911390" y="3334947"/>
            <a:ext cx="2968968" cy="1554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9696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Montserrat"/>
        <a:font script="Hebr" typeface="Montserrat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Montserrat"/>
        <a:font script="Laoo" typeface="DokChampa"/>
        <a:font script="Sinh" typeface="Iskoola Pota"/>
        <a:font script="Mong" typeface="Mongolian Baiti"/>
        <a:font script="Viet" typeface="Montserrat"/>
        <a:font script="Uigh" typeface="Microsoft Uighur"/>
        <a:font script="Geor" typeface="Sylfaen"/>
      </a:majorFont>
      <a:minorFont>
        <a:latin typeface="Montserrat"/>
        <a:ea typeface=""/>
        <a:cs typeface=""/>
        <a:font script="Jpan" typeface="游ゴシック"/>
        <a:font script="Hang" typeface="맑은 고딕"/>
        <a:font script="Hans" typeface="Montserrat"/>
        <a:font script="Hant" typeface="新細明體"/>
        <a:font script="Arab" typeface="Montserrat"/>
        <a:font script="Hebr" typeface="Montserrat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Montserrat"/>
        <a:font script="Laoo" typeface="DokChampa"/>
        <a:font script="Sinh" typeface="Iskoola Pota"/>
        <a:font script="Mong" typeface="Mongolian Baiti"/>
        <a:font script="Viet" typeface="Montserrat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Montserrat"/>
        <a:font script="Hant" typeface="新細明體"/>
        <a:font script="Arab" typeface="Montserrat"/>
        <a:font script="Hebr" typeface="Montserrat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Montserrat"/>
        <a:font script="Laoo" typeface="DokChampa"/>
        <a:font script="Sinh" typeface="Iskoola Pota"/>
        <a:font script="Mong" typeface="Mongolian Baiti"/>
        <a:font script="Viet" typeface="Montserrat"/>
        <a:font script="Uigh" typeface="Microsoft Uighur"/>
        <a:font script="Geor" typeface="Sylfaen"/>
      </a:majorFont>
      <a:minorFont>
        <a:latin typeface="Montserrat"/>
        <a:ea typeface=""/>
        <a:cs typeface=""/>
        <a:font script="Jpan" typeface="ＭＳ Ｐゴシック"/>
        <a:font script="Hang" typeface="맑은 고딕"/>
        <a:font script="Hans" typeface="Montserrat"/>
        <a:font script="Hant" typeface="新細明體"/>
        <a:font script="Arab" typeface="Montserrat"/>
        <a:font script="Hebr" typeface="Montserrat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Montserrat"/>
        <a:font script="Laoo" typeface="DokChampa"/>
        <a:font script="Sinh" typeface="Iskoola Pota"/>
        <a:font script="Mong" typeface="Mongolian Baiti"/>
        <a:font script="Viet" typeface="Montserrat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4092</TotalTime>
  <Words>936</Words>
  <Application>Microsoft Office PowerPoint</Application>
  <PresentationFormat>شاشة عريضة</PresentationFormat>
  <Paragraphs>161</Paragraphs>
  <Slides>27</Slides>
  <Notes>7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11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27</vt:i4>
      </vt:variant>
    </vt:vector>
  </HeadingPairs>
  <TitlesOfParts>
    <vt:vector size="39" baseType="lpstr">
      <vt:lpstr>A Jannat LT</vt:lpstr>
      <vt:lpstr>Arial</vt:lpstr>
      <vt:lpstr>Calibri</vt:lpstr>
      <vt:lpstr>Calibri Light</vt:lpstr>
      <vt:lpstr>Century Gothic</vt:lpstr>
      <vt:lpstr>Dubai</vt:lpstr>
      <vt:lpstr>Fanan</vt:lpstr>
      <vt:lpstr>Montserrat</vt:lpstr>
      <vt:lpstr>Pangolin</vt:lpstr>
      <vt:lpstr>Sakkal Majalla</vt:lpstr>
      <vt:lpstr>Segoe UI Semibold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Anzichen</dc:creator>
  <cp:lastModifiedBy>حسام بن الثقفي</cp:lastModifiedBy>
  <cp:revision>210</cp:revision>
  <dcterms:created xsi:type="dcterms:W3CDTF">2019-03-07T14:05:00Z</dcterms:created>
  <dcterms:modified xsi:type="dcterms:W3CDTF">2022-12-11T18:55:32Z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A9B540039A0C4AF89DCD508A6F944E71</vt:lpwstr>
  </property>
  <property fmtid="{D5CDD505-2E9C-101B-9397-08002B2CF9AE}" pid="3" name="KSOProductBuildVer">
    <vt:lpwstr>2052-11.1.0.10463</vt:lpwstr>
  </property>
</Properties>
</file>