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64" r:id="rId8"/>
    <p:sldId id="261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D73"/>
    <a:srgbClr val="E5F5F4"/>
    <a:srgbClr val="CCFF99"/>
    <a:srgbClr val="FF9307"/>
    <a:srgbClr val="F5F4E5"/>
    <a:srgbClr val="E3ABE0"/>
    <a:srgbClr val="65469C"/>
    <a:srgbClr val="D99BCF"/>
    <a:srgbClr val="673A96"/>
    <a:srgbClr val="F6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D02DC-0C13-4A7E-9BBC-5D7EB1398DEC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3FE77B18-173C-4213-BB6D-57C8B0A6A1C8}">
      <dgm:prSet phldrT="[نص]"/>
      <dgm:spPr/>
      <dgm:t>
        <a:bodyPr/>
        <a:lstStyle/>
        <a:p>
          <a:pPr rtl="1"/>
          <a:r>
            <a:rPr lang="ar-SA" dirty="0"/>
            <a:t>خلايا </a:t>
          </a:r>
        </a:p>
      </dgm:t>
    </dgm:pt>
    <dgm:pt modelId="{F886C95F-C6F3-4265-823E-71586DDA945F}" type="parTrans" cxnId="{0B87D19F-712E-4947-BCC8-D9621866B572}">
      <dgm:prSet/>
      <dgm:spPr/>
      <dgm:t>
        <a:bodyPr/>
        <a:lstStyle/>
        <a:p>
          <a:pPr rtl="1"/>
          <a:endParaRPr lang="ar-SA"/>
        </a:p>
      </dgm:t>
    </dgm:pt>
    <dgm:pt modelId="{49E80AAB-20C3-44FA-8731-5860F6C77710}" type="sibTrans" cxnId="{0B87D19F-712E-4947-BCC8-D9621866B572}">
      <dgm:prSet/>
      <dgm:spPr/>
      <dgm:t>
        <a:bodyPr/>
        <a:lstStyle/>
        <a:p>
          <a:pPr rtl="1"/>
          <a:endParaRPr lang="ar-SA"/>
        </a:p>
      </dgm:t>
    </dgm:pt>
    <dgm:pt modelId="{B099FBF8-3086-4FD4-B76B-1502F63B8A28}">
      <dgm:prSet phldrT="[نص]"/>
      <dgm:spPr/>
      <dgm:t>
        <a:bodyPr/>
        <a:lstStyle/>
        <a:p>
          <a:pPr rtl="1"/>
          <a:r>
            <a:rPr lang="ar-SA" dirty="0"/>
            <a:t>أنسجة </a:t>
          </a:r>
        </a:p>
      </dgm:t>
    </dgm:pt>
    <dgm:pt modelId="{BFA995CE-4523-4311-98B9-925261D7EBDC}" type="parTrans" cxnId="{919EE912-7D1A-4830-BBB6-3094C6BEEAD3}">
      <dgm:prSet/>
      <dgm:spPr/>
      <dgm:t>
        <a:bodyPr/>
        <a:lstStyle/>
        <a:p>
          <a:pPr rtl="1"/>
          <a:endParaRPr lang="ar-SA"/>
        </a:p>
      </dgm:t>
    </dgm:pt>
    <dgm:pt modelId="{AD5129B5-A235-490D-B3E2-056FF1AD1444}" type="sibTrans" cxnId="{919EE912-7D1A-4830-BBB6-3094C6BEEAD3}">
      <dgm:prSet/>
      <dgm:spPr/>
      <dgm:t>
        <a:bodyPr/>
        <a:lstStyle/>
        <a:p>
          <a:pPr rtl="1"/>
          <a:endParaRPr lang="ar-SA"/>
        </a:p>
      </dgm:t>
    </dgm:pt>
    <dgm:pt modelId="{B8D50105-9015-476E-B72A-D41D85F3D091}">
      <dgm:prSet phldrT="[نص]"/>
      <dgm:spPr/>
      <dgm:t>
        <a:bodyPr/>
        <a:lstStyle/>
        <a:p>
          <a:pPr rtl="1"/>
          <a:r>
            <a:rPr lang="ar-SA" dirty="0"/>
            <a:t>أعضاء</a:t>
          </a:r>
        </a:p>
      </dgm:t>
    </dgm:pt>
    <dgm:pt modelId="{3CE31F28-43F2-4C00-8C2E-073504838AEB}" type="parTrans" cxnId="{7C962BA6-BE4A-4E46-9C8A-F8A46D4B04E3}">
      <dgm:prSet/>
      <dgm:spPr/>
      <dgm:t>
        <a:bodyPr/>
        <a:lstStyle/>
        <a:p>
          <a:pPr rtl="1"/>
          <a:endParaRPr lang="ar-SA"/>
        </a:p>
      </dgm:t>
    </dgm:pt>
    <dgm:pt modelId="{4137C101-57C1-4090-B70D-5643EE0E7FA0}" type="sibTrans" cxnId="{7C962BA6-BE4A-4E46-9C8A-F8A46D4B04E3}">
      <dgm:prSet/>
      <dgm:spPr/>
      <dgm:t>
        <a:bodyPr/>
        <a:lstStyle/>
        <a:p>
          <a:pPr rtl="1"/>
          <a:endParaRPr lang="ar-SA"/>
        </a:p>
      </dgm:t>
    </dgm:pt>
    <dgm:pt modelId="{B22336EF-FBA4-4E0A-93B1-47DA15B0F8C4}">
      <dgm:prSet phldrT="[نص]"/>
      <dgm:spPr/>
      <dgm:t>
        <a:bodyPr/>
        <a:lstStyle/>
        <a:p>
          <a:pPr rtl="1"/>
          <a:r>
            <a:rPr lang="ar-SA" dirty="0"/>
            <a:t>أجهزة </a:t>
          </a:r>
        </a:p>
      </dgm:t>
    </dgm:pt>
    <dgm:pt modelId="{F36F4F59-C7E1-46FC-B6FD-10EB8A1841A5}" type="parTrans" cxnId="{909CE3F4-7C8E-4FA6-B278-16795C9335FD}">
      <dgm:prSet/>
      <dgm:spPr/>
      <dgm:t>
        <a:bodyPr/>
        <a:lstStyle/>
        <a:p>
          <a:pPr rtl="1"/>
          <a:endParaRPr lang="ar-SA"/>
        </a:p>
      </dgm:t>
    </dgm:pt>
    <dgm:pt modelId="{D7165163-1A9F-470C-BBA2-EEF911345A5D}" type="sibTrans" cxnId="{909CE3F4-7C8E-4FA6-B278-16795C9335FD}">
      <dgm:prSet/>
      <dgm:spPr/>
      <dgm:t>
        <a:bodyPr/>
        <a:lstStyle/>
        <a:p>
          <a:pPr rtl="1"/>
          <a:endParaRPr lang="ar-SA"/>
        </a:p>
      </dgm:t>
    </dgm:pt>
    <dgm:pt modelId="{9EABF531-331B-494A-856A-FB48BF89A5FC}">
      <dgm:prSet phldrT="[نص]"/>
      <dgm:spPr/>
      <dgm:t>
        <a:bodyPr/>
        <a:lstStyle/>
        <a:p>
          <a:pPr rtl="1"/>
          <a:r>
            <a:rPr lang="ar-SA" dirty="0"/>
            <a:t>الجسم </a:t>
          </a:r>
        </a:p>
      </dgm:t>
    </dgm:pt>
    <dgm:pt modelId="{02197A42-B85A-4CF3-AC89-1EEF68D4EB0B}" type="parTrans" cxnId="{6AB3E011-5A94-4B66-AF56-1C3864D7BE6B}">
      <dgm:prSet/>
      <dgm:spPr/>
      <dgm:t>
        <a:bodyPr/>
        <a:lstStyle/>
        <a:p>
          <a:pPr rtl="1"/>
          <a:endParaRPr lang="ar-SA"/>
        </a:p>
      </dgm:t>
    </dgm:pt>
    <dgm:pt modelId="{2AAA978E-D590-41C8-8065-6770B12F084D}" type="sibTrans" cxnId="{6AB3E011-5A94-4B66-AF56-1C3864D7BE6B}">
      <dgm:prSet/>
      <dgm:spPr/>
      <dgm:t>
        <a:bodyPr/>
        <a:lstStyle/>
        <a:p>
          <a:pPr rtl="1"/>
          <a:endParaRPr lang="ar-SA"/>
        </a:p>
      </dgm:t>
    </dgm:pt>
    <dgm:pt modelId="{D799EE58-EEA3-4878-9724-82E3D22DB123}" type="pres">
      <dgm:prSet presAssocID="{9F4D02DC-0C13-4A7E-9BBC-5D7EB1398DEC}" presName="diagram" presStyleCnt="0">
        <dgm:presLayoutVars>
          <dgm:dir/>
          <dgm:resizeHandles val="exact"/>
        </dgm:presLayoutVars>
      </dgm:prSet>
      <dgm:spPr/>
    </dgm:pt>
    <dgm:pt modelId="{6A2CDAC2-DF9C-4BB1-91AE-EA1C6429A216}" type="pres">
      <dgm:prSet presAssocID="{3FE77B18-173C-4213-BB6D-57C8B0A6A1C8}" presName="node" presStyleLbl="node1" presStyleIdx="0" presStyleCnt="5" custLinFactNeighborY="45018">
        <dgm:presLayoutVars>
          <dgm:bulletEnabled val="1"/>
        </dgm:presLayoutVars>
      </dgm:prSet>
      <dgm:spPr/>
    </dgm:pt>
    <dgm:pt modelId="{87923D9A-CFDC-4A1C-AC4B-9D81E6329609}" type="pres">
      <dgm:prSet presAssocID="{49E80AAB-20C3-44FA-8731-5860F6C77710}" presName="sibTrans" presStyleLbl="sibTrans2D1" presStyleIdx="0" presStyleCnt="4"/>
      <dgm:spPr/>
    </dgm:pt>
    <dgm:pt modelId="{13385F90-45DD-4947-B5B1-4FA6394A24BF}" type="pres">
      <dgm:prSet presAssocID="{49E80AAB-20C3-44FA-8731-5860F6C77710}" presName="connectorText" presStyleLbl="sibTrans2D1" presStyleIdx="0" presStyleCnt="4"/>
      <dgm:spPr/>
    </dgm:pt>
    <dgm:pt modelId="{A8AE022D-3294-45BD-A511-46EBF9A2F1D4}" type="pres">
      <dgm:prSet presAssocID="{B099FBF8-3086-4FD4-B76B-1502F63B8A28}" presName="node" presStyleLbl="node1" presStyleIdx="1" presStyleCnt="5" custLinFactNeighborY="45018">
        <dgm:presLayoutVars>
          <dgm:bulletEnabled val="1"/>
        </dgm:presLayoutVars>
      </dgm:prSet>
      <dgm:spPr/>
    </dgm:pt>
    <dgm:pt modelId="{0868F82A-8E37-4EB9-A844-EBD2743D33F1}" type="pres">
      <dgm:prSet presAssocID="{AD5129B5-A235-490D-B3E2-056FF1AD1444}" presName="sibTrans" presStyleLbl="sibTrans2D1" presStyleIdx="1" presStyleCnt="4"/>
      <dgm:spPr/>
    </dgm:pt>
    <dgm:pt modelId="{CDC75F4D-F800-4003-AD20-CE4ED94E442B}" type="pres">
      <dgm:prSet presAssocID="{AD5129B5-A235-490D-B3E2-056FF1AD1444}" presName="connectorText" presStyleLbl="sibTrans2D1" presStyleIdx="1" presStyleCnt="4"/>
      <dgm:spPr/>
    </dgm:pt>
    <dgm:pt modelId="{09C48A37-C318-4AFA-9507-F0B5A4DF80CF}" type="pres">
      <dgm:prSet presAssocID="{B8D50105-9015-476E-B72A-D41D85F3D091}" presName="node" presStyleLbl="node1" presStyleIdx="2" presStyleCnt="5" custLinFactNeighborY="45018">
        <dgm:presLayoutVars>
          <dgm:bulletEnabled val="1"/>
        </dgm:presLayoutVars>
      </dgm:prSet>
      <dgm:spPr/>
    </dgm:pt>
    <dgm:pt modelId="{889B5B43-9C17-4590-8BCF-F5C1E3004FFF}" type="pres">
      <dgm:prSet presAssocID="{4137C101-57C1-4090-B70D-5643EE0E7FA0}" presName="sibTrans" presStyleLbl="sibTrans2D1" presStyleIdx="2" presStyleCnt="4"/>
      <dgm:spPr/>
    </dgm:pt>
    <dgm:pt modelId="{94B4939C-EC49-4D8B-A83D-B9B5062B658D}" type="pres">
      <dgm:prSet presAssocID="{4137C101-57C1-4090-B70D-5643EE0E7FA0}" presName="connectorText" presStyleLbl="sibTrans2D1" presStyleIdx="2" presStyleCnt="4"/>
      <dgm:spPr/>
    </dgm:pt>
    <dgm:pt modelId="{DC4A3A7D-67FE-410A-A5E5-2967396233A5}" type="pres">
      <dgm:prSet presAssocID="{B22336EF-FBA4-4E0A-93B1-47DA15B0F8C4}" presName="node" presStyleLbl="node1" presStyleIdx="3" presStyleCnt="5" custLinFactNeighborY="45018">
        <dgm:presLayoutVars>
          <dgm:bulletEnabled val="1"/>
        </dgm:presLayoutVars>
      </dgm:prSet>
      <dgm:spPr/>
    </dgm:pt>
    <dgm:pt modelId="{61352132-3BC1-4767-9182-B3337F531EAF}" type="pres">
      <dgm:prSet presAssocID="{D7165163-1A9F-470C-BBA2-EEF911345A5D}" presName="sibTrans" presStyleLbl="sibTrans2D1" presStyleIdx="3" presStyleCnt="4"/>
      <dgm:spPr/>
    </dgm:pt>
    <dgm:pt modelId="{98446F13-8BC6-41B4-A024-EF53D1202153}" type="pres">
      <dgm:prSet presAssocID="{D7165163-1A9F-470C-BBA2-EEF911345A5D}" presName="connectorText" presStyleLbl="sibTrans2D1" presStyleIdx="3" presStyleCnt="4"/>
      <dgm:spPr/>
    </dgm:pt>
    <dgm:pt modelId="{67E7DAF5-6851-4D5B-A563-32ED6D3FE297}" type="pres">
      <dgm:prSet presAssocID="{9EABF531-331B-494A-856A-FB48BF89A5FC}" presName="node" presStyleLbl="node1" presStyleIdx="4" presStyleCnt="5" custLinFactNeighborY="45018">
        <dgm:presLayoutVars>
          <dgm:bulletEnabled val="1"/>
        </dgm:presLayoutVars>
      </dgm:prSet>
      <dgm:spPr/>
    </dgm:pt>
  </dgm:ptLst>
  <dgm:cxnLst>
    <dgm:cxn modelId="{F7030A06-5EE2-41D0-8492-4FBCCC9D3E19}" type="presOf" srcId="{4137C101-57C1-4090-B70D-5643EE0E7FA0}" destId="{94B4939C-EC49-4D8B-A83D-B9B5062B658D}" srcOrd="1" destOrd="0" presId="urn:microsoft.com/office/officeart/2005/8/layout/process5"/>
    <dgm:cxn modelId="{6AB3E011-5A94-4B66-AF56-1C3864D7BE6B}" srcId="{9F4D02DC-0C13-4A7E-9BBC-5D7EB1398DEC}" destId="{9EABF531-331B-494A-856A-FB48BF89A5FC}" srcOrd="4" destOrd="0" parTransId="{02197A42-B85A-4CF3-AC89-1EEF68D4EB0B}" sibTransId="{2AAA978E-D590-41C8-8065-6770B12F084D}"/>
    <dgm:cxn modelId="{919EE912-7D1A-4830-BBB6-3094C6BEEAD3}" srcId="{9F4D02DC-0C13-4A7E-9BBC-5D7EB1398DEC}" destId="{B099FBF8-3086-4FD4-B76B-1502F63B8A28}" srcOrd="1" destOrd="0" parTransId="{BFA995CE-4523-4311-98B9-925261D7EBDC}" sibTransId="{AD5129B5-A235-490D-B3E2-056FF1AD1444}"/>
    <dgm:cxn modelId="{897F2925-380B-4297-985F-227B34A4DF12}" type="presOf" srcId="{D7165163-1A9F-470C-BBA2-EEF911345A5D}" destId="{98446F13-8BC6-41B4-A024-EF53D1202153}" srcOrd="1" destOrd="0" presId="urn:microsoft.com/office/officeart/2005/8/layout/process5"/>
    <dgm:cxn modelId="{06609238-1D87-4029-BD9A-511406ADA230}" type="presOf" srcId="{AD5129B5-A235-490D-B3E2-056FF1AD1444}" destId="{CDC75F4D-F800-4003-AD20-CE4ED94E442B}" srcOrd="1" destOrd="0" presId="urn:microsoft.com/office/officeart/2005/8/layout/process5"/>
    <dgm:cxn modelId="{02A3123D-69E3-426C-B2B4-98F1AD3C283F}" type="presOf" srcId="{AD5129B5-A235-490D-B3E2-056FF1AD1444}" destId="{0868F82A-8E37-4EB9-A844-EBD2743D33F1}" srcOrd="0" destOrd="0" presId="urn:microsoft.com/office/officeart/2005/8/layout/process5"/>
    <dgm:cxn modelId="{0BF9686D-26DD-4575-BA6C-B17931E730EC}" type="presOf" srcId="{9F4D02DC-0C13-4A7E-9BBC-5D7EB1398DEC}" destId="{D799EE58-EEA3-4878-9724-82E3D22DB123}" srcOrd="0" destOrd="0" presId="urn:microsoft.com/office/officeart/2005/8/layout/process5"/>
    <dgm:cxn modelId="{8FBF6D53-18ED-4C1F-BD8F-F7F9BBA27F60}" type="presOf" srcId="{B22336EF-FBA4-4E0A-93B1-47DA15B0F8C4}" destId="{DC4A3A7D-67FE-410A-A5E5-2967396233A5}" srcOrd="0" destOrd="0" presId="urn:microsoft.com/office/officeart/2005/8/layout/process5"/>
    <dgm:cxn modelId="{A56DB754-9B44-4927-8136-EA29C85EE822}" type="presOf" srcId="{D7165163-1A9F-470C-BBA2-EEF911345A5D}" destId="{61352132-3BC1-4767-9182-B3337F531EAF}" srcOrd="0" destOrd="0" presId="urn:microsoft.com/office/officeart/2005/8/layout/process5"/>
    <dgm:cxn modelId="{9683AA7E-0146-4200-8EA6-E3EBCDEFCFEB}" type="presOf" srcId="{49E80AAB-20C3-44FA-8731-5860F6C77710}" destId="{87923D9A-CFDC-4A1C-AC4B-9D81E6329609}" srcOrd="0" destOrd="0" presId="urn:microsoft.com/office/officeart/2005/8/layout/process5"/>
    <dgm:cxn modelId="{3280B285-BD78-4110-8EA5-60D5B19D09EF}" type="presOf" srcId="{3FE77B18-173C-4213-BB6D-57C8B0A6A1C8}" destId="{6A2CDAC2-DF9C-4BB1-91AE-EA1C6429A216}" srcOrd="0" destOrd="0" presId="urn:microsoft.com/office/officeart/2005/8/layout/process5"/>
    <dgm:cxn modelId="{0B87D19F-712E-4947-BCC8-D9621866B572}" srcId="{9F4D02DC-0C13-4A7E-9BBC-5D7EB1398DEC}" destId="{3FE77B18-173C-4213-BB6D-57C8B0A6A1C8}" srcOrd="0" destOrd="0" parTransId="{F886C95F-C6F3-4265-823E-71586DDA945F}" sibTransId="{49E80AAB-20C3-44FA-8731-5860F6C77710}"/>
    <dgm:cxn modelId="{7C962BA6-BE4A-4E46-9C8A-F8A46D4B04E3}" srcId="{9F4D02DC-0C13-4A7E-9BBC-5D7EB1398DEC}" destId="{B8D50105-9015-476E-B72A-D41D85F3D091}" srcOrd="2" destOrd="0" parTransId="{3CE31F28-43F2-4C00-8C2E-073504838AEB}" sibTransId="{4137C101-57C1-4090-B70D-5643EE0E7FA0}"/>
    <dgm:cxn modelId="{F1F4B7B6-E8A5-4855-895D-27459168CEB9}" type="presOf" srcId="{B099FBF8-3086-4FD4-B76B-1502F63B8A28}" destId="{A8AE022D-3294-45BD-A511-46EBF9A2F1D4}" srcOrd="0" destOrd="0" presId="urn:microsoft.com/office/officeart/2005/8/layout/process5"/>
    <dgm:cxn modelId="{942CCCB6-019D-4D39-BE9E-4854FD45C45F}" type="presOf" srcId="{4137C101-57C1-4090-B70D-5643EE0E7FA0}" destId="{889B5B43-9C17-4590-8BCF-F5C1E3004FFF}" srcOrd="0" destOrd="0" presId="urn:microsoft.com/office/officeart/2005/8/layout/process5"/>
    <dgm:cxn modelId="{D46496D0-2AAE-4392-A3D2-72510193F7A6}" type="presOf" srcId="{9EABF531-331B-494A-856A-FB48BF89A5FC}" destId="{67E7DAF5-6851-4D5B-A563-32ED6D3FE297}" srcOrd="0" destOrd="0" presId="urn:microsoft.com/office/officeart/2005/8/layout/process5"/>
    <dgm:cxn modelId="{731EF4EE-B0A7-4079-9B94-65037254D85E}" type="presOf" srcId="{B8D50105-9015-476E-B72A-D41D85F3D091}" destId="{09C48A37-C318-4AFA-9507-F0B5A4DF80CF}" srcOrd="0" destOrd="0" presId="urn:microsoft.com/office/officeart/2005/8/layout/process5"/>
    <dgm:cxn modelId="{909CE3F4-7C8E-4FA6-B278-16795C9335FD}" srcId="{9F4D02DC-0C13-4A7E-9BBC-5D7EB1398DEC}" destId="{B22336EF-FBA4-4E0A-93B1-47DA15B0F8C4}" srcOrd="3" destOrd="0" parTransId="{F36F4F59-C7E1-46FC-B6FD-10EB8A1841A5}" sibTransId="{D7165163-1A9F-470C-BBA2-EEF911345A5D}"/>
    <dgm:cxn modelId="{27F9B3F8-58C4-4A1F-8465-3612823439D2}" type="presOf" srcId="{49E80AAB-20C3-44FA-8731-5860F6C77710}" destId="{13385F90-45DD-4947-B5B1-4FA6394A24BF}" srcOrd="1" destOrd="0" presId="urn:microsoft.com/office/officeart/2005/8/layout/process5"/>
    <dgm:cxn modelId="{C8990611-19A5-4E3F-B823-3E157084AAB3}" type="presParOf" srcId="{D799EE58-EEA3-4878-9724-82E3D22DB123}" destId="{6A2CDAC2-DF9C-4BB1-91AE-EA1C6429A216}" srcOrd="0" destOrd="0" presId="urn:microsoft.com/office/officeart/2005/8/layout/process5"/>
    <dgm:cxn modelId="{55DDDF0E-0705-4E8F-9538-FB867E022B45}" type="presParOf" srcId="{D799EE58-EEA3-4878-9724-82E3D22DB123}" destId="{87923D9A-CFDC-4A1C-AC4B-9D81E6329609}" srcOrd="1" destOrd="0" presId="urn:microsoft.com/office/officeart/2005/8/layout/process5"/>
    <dgm:cxn modelId="{500DF324-7E18-4FE7-870A-DAB28362C083}" type="presParOf" srcId="{87923D9A-CFDC-4A1C-AC4B-9D81E6329609}" destId="{13385F90-45DD-4947-B5B1-4FA6394A24BF}" srcOrd="0" destOrd="0" presId="urn:microsoft.com/office/officeart/2005/8/layout/process5"/>
    <dgm:cxn modelId="{E8E72EC6-0C5B-462D-A2CA-5D888400EA6D}" type="presParOf" srcId="{D799EE58-EEA3-4878-9724-82E3D22DB123}" destId="{A8AE022D-3294-45BD-A511-46EBF9A2F1D4}" srcOrd="2" destOrd="0" presId="urn:microsoft.com/office/officeart/2005/8/layout/process5"/>
    <dgm:cxn modelId="{6DB7F8D7-3428-43E1-90D2-0C50B734588C}" type="presParOf" srcId="{D799EE58-EEA3-4878-9724-82E3D22DB123}" destId="{0868F82A-8E37-4EB9-A844-EBD2743D33F1}" srcOrd="3" destOrd="0" presId="urn:microsoft.com/office/officeart/2005/8/layout/process5"/>
    <dgm:cxn modelId="{72BD0F3B-1FE5-4F76-B6B4-4E0D6C98B287}" type="presParOf" srcId="{0868F82A-8E37-4EB9-A844-EBD2743D33F1}" destId="{CDC75F4D-F800-4003-AD20-CE4ED94E442B}" srcOrd="0" destOrd="0" presId="urn:microsoft.com/office/officeart/2005/8/layout/process5"/>
    <dgm:cxn modelId="{122E034F-6A69-45E2-9BA4-E878E4A6BE9F}" type="presParOf" srcId="{D799EE58-EEA3-4878-9724-82E3D22DB123}" destId="{09C48A37-C318-4AFA-9507-F0B5A4DF80CF}" srcOrd="4" destOrd="0" presId="urn:microsoft.com/office/officeart/2005/8/layout/process5"/>
    <dgm:cxn modelId="{6D6ACFFE-90D5-485B-A3D1-12D63FDB535D}" type="presParOf" srcId="{D799EE58-EEA3-4878-9724-82E3D22DB123}" destId="{889B5B43-9C17-4590-8BCF-F5C1E3004FFF}" srcOrd="5" destOrd="0" presId="urn:microsoft.com/office/officeart/2005/8/layout/process5"/>
    <dgm:cxn modelId="{7DA27C1E-4237-4264-A1B9-292CDAF4465A}" type="presParOf" srcId="{889B5B43-9C17-4590-8BCF-F5C1E3004FFF}" destId="{94B4939C-EC49-4D8B-A83D-B9B5062B658D}" srcOrd="0" destOrd="0" presId="urn:microsoft.com/office/officeart/2005/8/layout/process5"/>
    <dgm:cxn modelId="{0AE29966-43B8-427A-83E3-71DF84294EA6}" type="presParOf" srcId="{D799EE58-EEA3-4878-9724-82E3D22DB123}" destId="{DC4A3A7D-67FE-410A-A5E5-2967396233A5}" srcOrd="6" destOrd="0" presId="urn:microsoft.com/office/officeart/2005/8/layout/process5"/>
    <dgm:cxn modelId="{E36AC171-A3C8-4291-B047-7CB207BB3F8A}" type="presParOf" srcId="{D799EE58-EEA3-4878-9724-82E3D22DB123}" destId="{61352132-3BC1-4767-9182-B3337F531EAF}" srcOrd="7" destOrd="0" presId="urn:microsoft.com/office/officeart/2005/8/layout/process5"/>
    <dgm:cxn modelId="{6D2DD672-0748-44A2-B0AF-6174B652E003}" type="presParOf" srcId="{61352132-3BC1-4767-9182-B3337F531EAF}" destId="{98446F13-8BC6-41B4-A024-EF53D1202153}" srcOrd="0" destOrd="0" presId="urn:microsoft.com/office/officeart/2005/8/layout/process5"/>
    <dgm:cxn modelId="{661A6CFD-AB33-4030-9638-0389A62C9467}" type="presParOf" srcId="{D799EE58-EEA3-4878-9724-82E3D22DB123}" destId="{67E7DAF5-6851-4D5B-A563-32ED6D3FE29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CDAC2-DF9C-4BB1-91AE-EA1C6429A216}">
      <dsp:nvSpPr>
        <dsp:cNvPr id="0" name=""/>
        <dsp:cNvSpPr/>
      </dsp:nvSpPr>
      <dsp:spPr>
        <a:xfrm>
          <a:off x="7143" y="1577914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خلايا </a:t>
          </a:r>
        </a:p>
      </dsp:txBody>
      <dsp:txXfrm>
        <a:off x="44665" y="1615436"/>
        <a:ext cx="2060143" cy="1206068"/>
      </dsp:txXfrm>
    </dsp:sp>
    <dsp:sp modelId="{87923D9A-CFDC-4A1C-AC4B-9D81E6329609}">
      <dsp:nvSpPr>
        <dsp:cNvPr id="0" name=""/>
        <dsp:cNvSpPr/>
      </dsp:nvSpPr>
      <dsp:spPr>
        <a:xfrm>
          <a:off x="2330227" y="195370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2330227" y="2059612"/>
        <a:ext cx="316861" cy="317716"/>
      </dsp:txXfrm>
    </dsp:sp>
    <dsp:sp modelId="{A8AE022D-3294-45BD-A511-46EBF9A2F1D4}">
      <dsp:nvSpPr>
        <dsp:cNvPr id="0" name=""/>
        <dsp:cNvSpPr/>
      </dsp:nvSpPr>
      <dsp:spPr>
        <a:xfrm>
          <a:off x="2996406" y="1577914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أنسجة </a:t>
          </a:r>
        </a:p>
      </dsp:txBody>
      <dsp:txXfrm>
        <a:off x="3033928" y="1615436"/>
        <a:ext cx="2060143" cy="1206068"/>
      </dsp:txXfrm>
    </dsp:sp>
    <dsp:sp modelId="{0868F82A-8E37-4EB9-A844-EBD2743D33F1}">
      <dsp:nvSpPr>
        <dsp:cNvPr id="0" name=""/>
        <dsp:cNvSpPr/>
      </dsp:nvSpPr>
      <dsp:spPr>
        <a:xfrm>
          <a:off x="5319490" y="195370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>
        <a:off x="5319490" y="2059612"/>
        <a:ext cx="316861" cy="317716"/>
      </dsp:txXfrm>
    </dsp:sp>
    <dsp:sp modelId="{09C48A37-C318-4AFA-9507-F0B5A4DF80CF}">
      <dsp:nvSpPr>
        <dsp:cNvPr id="0" name=""/>
        <dsp:cNvSpPr/>
      </dsp:nvSpPr>
      <dsp:spPr>
        <a:xfrm>
          <a:off x="5985668" y="1577914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أعضاء</a:t>
          </a:r>
        </a:p>
      </dsp:txBody>
      <dsp:txXfrm>
        <a:off x="6023190" y="1615436"/>
        <a:ext cx="2060143" cy="1206068"/>
      </dsp:txXfrm>
    </dsp:sp>
    <dsp:sp modelId="{889B5B43-9C17-4590-8BCF-F5C1E3004FFF}">
      <dsp:nvSpPr>
        <dsp:cNvPr id="0" name=""/>
        <dsp:cNvSpPr/>
      </dsp:nvSpPr>
      <dsp:spPr>
        <a:xfrm rot="5400000">
          <a:off x="6826932" y="300849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 rot="-5400000">
        <a:off x="6894404" y="3046923"/>
        <a:ext cx="317716" cy="316861"/>
      </dsp:txXfrm>
    </dsp:sp>
    <dsp:sp modelId="{DC4A3A7D-67FE-410A-A5E5-2967396233A5}">
      <dsp:nvSpPr>
        <dsp:cNvPr id="0" name=""/>
        <dsp:cNvSpPr/>
      </dsp:nvSpPr>
      <dsp:spPr>
        <a:xfrm>
          <a:off x="5985668" y="3713102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أجهزة </a:t>
          </a:r>
        </a:p>
      </dsp:txBody>
      <dsp:txXfrm>
        <a:off x="6023190" y="3750624"/>
        <a:ext cx="2060143" cy="1206068"/>
      </dsp:txXfrm>
    </dsp:sp>
    <dsp:sp modelId="{61352132-3BC1-4767-9182-B3337F531EAF}">
      <dsp:nvSpPr>
        <dsp:cNvPr id="0" name=""/>
        <dsp:cNvSpPr/>
      </dsp:nvSpPr>
      <dsp:spPr>
        <a:xfrm rot="10800000">
          <a:off x="5345112" y="408889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/>
        </a:p>
      </dsp:txBody>
      <dsp:txXfrm rot="10800000">
        <a:off x="5480910" y="4194800"/>
        <a:ext cx="316861" cy="317716"/>
      </dsp:txXfrm>
    </dsp:sp>
    <dsp:sp modelId="{67E7DAF5-6851-4D5B-A563-32ED6D3FE297}">
      <dsp:nvSpPr>
        <dsp:cNvPr id="0" name=""/>
        <dsp:cNvSpPr/>
      </dsp:nvSpPr>
      <dsp:spPr>
        <a:xfrm>
          <a:off x="2996406" y="3713102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الجسم </a:t>
          </a:r>
        </a:p>
      </dsp:txBody>
      <dsp:txXfrm>
        <a:off x="3033928" y="3750624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234AD3-B62B-4F20-AA09-50056E9FE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76F265-E79A-4A0E-99CD-3D42C3A6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671146-8BC5-49AD-A0FC-89C127C0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F96EC6-8EBF-4272-BA4E-F3492512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30366-102A-4F93-AC46-986DCCAD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35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C9BED-7352-408A-8752-FAF80BD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34435F-ACE6-4AAF-AF37-BEB749AC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D62AB-2678-4094-A4B3-8EDDD78E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A13D6B-42F9-4BDE-988F-F048897D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90129-6E08-46B1-836B-06A49D23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07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70FD87-49D4-4D71-A9E3-4C88BF4C3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4455E0-2EFF-47D2-B053-61BE8C10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33CED6-1228-4A19-A141-EAC43125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8D6A16-7909-42FB-871B-7B0A1B81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6A6810-2A72-4C46-A5EE-2C313C9E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41F013-0C83-4BE1-8E99-11F1D075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952D5A-E366-4E69-BBE5-E664765D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855B76-FE77-4605-A4A0-A8FB144A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8D76E-ADB5-44F5-8C29-DA6A76A1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86908-F55B-44BC-894C-76A0205A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8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BF7763-9AEA-4AB0-AF8A-EE9F3E03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37AD5B-6457-4DD4-B6E6-F1019894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DADF52-C37F-464D-A989-9E06D0D6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EC5650-6B63-4DC4-9568-7C6B37C1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55DB9-51E0-44FE-8CB2-1417D4E8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6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20CBDB-4CA9-4039-98EA-573DF58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E33436-04C3-4FBE-A201-F1607AED1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4CE1BA-E12D-4F94-8101-33D461079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B29871-B1C5-4EC4-B421-9E65DD87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3A4AC6-5153-4D11-B537-B09F245C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049461-8A5D-4C69-9E6A-BAC87C93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25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807BDB-617B-4910-964C-43FADEA8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CBB7FC-F66C-4E18-963A-AE015F8D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FC1BF7-EA76-44AB-AB59-15841B1BC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F686C5D-7D2F-4AD1-9C73-5F8EF26C6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0408DFD-29A4-4514-90B4-BC5F89AC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F8E4DE-4A99-4D46-AEBD-7BB92B7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0A8F46-EC03-480C-9CF4-92EE8F3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D8CC5A-D16E-4F03-BCD0-7D9C6F59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1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9D688-95F6-4397-85CD-3D6A3376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27FDD8-ACF8-4C33-8AAD-ECC43C2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B5E74E-4722-4F88-9A43-62323867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59B99D0-7DF5-410E-A0F0-CA5E1F03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4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D92DD5-8C94-4CDC-A26C-8053D45D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E3CF82-6EAC-4E01-ACE6-769E03F9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B2A312-DD0F-42C4-A97D-B6828441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930A4-0A66-43D3-A402-07EADA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44B0EF-9262-4FAB-A313-ED4FACAC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AE54D6-650B-451C-AF5E-CF548941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20E0EE-CE55-43BB-8FA0-F2F36CD3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0C3F8A-C948-460B-A2BB-50AB25FB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2DFDC2-6D4C-472F-B56F-EF25D18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5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A97F2A-E72F-4CA5-A08B-7D24AE3A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F7C6CD8-16D6-424D-8AB5-7252BD49D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B384B9-B5F4-48EA-A938-EDCF98AA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C872D4-EB6C-4A87-B497-7068DD77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9744D9-BAB1-4404-B356-9FABD843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A9CFD-1FED-49AC-BEAC-0A08D9A5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75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10DCE9-5346-431C-9351-DB3CDFD9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0A347C-5222-4397-9F2E-9DD8288A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EA93BE-48BE-4F57-856A-137D01087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F66F-C860-444F-A755-F8FF84D69F65}" type="datetimeFigureOut">
              <a:rPr lang="ar-SA" smtClean="0"/>
              <a:t>20/10/39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A8AC10-E296-49C0-A647-84968087A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E1690-54A0-434D-9127-844CBB34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5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‫البسملة gif‬‎">
            <a:extLst>
              <a:ext uri="{FF2B5EF4-FFF2-40B4-BE49-F238E27FC236}">
                <a16:creationId xmlns:a16="http://schemas.microsoft.com/office/drawing/2014/main" id="{0A6714A8-C164-4BB3-9828-7BEFA1E04E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562705"/>
            <a:ext cx="8553157" cy="5725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195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ÙØªÙØ¬Ø© Ø¨Ø­Ø« Ø§ÙØµÙØ± Ø¹Ù Ø§ÙØ§ÙØ³Ø¬Ø© Ø§ÙÙØ¨Ø§ØªÙØ©">
            <a:extLst>
              <a:ext uri="{FF2B5EF4-FFF2-40B4-BE49-F238E27FC236}">
                <a16:creationId xmlns:a16="http://schemas.microsoft.com/office/drawing/2014/main" id="{57EDF273-55B1-40C3-9B0D-D98CE445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86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30A1523-8651-4C7F-9887-192300BF45E4}"/>
              </a:ext>
            </a:extLst>
          </p:cNvPr>
          <p:cNvSpPr/>
          <p:nvPr/>
        </p:nvSpPr>
        <p:spPr>
          <a:xfrm>
            <a:off x="6921304" y="843113"/>
            <a:ext cx="4725511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في المجموعة أقرئي في كتابك المقرر عن الأنسجة النباتية ثم اكملي فجوة المعلومات التالية 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23441C5-6B1B-41AC-9534-9DC9FF83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494054"/>
            <a:ext cx="5745480" cy="60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1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923205B-34C9-4720-A9EB-353651FBC775}"/>
              </a:ext>
            </a:extLst>
          </p:cNvPr>
          <p:cNvSpPr/>
          <p:nvPr/>
        </p:nvSpPr>
        <p:spPr>
          <a:xfrm>
            <a:off x="130630" y="46445"/>
            <a:ext cx="1199992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أقرئي في كتابكـِ المقرر عن النسيج المولد ثم أكملي فجوة المعلومات التالية 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F2EF7BCB-FF94-4F3A-B118-1F5FC9AFB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57121"/>
              </p:ext>
            </p:extLst>
          </p:nvPr>
        </p:nvGraphicFramePr>
        <p:xfrm>
          <a:off x="80052" y="1107765"/>
          <a:ext cx="12024000" cy="55525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24000">
                  <a:extLst>
                    <a:ext uri="{9D8B030D-6E8A-4147-A177-3AD203B41FA5}">
                      <a16:colId xmlns:a16="http://schemas.microsoft.com/office/drawing/2014/main" val="36105447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27605041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424215184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88411415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52666882"/>
                    </a:ext>
                  </a:extLst>
                </a:gridCol>
              </a:tblGrid>
              <a:tr h="576000">
                <a:tc rowSpan="2"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التعريف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مناطق من النبات تنقسم خلاياها بسرعة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3767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ذات نوى كبيرة وفجوات صغيرة وفي بعض الحالات  لا توجد فجوة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74234"/>
                  </a:ext>
                </a:extLst>
              </a:tr>
              <a:tr h="635122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الشكل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72471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الأنواع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الأنسجة المولدة </a:t>
                      </a:r>
                      <a:r>
                        <a:rPr lang="ar-SA" sz="3200" b="1" dirty="0" err="1">
                          <a:solidFill>
                            <a:schemeClr val="tx1"/>
                          </a:solidFill>
                        </a:rPr>
                        <a:t>القمية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الأنسجة </a:t>
                      </a:r>
                      <a:r>
                        <a:rPr lang="ar-SA" sz="3200" b="1">
                          <a:solidFill>
                            <a:schemeClr val="tx1"/>
                          </a:solidFill>
                        </a:rPr>
                        <a:t>المولدة البينية </a:t>
                      </a:r>
                      <a:endParaRPr lang="ar-SA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الأنسجة المولدة الجانبية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82028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err="1">
                          <a:solidFill>
                            <a:schemeClr val="tx1"/>
                          </a:solidFill>
                        </a:rPr>
                        <a:t>الكامبيوم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 الوعائي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err="1">
                          <a:solidFill>
                            <a:schemeClr val="tx1"/>
                          </a:solidFill>
                        </a:rPr>
                        <a:t>الكامبيوم</a:t>
                      </a:r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 الفليني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04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موقعها في النبات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عند قمم الجذور والسيقان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موقع أو أكثر على طول سيقان العديد من ذوات الفلقة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أسطوانة رقيقة تمتد على طول الساق والجذر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على أسطح الأعضاء النباتية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52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وظيفتها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زيادة في نمو النبات (النمو الابتدائي)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زيادة في طول الساق أو الأوراق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تكون خلايا جديدة تختص بالنقل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تكون طبقة خارجية واقية على السيقان والجذور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88593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3970EF4E-BFCC-4390-98C1-13120482D0A2}"/>
              </a:ext>
            </a:extLst>
          </p:cNvPr>
          <p:cNvSpPr/>
          <p:nvPr/>
        </p:nvSpPr>
        <p:spPr>
          <a:xfrm>
            <a:off x="5446643" y="1147521"/>
            <a:ext cx="5353879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94690F4-E8E1-4E67-B4C6-7C57B5FA5EBD}"/>
              </a:ext>
            </a:extLst>
          </p:cNvPr>
          <p:cNvSpPr/>
          <p:nvPr/>
        </p:nvSpPr>
        <p:spPr>
          <a:xfrm>
            <a:off x="2027584" y="1792502"/>
            <a:ext cx="8772938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4FF30EF-5B48-4DA4-B701-68F19F8F02AE}"/>
              </a:ext>
            </a:extLst>
          </p:cNvPr>
          <p:cNvSpPr/>
          <p:nvPr/>
        </p:nvSpPr>
        <p:spPr>
          <a:xfrm>
            <a:off x="8415130" y="3645506"/>
            <a:ext cx="2101932" cy="108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48CC21-D9F6-46D3-8512-A6DA37BDFA1D}"/>
              </a:ext>
            </a:extLst>
          </p:cNvPr>
          <p:cNvSpPr/>
          <p:nvPr/>
        </p:nvSpPr>
        <p:spPr>
          <a:xfrm>
            <a:off x="8527773" y="5166168"/>
            <a:ext cx="2101932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B43BCCE-C677-492B-82C5-E18F1DF129DF}"/>
              </a:ext>
            </a:extLst>
          </p:cNvPr>
          <p:cNvSpPr/>
          <p:nvPr/>
        </p:nvSpPr>
        <p:spPr>
          <a:xfrm>
            <a:off x="5632174" y="3605750"/>
            <a:ext cx="2478156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6194955-34CF-482B-A0BC-E441DE2F9EA0}"/>
              </a:ext>
            </a:extLst>
          </p:cNvPr>
          <p:cNvSpPr/>
          <p:nvPr/>
        </p:nvSpPr>
        <p:spPr>
          <a:xfrm>
            <a:off x="5632174" y="5167204"/>
            <a:ext cx="2478156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B17F5A3-9684-460D-B455-A2F6A16575AD}"/>
              </a:ext>
            </a:extLst>
          </p:cNvPr>
          <p:cNvSpPr/>
          <p:nvPr/>
        </p:nvSpPr>
        <p:spPr>
          <a:xfrm>
            <a:off x="2839913" y="3020694"/>
            <a:ext cx="2593478" cy="47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FB498EA-493F-4C10-855E-24DB7F90E233}"/>
              </a:ext>
            </a:extLst>
          </p:cNvPr>
          <p:cNvSpPr/>
          <p:nvPr/>
        </p:nvSpPr>
        <p:spPr>
          <a:xfrm>
            <a:off x="2839913" y="3605750"/>
            <a:ext cx="2593478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7A1B01E-FC01-4C12-AC65-552193CFCBFC}"/>
              </a:ext>
            </a:extLst>
          </p:cNvPr>
          <p:cNvSpPr/>
          <p:nvPr/>
        </p:nvSpPr>
        <p:spPr>
          <a:xfrm>
            <a:off x="2847836" y="5166168"/>
            <a:ext cx="2593478" cy="119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3E27DA8-A27C-44F8-B585-BB7D44BCC0C8}"/>
              </a:ext>
            </a:extLst>
          </p:cNvPr>
          <p:cNvSpPr/>
          <p:nvPr/>
        </p:nvSpPr>
        <p:spPr>
          <a:xfrm>
            <a:off x="119808" y="3020694"/>
            <a:ext cx="2593478" cy="473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A2095CD-1DE5-4C0A-91D2-1EA3CFF93B59}"/>
              </a:ext>
            </a:extLst>
          </p:cNvPr>
          <p:cNvSpPr/>
          <p:nvPr/>
        </p:nvSpPr>
        <p:spPr>
          <a:xfrm>
            <a:off x="136740" y="3607479"/>
            <a:ext cx="2593478" cy="143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DFE8954-5DFB-4545-A2BB-C727BBBC3F8F}"/>
              </a:ext>
            </a:extLst>
          </p:cNvPr>
          <p:cNvSpPr/>
          <p:nvPr/>
        </p:nvSpPr>
        <p:spPr>
          <a:xfrm>
            <a:off x="136740" y="5170433"/>
            <a:ext cx="2593478" cy="1435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12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2DA2874-2C82-40D8-88FF-42D868DD6744}"/>
              </a:ext>
            </a:extLst>
          </p:cNvPr>
          <p:cNvSpPr/>
          <p:nvPr/>
        </p:nvSpPr>
        <p:spPr>
          <a:xfrm>
            <a:off x="4637534" y="3946553"/>
            <a:ext cx="722530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بسبب النمو الابتدائي للسيقان والجذور الناتج من انقسام الأنسجة المولدة </a:t>
            </a:r>
            <a:r>
              <a:rPr lang="ar-SA" sz="4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القمية</a:t>
            </a:r>
            <a:endParaRPr lang="ar-SA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ACADD95-4EB2-40FF-9457-350055D8CA24}"/>
              </a:ext>
            </a:extLst>
          </p:cNvPr>
          <p:cNvSpPr/>
          <p:nvPr/>
        </p:nvSpPr>
        <p:spPr>
          <a:xfrm>
            <a:off x="4637534" y="1449961"/>
            <a:ext cx="7146508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لسيقان النباتات وجذورها دخول بيئات أو مناطق مختلفة من البيئة نفسها رغم أنها ثابته في مكانها 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9FB4B37-5416-45DC-824E-AC02471CF905}"/>
              </a:ext>
            </a:extLst>
          </p:cNvPr>
          <p:cNvSpPr/>
          <p:nvPr/>
        </p:nvSpPr>
        <p:spPr>
          <a:xfrm>
            <a:off x="4664042" y="430696"/>
            <a:ext cx="7146508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أعطي تفسيري علمياً لكل مما يلي: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19D25E-DE35-4D10-9DB7-E9D2CD68F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04"/>
          <a:stretch/>
        </p:blipFill>
        <p:spPr>
          <a:xfrm>
            <a:off x="304799" y="463231"/>
            <a:ext cx="4187687" cy="57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2DA2874-2C82-40D8-88FF-42D868DD6744}"/>
              </a:ext>
            </a:extLst>
          </p:cNvPr>
          <p:cNvSpPr/>
          <p:nvPr/>
        </p:nvSpPr>
        <p:spPr>
          <a:xfrm>
            <a:off x="4664042" y="3359054"/>
            <a:ext cx="7225304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لأنها بعد قص النسيج القمي يبقى هناك أكثر من نوع من الأنسجة المولدة البينية يساعد على نمو النبات مجدداً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ACADD95-4EB2-40FF-9457-350055D8CA24}"/>
              </a:ext>
            </a:extLst>
          </p:cNvPr>
          <p:cNvSpPr/>
          <p:nvPr/>
        </p:nvSpPr>
        <p:spPr>
          <a:xfrm>
            <a:off x="4637534" y="1449961"/>
            <a:ext cx="7146508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يستمر نمو حشائش الحدائق حتى بعد قصها وتشذيبها </a:t>
            </a:r>
            <a:endParaRPr lang="ar-SA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9FB4B37-5416-45DC-824E-AC02471CF905}"/>
              </a:ext>
            </a:extLst>
          </p:cNvPr>
          <p:cNvSpPr/>
          <p:nvPr/>
        </p:nvSpPr>
        <p:spPr>
          <a:xfrm>
            <a:off x="4664042" y="430696"/>
            <a:ext cx="7146508" cy="83099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أعطي تفسيري علمياً لكل مما يلي: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34B27E-2D0B-4AA4-B08F-0198CCF0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9843" y="430696"/>
            <a:ext cx="3776868" cy="59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C96175D-94C6-4D33-BCC8-8B939C330743}"/>
              </a:ext>
            </a:extLst>
          </p:cNvPr>
          <p:cNvSpPr/>
          <p:nvPr/>
        </p:nvSpPr>
        <p:spPr>
          <a:xfrm>
            <a:off x="232012" y="220540"/>
            <a:ext cx="1151871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باستخدام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اشكال فن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وضحي وجه الشبه والاختلاف بين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النسيج المولد القمي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الكامبيوم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الوعائي   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712B4CDA-43D5-41FD-B409-1BCF75351104}"/>
              </a:ext>
            </a:extLst>
          </p:cNvPr>
          <p:cNvSpPr/>
          <p:nvPr/>
        </p:nvSpPr>
        <p:spPr>
          <a:xfrm>
            <a:off x="5145203" y="2552129"/>
            <a:ext cx="4320000" cy="37800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2D30ECE-3FB9-45D2-9B75-27D5476AA92C}"/>
              </a:ext>
            </a:extLst>
          </p:cNvPr>
          <p:cNvSpPr/>
          <p:nvPr/>
        </p:nvSpPr>
        <p:spPr>
          <a:xfrm>
            <a:off x="3141262" y="2552129"/>
            <a:ext cx="4320000" cy="37800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A08FDA6-960D-4E0A-8574-913E86701403}"/>
              </a:ext>
            </a:extLst>
          </p:cNvPr>
          <p:cNvSpPr/>
          <p:nvPr/>
        </p:nvSpPr>
        <p:spPr>
          <a:xfrm>
            <a:off x="5129375" y="2776263"/>
            <a:ext cx="23532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تتكون من خلايا قادرة على الانقسام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478F75B-8F83-402A-9109-800E6D12DFD8}"/>
              </a:ext>
            </a:extLst>
          </p:cNvPr>
          <p:cNvSpPr/>
          <p:nvPr/>
        </p:nvSpPr>
        <p:spPr>
          <a:xfrm>
            <a:off x="7192738" y="2648635"/>
            <a:ext cx="23532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في طول الجذور والسيقان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8F3F0AC-F890-4560-91AB-914FE8206D50}"/>
              </a:ext>
            </a:extLst>
          </p:cNvPr>
          <p:cNvSpPr/>
          <p:nvPr/>
        </p:nvSpPr>
        <p:spPr>
          <a:xfrm>
            <a:off x="3023964" y="2745141"/>
            <a:ext cx="23532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زيادة في قطر الجذور والسيقان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1ED3CE7-CACB-482D-B676-130FCAEDB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4"/>
          <a:stretch/>
        </p:blipFill>
        <p:spPr>
          <a:xfrm>
            <a:off x="0" y="2029458"/>
            <a:ext cx="2968653" cy="478354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5DD0A9-CE93-428F-8E64-D5AD96845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0" b="5471"/>
          <a:stretch/>
        </p:blipFill>
        <p:spPr>
          <a:xfrm>
            <a:off x="9530162" y="2015382"/>
            <a:ext cx="2450392" cy="4797616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4A4B6FA-6584-4950-9182-D918EEA5B2B9}"/>
              </a:ext>
            </a:extLst>
          </p:cNvPr>
          <p:cNvSpPr/>
          <p:nvPr/>
        </p:nvSpPr>
        <p:spPr>
          <a:xfrm>
            <a:off x="5199795" y="2947916"/>
            <a:ext cx="2220126" cy="2844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B12DC57-0CE9-40C2-B478-01F4A8A9D092}"/>
              </a:ext>
            </a:extLst>
          </p:cNvPr>
          <p:cNvSpPr/>
          <p:nvPr/>
        </p:nvSpPr>
        <p:spPr>
          <a:xfrm>
            <a:off x="7549766" y="2776263"/>
            <a:ext cx="1698224" cy="2844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D178FFC-CB67-408E-B48B-41BD0AB60EE0}"/>
              </a:ext>
            </a:extLst>
          </p:cNvPr>
          <p:cNvSpPr/>
          <p:nvPr/>
        </p:nvSpPr>
        <p:spPr>
          <a:xfrm>
            <a:off x="3346860" y="2872854"/>
            <a:ext cx="1698224" cy="2844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6347BE7-D550-42F7-BB70-1190DA23F1F6}"/>
              </a:ext>
            </a:extLst>
          </p:cNvPr>
          <p:cNvSpPr/>
          <p:nvPr/>
        </p:nvSpPr>
        <p:spPr>
          <a:xfrm>
            <a:off x="3346860" y="2002162"/>
            <a:ext cx="2265050" cy="53226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err="1">
                <a:solidFill>
                  <a:schemeClr val="tx1"/>
                </a:solidFill>
              </a:rPr>
              <a:t>الكامبيوم</a:t>
            </a:r>
            <a:r>
              <a:rPr lang="ar-SA" sz="2800" b="1" dirty="0">
                <a:solidFill>
                  <a:schemeClr val="tx1"/>
                </a:solidFill>
              </a:rPr>
              <a:t> الوعائي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18F01DF-F6A7-4E4F-ABD3-7664930C2454}"/>
              </a:ext>
            </a:extLst>
          </p:cNvPr>
          <p:cNvSpPr/>
          <p:nvPr/>
        </p:nvSpPr>
        <p:spPr>
          <a:xfrm>
            <a:off x="6886905" y="2004675"/>
            <a:ext cx="2265050" cy="53226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المولد القمي </a:t>
            </a:r>
          </a:p>
        </p:txBody>
      </p:sp>
    </p:spTree>
    <p:extLst>
      <p:ext uri="{BB962C8B-B14F-4D97-AF65-F5344CB8AC3E}">
        <p14:creationId xmlns:p14="http://schemas.microsoft.com/office/powerpoint/2010/main" val="40368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6DD36FA-0FA9-44FA-AFC0-33C766CCD52C}"/>
              </a:ext>
            </a:extLst>
          </p:cNvPr>
          <p:cNvSpPr/>
          <p:nvPr/>
        </p:nvSpPr>
        <p:spPr>
          <a:xfrm>
            <a:off x="1272208" y="46445"/>
            <a:ext cx="932109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أقرئي في كتابكـِ المقرر عن الأنسجة الخارجية (البشرة ) ثم أكملي فجوة المعلومات التالية 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DAD75FC-4C92-4AD3-B72C-A5FCB30C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42115"/>
              </p:ext>
            </p:extLst>
          </p:nvPr>
        </p:nvGraphicFramePr>
        <p:xfrm>
          <a:off x="65740" y="1326286"/>
          <a:ext cx="12060000" cy="5455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71128129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4193222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740540825"/>
                    </a:ext>
                  </a:extLst>
                </a:gridCol>
                <a:gridCol w="1991808">
                  <a:extLst>
                    <a:ext uri="{9D8B030D-6E8A-4147-A177-3AD203B41FA5}">
                      <a16:colId xmlns:a16="http://schemas.microsoft.com/office/drawing/2014/main" val="1826663099"/>
                    </a:ext>
                  </a:extLst>
                </a:gridCol>
                <a:gridCol w="2328192">
                  <a:extLst>
                    <a:ext uri="{9D8B030D-6E8A-4147-A177-3AD203B41FA5}">
                      <a16:colId xmlns:a16="http://schemas.microsoft.com/office/drawing/2014/main" val="418705643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71110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التعريف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طبقة من الخلايا التي تكون الغطاء الخارجي للنبات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3696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التراكيب المميزة في البشرة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07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التركيب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err="1">
                          <a:solidFill>
                            <a:sysClr val="windowText" lastClr="000000"/>
                          </a:solidFill>
                        </a:rPr>
                        <a:t>الكيوتكل</a:t>
                      </a:r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الثغور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الخليتين الحارستين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الشعيرات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الشعيرات  الجذرية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8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أماكن وجودها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تغطي سطح البشرة  في الأوراق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فتحات صغيرة في  بشرة الأوراق وبعض السيقان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خليتان تشكلان الثغر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نتوءات تشبه الشعر على الأوراق أو السيقان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امتدادات هشة تخرج من خلايا بشرة الجذر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47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ysClr val="windowText" lastClr="000000"/>
                          </a:solidFill>
                        </a:rPr>
                        <a:t>الوظيفة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تساعد على تقليل فقد الماء من النبات ومنع البكتيريا ومسببات المرض من الدخول للنبات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يدخل خلالها ثاني أكسيد الكربون والماء والأكسجين وغازات أخرى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ينتج عن التغير في شكلها فتح الثغور وأغلاقها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حماية النبات من الحشرات والحيوانات المفترسة وقد تطلق بعضها مواد سامة عند لمسها وتحفظ النبات باردا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تزيد المساحة السطحية للجذر وتمكنه من امتصاص كمية أكبر من أكبر من المواد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72203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38EE641C-840D-4AD3-BE93-0825F4B3B760}"/>
              </a:ext>
            </a:extLst>
          </p:cNvPr>
          <p:cNvSpPr/>
          <p:nvPr/>
        </p:nvSpPr>
        <p:spPr>
          <a:xfrm>
            <a:off x="980661" y="1391478"/>
            <a:ext cx="9612642" cy="397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EB60EA4-776E-4FE1-84D8-D59BFA054B4D}"/>
              </a:ext>
            </a:extLst>
          </p:cNvPr>
          <p:cNvSpPr/>
          <p:nvPr/>
        </p:nvSpPr>
        <p:spPr>
          <a:xfrm>
            <a:off x="8812696" y="3372294"/>
            <a:ext cx="1926380" cy="105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22EF72A-E742-423A-8C1A-13C82E326566}"/>
              </a:ext>
            </a:extLst>
          </p:cNvPr>
          <p:cNvSpPr/>
          <p:nvPr/>
        </p:nvSpPr>
        <p:spPr>
          <a:xfrm>
            <a:off x="8825948" y="4550283"/>
            <a:ext cx="1926380" cy="207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2D35277-4216-4C71-BC29-3DD5986819C3}"/>
              </a:ext>
            </a:extLst>
          </p:cNvPr>
          <p:cNvSpPr/>
          <p:nvPr/>
        </p:nvSpPr>
        <p:spPr>
          <a:xfrm>
            <a:off x="6632713" y="3372294"/>
            <a:ext cx="1926380" cy="105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DD62847-2F46-467D-AA59-77C3EB4E610E}"/>
              </a:ext>
            </a:extLst>
          </p:cNvPr>
          <p:cNvSpPr/>
          <p:nvPr/>
        </p:nvSpPr>
        <p:spPr>
          <a:xfrm>
            <a:off x="6632713" y="4576787"/>
            <a:ext cx="1926380" cy="190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9FD3C10-EED5-40D5-8FEC-FC61179A16C2}"/>
              </a:ext>
            </a:extLst>
          </p:cNvPr>
          <p:cNvSpPr/>
          <p:nvPr/>
        </p:nvSpPr>
        <p:spPr>
          <a:xfrm>
            <a:off x="4579532" y="3372294"/>
            <a:ext cx="1926380" cy="105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93C1CA-9D76-4B65-837F-53DB6010ECE0}"/>
              </a:ext>
            </a:extLst>
          </p:cNvPr>
          <p:cNvSpPr/>
          <p:nvPr/>
        </p:nvSpPr>
        <p:spPr>
          <a:xfrm>
            <a:off x="4586158" y="4545493"/>
            <a:ext cx="1926380" cy="1762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C18E22B-6B54-4A58-9FDF-608808CABE96}"/>
              </a:ext>
            </a:extLst>
          </p:cNvPr>
          <p:cNvSpPr/>
          <p:nvPr/>
        </p:nvSpPr>
        <p:spPr>
          <a:xfrm>
            <a:off x="2358887" y="3372294"/>
            <a:ext cx="2093844" cy="105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AFDE5CD-FA48-452A-9D40-29B831710186}"/>
              </a:ext>
            </a:extLst>
          </p:cNvPr>
          <p:cNvSpPr/>
          <p:nvPr/>
        </p:nvSpPr>
        <p:spPr>
          <a:xfrm>
            <a:off x="2272748" y="4550282"/>
            <a:ext cx="2186155" cy="216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272E544-7F37-41E0-AB62-C2D0635E6F45}"/>
              </a:ext>
            </a:extLst>
          </p:cNvPr>
          <p:cNvSpPr/>
          <p:nvPr/>
        </p:nvSpPr>
        <p:spPr>
          <a:xfrm>
            <a:off x="178904" y="3372294"/>
            <a:ext cx="1926380" cy="1053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3745F41-6D7C-482D-9128-FBE6E781109F}"/>
              </a:ext>
            </a:extLst>
          </p:cNvPr>
          <p:cNvSpPr/>
          <p:nvPr/>
        </p:nvSpPr>
        <p:spPr>
          <a:xfrm>
            <a:off x="178904" y="4575118"/>
            <a:ext cx="1926380" cy="205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17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580EBB6-8677-4CF9-A8E3-A612B603826D}"/>
              </a:ext>
            </a:extLst>
          </p:cNvPr>
          <p:cNvSpPr/>
          <p:nvPr/>
        </p:nvSpPr>
        <p:spPr>
          <a:xfrm>
            <a:off x="40944" y="104044"/>
            <a:ext cx="1210003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اربطي كل صورة من صور الانسجة الخارجية التالية بمسماها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3E14CFB-FF4B-4051-AF8D-E0302B15A807}"/>
              </a:ext>
            </a:extLst>
          </p:cNvPr>
          <p:cNvSpPr/>
          <p:nvPr/>
        </p:nvSpPr>
        <p:spPr>
          <a:xfrm>
            <a:off x="4509294" y="1270448"/>
            <a:ext cx="3420000" cy="30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E58548E-0AC4-423D-8F53-E24161A90A7C}"/>
              </a:ext>
            </a:extLst>
          </p:cNvPr>
          <p:cNvSpPr/>
          <p:nvPr/>
        </p:nvSpPr>
        <p:spPr>
          <a:xfrm>
            <a:off x="8556844" y="1270448"/>
            <a:ext cx="3420000" cy="30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060AE49-D180-4423-9086-C4331A0257DB}"/>
              </a:ext>
            </a:extLst>
          </p:cNvPr>
          <p:cNvSpPr/>
          <p:nvPr/>
        </p:nvSpPr>
        <p:spPr>
          <a:xfrm>
            <a:off x="461744" y="1270448"/>
            <a:ext cx="3420000" cy="306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85A1F6B-DFDA-4D71-9B3B-0488FE99715D}"/>
              </a:ext>
            </a:extLst>
          </p:cNvPr>
          <p:cNvSpPr/>
          <p:nvPr/>
        </p:nvSpPr>
        <p:spPr>
          <a:xfrm>
            <a:off x="333080" y="5205874"/>
            <a:ext cx="3420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الشعيرات الجذرية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286EDFB-D120-48B9-8DDB-526A06A0FC10}"/>
              </a:ext>
            </a:extLst>
          </p:cNvPr>
          <p:cNvSpPr/>
          <p:nvPr/>
        </p:nvSpPr>
        <p:spPr>
          <a:xfrm>
            <a:off x="8556844" y="5205874"/>
            <a:ext cx="3420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الثغور والخليتين الحارستين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FCD4258-660C-4537-A425-D9AADE2B3F9C}"/>
              </a:ext>
            </a:extLst>
          </p:cNvPr>
          <p:cNvSpPr/>
          <p:nvPr/>
        </p:nvSpPr>
        <p:spPr>
          <a:xfrm>
            <a:off x="4509294" y="5205874"/>
            <a:ext cx="3420000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الشعيرات</a:t>
            </a:r>
          </a:p>
          <a:p>
            <a:pPr algn="ctr"/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8E0EF4A3-09B6-4708-9110-8A62A5D04967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2043080" y="4330448"/>
            <a:ext cx="8223764" cy="875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3E31C7D9-1C22-4B82-AC22-D63DC2F8AE92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6219294" y="4330448"/>
            <a:ext cx="4047550" cy="875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9EBF8C2D-2A1F-41B8-98B4-8453B86660DD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171744" y="4330448"/>
            <a:ext cx="4047550" cy="8754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F5686618-B5C5-40CE-95D4-53811260DEF3}"/>
              </a:ext>
            </a:extLst>
          </p:cNvPr>
          <p:cNvSpPr/>
          <p:nvPr/>
        </p:nvSpPr>
        <p:spPr>
          <a:xfrm>
            <a:off x="530086" y="152462"/>
            <a:ext cx="115293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أقرئي في كتابكـِ المقرر عن الأنسجة الوعائية ثم أكملي فجوة المعلومات التالية  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07A4A51-4AF8-4A6E-808B-F2B64E09F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81838"/>
              </p:ext>
            </p:extLst>
          </p:nvPr>
        </p:nvGraphicFramePr>
        <p:xfrm>
          <a:off x="241982" y="865442"/>
          <a:ext cx="11844000" cy="5852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037055664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929643102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1502637783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324973287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384650824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التراكيب الاساسية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الخشب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اللحاء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880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الاوعية الخشبية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القصيبات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الأنابيب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الغربالية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الخلايا المرافقة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7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تركيبها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خلايا انبوبية تفتقر للسيتوبلازم عند نضجها  تتراص طرفا لطرف تشكل اشرطة من الخشب تسمى الاوعية وهي مفتوحة عند طرفيها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خلايا اسطوانية الشكل تفتقر للسيتوبلازم عند نضجها ذات اطراف مثقبة وتصطف طرفا لطرف وتشكل شريطا يشبه الانبوب ولها جدران طرفية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خلايا تحتوي على السيتوبلازم لكنها تفتقر إلى النوى و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الريبوسومات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عند نضجها وفي النباتات الزهرية يوجد عند أطرافها الصفائح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الغربالية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وهي تراكيب ذات ثقوب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خلايا حية لها نواة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78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الوظيفة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النسيج الوعائي لنقل الماء وما به من أملاح مذابة من الجذور للأوراق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ملاحظة:  في النباتات البذرية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اللازهرية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معراة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البذور)يتكون الخشب من القصيبات فقط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النسيج الوعائي لنقل الغذاء (السكريات وغيرها)في النبات من الورقة لكافة أجزاء النبات والصفائح تسمح بمرور المواد من خلالها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تمد الانابيب </a:t>
                      </a:r>
                      <a:r>
                        <a:rPr lang="ar-SA" sz="2400" dirty="0" err="1">
                          <a:solidFill>
                            <a:schemeClr val="tx1"/>
                          </a:solidFill>
                        </a:rPr>
                        <a:t>الغربالية</a:t>
                      </a:r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 بالطاقة اللازمة لعملها وتتحكم في عملية النقل بداخلها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53028"/>
                  </a:ext>
                </a:extLst>
              </a:tr>
            </a:tbl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BFB74E07-333F-47BE-9D14-6A2ACF80A8D6}"/>
              </a:ext>
            </a:extLst>
          </p:cNvPr>
          <p:cNvSpPr/>
          <p:nvPr/>
        </p:nvSpPr>
        <p:spPr>
          <a:xfrm>
            <a:off x="7328453" y="918450"/>
            <a:ext cx="2239617" cy="3272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4800402-C114-4521-94BB-F4AC9F21EEF8}"/>
              </a:ext>
            </a:extLst>
          </p:cNvPr>
          <p:cNvSpPr/>
          <p:nvPr/>
        </p:nvSpPr>
        <p:spPr>
          <a:xfrm>
            <a:off x="1901688" y="931702"/>
            <a:ext cx="2239617" cy="3272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284E329-BB2B-4074-B096-D79F89D78BCB}"/>
              </a:ext>
            </a:extLst>
          </p:cNvPr>
          <p:cNvSpPr/>
          <p:nvPr/>
        </p:nvSpPr>
        <p:spPr>
          <a:xfrm>
            <a:off x="8269358" y="1865981"/>
            <a:ext cx="2451652" cy="245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9F3889-C566-4C4C-9EF0-8EC5EF75B12A}"/>
              </a:ext>
            </a:extLst>
          </p:cNvPr>
          <p:cNvSpPr/>
          <p:nvPr/>
        </p:nvSpPr>
        <p:spPr>
          <a:xfrm>
            <a:off x="5678560" y="1879233"/>
            <a:ext cx="2451652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7E1FD62-EEFE-408F-8DC9-2470FB243C4D}"/>
              </a:ext>
            </a:extLst>
          </p:cNvPr>
          <p:cNvSpPr/>
          <p:nvPr/>
        </p:nvSpPr>
        <p:spPr>
          <a:xfrm>
            <a:off x="5672532" y="4487032"/>
            <a:ext cx="5082207" cy="2102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D9ABDF5-CD05-433C-A1CE-F59A64FE1EE2}"/>
              </a:ext>
            </a:extLst>
          </p:cNvPr>
          <p:cNvSpPr/>
          <p:nvPr/>
        </p:nvSpPr>
        <p:spPr>
          <a:xfrm>
            <a:off x="2955235" y="1812973"/>
            <a:ext cx="2526261" cy="25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3138492-FDCB-45EB-B224-E40ABC04FE85}"/>
              </a:ext>
            </a:extLst>
          </p:cNvPr>
          <p:cNvSpPr/>
          <p:nvPr/>
        </p:nvSpPr>
        <p:spPr>
          <a:xfrm>
            <a:off x="335478" y="1826225"/>
            <a:ext cx="2451652" cy="245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A9C2CE9-3FD3-478B-8567-FF97ED0D274E}"/>
              </a:ext>
            </a:extLst>
          </p:cNvPr>
          <p:cNvSpPr/>
          <p:nvPr/>
        </p:nvSpPr>
        <p:spPr>
          <a:xfrm>
            <a:off x="2955235" y="4532242"/>
            <a:ext cx="2545148" cy="210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A1ED00E-6E71-4A1E-A156-2ECA9098CB9E}"/>
              </a:ext>
            </a:extLst>
          </p:cNvPr>
          <p:cNvSpPr/>
          <p:nvPr/>
        </p:nvSpPr>
        <p:spPr>
          <a:xfrm>
            <a:off x="284918" y="4488515"/>
            <a:ext cx="2545148" cy="210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8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A1C735D-BEA9-446E-B731-6E85B5444C4D}"/>
              </a:ext>
            </a:extLst>
          </p:cNvPr>
          <p:cNvSpPr/>
          <p:nvPr/>
        </p:nvSpPr>
        <p:spPr>
          <a:xfrm>
            <a:off x="5527342" y="546143"/>
            <a:ext cx="6362450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فسري :</a:t>
            </a:r>
          </a:p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القصيبات أقل كفاءة في نقل الماء من الأوعية الخشبية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95F3DC6-D631-440D-941F-D26ED4F5C387}"/>
              </a:ext>
            </a:extLst>
          </p:cNvPr>
          <p:cNvSpPr/>
          <p:nvPr/>
        </p:nvSpPr>
        <p:spPr>
          <a:xfrm>
            <a:off x="5527343" y="3414448"/>
            <a:ext cx="6362449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للقصيبات جدران طرفية مثقبة  بخلاف الأوعية الخشبية الناضجة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BA6EB1-DAC8-4777-BAFE-9F9C910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4" y="546143"/>
            <a:ext cx="4998681" cy="54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E59061-9A14-4D9E-8EA4-2B47667A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41944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50B8CB3-2F59-4462-BE0A-39054CF41ACE}"/>
              </a:ext>
            </a:extLst>
          </p:cNvPr>
          <p:cNvSpPr/>
          <p:nvPr/>
        </p:nvSpPr>
        <p:spPr>
          <a:xfrm>
            <a:off x="766169" y="2657845"/>
            <a:ext cx="10509608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تركيب النباتات ووظائف أجزاءه </a:t>
            </a:r>
            <a:endParaRPr lang="ar-SA" sz="11500" b="1" cap="none" spc="0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95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A1C735D-BEA9-446E-B731-6E85B5444C4D}"/>
              </a:ext>
            </a:extLst>
          </p:cNvPr>
          <p:cNvSpPr/>
          <p:nvPr/>
        </p:nvSpPr>
        <p:spPr>
          <a:xfrm>
            <a:off x="5271635" y="546143"/>
            <a:ext cx="6618157" cy="2585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فسري :</a:t>
            </a:r>
          </a:p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قدرة  النباتات الزهرية على النمو في بيئات مختلفة وعديدة </a:t>
            </a:r>
            <a:endParaRPr lang="ar-SA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95F3DC6-D631-440D-941F-D26ED4F5C387}"/>
              </a:ext>
            </a:extLst>
          </p:cNvPr>
          <p:cNvSpPr/>
          <p:nvPr/>
        </p:nvSpPr>
        <p:spPr>
          <a:xfrm>
            <a:off x="5527343" y="3414448"/>
            <a:ext cx="6362449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الخشب فيها يتكون من قصيبات وأوعية و لذا فإن نقل الماء فيها ذو كفاءة عالية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BA6EB1-DAC8-4777-BAFE-9F9C910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4" y="546143"/>
            <a:ext cx="4998681" cy="54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9CFAFBF-2620-4BE2-902B-D9FC5E54835A}"/>
              </a:ext>
            </a:extLst>
          </p:cNvPr>
          <p:cNvSpPr/>
          <p:nvPr/>
        </p:nvSpPr>
        <p:spPr>
          <a:xfrm>
            <a:off x="410818" y="152462"/>
            <a:ext cx="115293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أقرئي في كتابكـِ المقرر عن الأنسجة الأساسية  ثم أكملي فجوة المعلومات التالية 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932657E5-DC86-44CA-BB88-23E4F9AFE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61704"/>
              </p:ext>
            </p:extLst>
          </p:nvPr>
        </p:nvGraphicFramePr>
        <p:xfrm>
          <a:off x="778853" y="1318222"/>
          <a:ext cx="10980000" cy="426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19648058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25471788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56835004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0799512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128444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التعريف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الأنسجة التي لا تندرج تحت الأنسجة المولدة أو الخارجية أو الوعائية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3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اسم النسيج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البرنشيمي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الكولنشيمي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السكلرنشيمي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9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مكان الوجود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الأوراق والسيقان الخضراء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السيقان والجذور والبذور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السيقان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السيقان والثمار والبذور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2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الوظيفة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البناء الضوئي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التخزين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الدعامة والمرونة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الدعامة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83703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6BC4D079-F08A-4AF1-A280-E0D6113929A1}"/>
              </a:ext>
            </a:extLst>
          </p:cNvPr>
          <p:cNvSpPr/>
          <p:nvPr/>
        </p:nvSpPr>
        <p:spPr>
          <a:xfrm>
            <a:off x="7328451" y="3034747"/>
            <a:ext cx="1974574" cy="14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DF8C505-54E1-4DDC-8C41-0705059A17EC}"/>
              </a:ext>
            </a:extLst>
          </p:cNvPr>
          <p:cNvSpPr/>
          <p:nvPr/>
        </p:nvSpPr>
        <p:spPr>
          <a:xfrm>
            <a:off x="7328451" y="4572000"/>
            <a:ext cx="1974574" cy="88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4339D7E-2BC0-423A-B46D-DB36FBBC2371}"/>
              </a:ext>
            </a:extLst>
          </p:cNvPr>
          <p:cNvSpPr/>
          <p:nvPr/>
        </p:nvSpPr>
        <p:spPr>
          <a:xfrm>
            <a:off x="5188227" y="3008243"/>
            <a:ext cx="1974574" cy="14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B617C3B-3977-4448-998F-42558CA41CEB}"/>
              </a:ext>
            </a:extLst>
          </p:cNvPr>
          <p:cNvSpPr/>
          <p:nvPr/>
        </p:nvSpPr>
        <p:spPr>
          <a:xfrm>
            <a:off x="5188227" y="4572000"/>
            <a:ext cx="1974574" cy="857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F14C8C0-2F8C-4231-B709-C1716CF96C2C}"/>
              </a:ext>
            </a:extLst>
          </p:cNvPr>
          <p:cNvSpPr/>
          <p:nvPr/>
        </p:nvSpPr>
        <p:spPr>
          <a:xfrm>
            <a:off x="3048003" y="3008243"/>
            <a:ext cx="1974574" cy="14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F8FE38B-4DC8-4585-BB85-F0EBEEFD2A1B}"/>
              </a:ext>
            </a:extLst>
          </p:cNvPr>
          <p:cNvSpPr/>
          <p:nvPr/>
        </p:nvSpPr>
        <p:spPr>
          <a:xfrm>
            <a:off x="3048003" y="4571999"/>
            <a:ext cx="1974574" cy="93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CA70DCE-8DB6-438B-9229-F20202F4590E}"/>
              </a:ext>
            </a:extLst>
          </p:cNvPr>
          <p:cNvSpPr/>
          <p:nvPr/>
        </p:nvSpPr>
        <p:spPr>
          <a:xfrm>
            <a:off x="894527" y="3008243"/>
            <a:ext cx="1974574" cy="144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E6F01BE0-B9EF-4AD6-ABFD-47C9E4865F72}"/>
              </a:ext>
            </a:extLst>
          </p:cNvPr>
          <p:cNvSpPr/>
          <p:nvPr/>
        </p:nvSpPr>
        <p:spPr>
          <a:xfrm>
            <a:off x="894527" y="4571999"/>
            <a:ext cx="1974574" cy="913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F35DD2B-67E1-468D-A0AB-546F9D970C46}"/>
              </a:ext>
            </a:extLst>
          </p:cNvPr>
          <p:cNvSpPr/>
          <p:nvPr/>
        </p:nvSpPr>
        <p:spPr>
          <a:xfrm>
            <a:off x="163772" y="130579"/>
            <a:ext cx="1187583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سمي النسيج النباتي الذي تشبه وظيفته وظائف الأشياء التالية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1AFAAD20-45CD-498C-9635-7E8DCEBF5CED}"/>
              </a:ext>
            </a:extLst>
          </p:cNvPr>
          <p:cNvSpPr/>
          <p:nvPr/>
        </p:nvSpPr>
        <p:spPr>
          <a:xfrm>
            <a:off x="8439606" y="1160060"/>
            <a:ext cx="3600000" cy="25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14886F1-95C7-498B-950C-D2AD45FBC62B}"/>
              </a:ext>
            </a:extLst>
          </p:cNvPr>
          <p:cNvSpPr/>
          <p:nvPr/>
        </p:nvSpPr>
        <p:spPr>
          <a:xfrm>
            <a:off x="4305610" y="1160060"/>
            <a:ext cx="3600000" cy="252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AF52911-4C61-4259-A9E5-7CD7FD65F8D2}"/>
              </a:ext>
            </a:extLst>
          </p:cNvPr>
          <p:cNvSpPr/>
          <p:nvPr/>
        </p:nvSpPr>
        <p:spPr>
          <a:xfrm>
            <a:off x="171615" y="1160060"/>
            <a:ext cx="3600000" cy="252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B577772-04B7-42EA-8E2A-500AFD6620A5}"/>
              </a:ext>
            </a:extLst>
          </p:cNvPr>
          <p:cNvSpPr/>
          <p:nvPr/>
        </p:nvSpPr>
        <p:spPr>
          <a:xfrm>
            <a:off x="8439606" y="3847697"/>
            <a:ext cx="3600000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النافذة في البيت كالثغور والخليتان الحارستان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النباتات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BF924BB-E1EE-4C68-8E14-5B9B91791806}"/>
              </a:ext>
            </a:extLst>
          </p:cNvPr>
          <p:cNvSpPr/>
          <p:nvPr/>
        </p:nvSpPr>
        <p:spPr>
          <a:xfrm>
            <a:off x="4305610" y="3878544"/>
            <a:ext cx="3600000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المخزن في البيت كالنسيج </a:t>
            </a:r>
            <a:r>
              <a:rPr lang="ar-SA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البرنشيمي</a:t>
            </a:r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النباتات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6C07C0E-5CBF-43DC-8C20-851E336A3AFD}"/>
              </a:ext>
            </a:extLst>
          </p:cNvPr>
          <p:cNvSpPr/>
          <p:nvPr/>
        </p:nvSpPr>
        <p:spPr>
          <a:xfrm>
            <a:off x="171615" y="3878544"/>
            <a:ext cx="3600000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الأنابيب  في البيت كالنسيج الوعائي 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النباتات 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164A755-A0E3-4939-BA16-BDC7F5C5EEBE}"/>
              </a:ext>
            </a:extLst>
          </p:cNvPr>
          <p:cNvSpPr/>
          <p:nvPr/>
        </p:nvSpPr>
        <p:spPr>
          <a:xfrm>
            <a:off x="8653670" y="4651513"/>
            <a:ext cx="3167269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.........................................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19F3494-0354-42D3-B7C7-9E2C903CF5C3}"/>
              </a:ext>
            </a:extLst>
          </p:cNvPr>
          <p:cNvSpPr/>
          <p:nvPr/>
        </p:nvSpPr>
        <p:spPr>
          <a:xfrm>
            <a:off x="4452730" y="4651513"/>
            <a:ext cx="3360115" cy="64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.....................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1DE7E7E-8D65-4A2C-9206-B6AF49CB7954}"/>
              </a:ext>
            </a:extLst>
          </p:cNvPr>
          <p:cNvSpPr/>
          <p:nvPr/>
        </p:nvSpPr>
        <p:spPr>
          <a:xfrm>
            <a:off x="278305" y="4651513"/>
            <a:ext cx="3360115" cy="642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8875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CFF54361-6E43-4676-9DA6-7A7AD68FC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629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04DBA3E7-6A46-486A-871B-FE3FB999A0C4}"/>
              </a:ext>
            </a:extLst>
          </p:cNvPr>
          <p:cNvSpPr/>
          <p:nvPr/>
        </p:nvSpPr>
        <p:spPr>
          <a:xfrm>
            <a:off x="5315243" y="2442977"/>
            <a:ext cx="1561514" cy="829994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................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0D8D25C-A756-4372-BF3D-98604E938E56}"/>
              </a:ext>
            </a:extLst>
          </p:cNvPr>
          <p:cNvSpPr/>
          <p:nvPr/>
        </p:nvSpPr>
        <p:spPr>
          <a:xfrm>
            <a:off x="8311660" y="2442977"/>
            <a:ext cx="1561514" cy="82999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................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CF86C54-6E57-49AF-876E-6E038471A513}"/>
              </a:ext>
            </a:extLst>
          </p:cNvPr>
          <p:cNvSpPr/>
          <p:nvPr/>
        </p:nvSpPr>
        <p:spPr>
          <a:xfrm>
            <a:off x="8311660" y="4534617"/>
            <a:ext cx="1561514" cy="829994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................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185DD55-5FA3-42AA-ABB1-4457FBC6323C}"/>
              </a:ext>
            </a:extLst>
          </p:cNvPr>
          <p:cNvSpPr/>
          <p:nvPr/>
        </p:nvSpPr>
        <p:spPr>
          <a:xfrm>
            <a:off x="743085" y="258001"/>
            <a:ext cx="10964861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مما سبق أن تعلمته أكملي المخطط التنظيمي التالي</a:t>
            </a:r>
          </a:p>
        </p:txBody>
      </p:sp>
    </p:spTree>
    <p:extLst>
      <p:ext uri="{BB962C8B-B14F-4D97-AF65-F5344CB8AC3E}">
        <p14:creationId xmlns:p14="http://schemas.microsoft.com/office/powerpoint/2010/main" val="15925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E59061-9A14-4D9E-8EA4-2B47667A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41944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50B8CB3-2F59-4462-BE0A-39054CF41ACE}"/>
              </a:ext>
            </a:extLst>
          </p:cNvPr>
          <p:cNvSpPr/>
          <p:nvPr/>
        </p:nvSpPr>
        <p:spPr>
          <a:xfrm>
            <a:off x="766169" y="2657845"/>
            <a:ext cx="10509608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خلايا النبات وانسجته </a:t>
            </a:r>
            <a:endParaRPr lang="ar-SA" sz="11500" b="1" cap="none" spc="0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1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D48529-60CF-4185-BD1C-D72808AC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0"/>
            <a:ext cx="5017477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62B4DD3-0DBC-4C21-8F6F-B385083D2A39}"/>
              </a:ext>
            </a:extLst>
          </p:cNvPr>
          <p:cNvSpPr/>
          <p:nvPr/>
        </p:nvSpPr>
        <p:spPr>
          <a:xfrm>
            <a:off x="3888046" y="396784"/>
            <a:ext cx="32864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العامة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812B8CA-EF74-42BF-9844-DC14551A42AD}"/>
              </a:ext>
            </a:extLst>
          </p:cNvPr>
          <p:cNvSpPr/>
          <p:nvPr/>
        </p:nvSpPr>
        <p:spPr>
          <a:xfrm>
            <a:off x="1561515" y="2000966"/>
            <a:ext cx="82495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تعود طبيعة التنوع في النباتات إلى اختلاف تراكيبه التي خلقها الله سبحانه وتعالى  </a:t>
            </a:r>
          </a:p>
        </p:txBody>
      </p:sp>
    </p:spTree>
    <p:extLst>
      <p:ext uri="{BB962C8B-B14F-4D97-AF65-F5344CB8AC3E}">
        <p14:creationId xmlns:p14="http://schemas.microsoft.com/office/powerpoint/2010/main" val="15844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D48529-60CF-4185-BD1C-D72808AC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0"/>
            <a:ext cx="5017477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62B4DD3-0DBC-4C21-8F6F-B385083D2A39}"/>
              </a:ext>
            </a:extLst>
          </p:cNvPr>
          <p:cNvSpPr/>
          <p:nvPr/>
        </p:nvSpPr>
        <p:spPr>
          <a:xfrm>
            <a:off x="3687670" y="396784"/>
            <a:ext cx="3687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الرئيسة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812B8CA-EF74-42BF-9844-DC14551A42AD}"/>
              </a:ext>
            </a:extLst>
          </p:cNvPr>
          <p:cNvSpPr/>
          <p:nvPr/>
        </p:nvSpPr>
        <p:spPr>
          <a:xfrm>
            <a:off x="1561515" y="2000966"/>
            <a:ext cx="8249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تتكون أنسجة النباتات من خلايا مختلفة  </a:t>
            </a:r>
          </a:p>
        </p:txBody>
      </p:sp>
    </p:spTree>
    <p:extLst>
      <p:ext uri="{BB962C8B-B14F-4D97-AF65-F5344CB8AC3E}">
        <p14:creationId xmlns:p14="http://schemas.microsoft.com/office/powerpoint/2010/main" val="335642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A5555BE-B1DC-42AA-B4DD-DEA306BB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896"/>
            <a:ext cx="12192000" cy="6888895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1CEBBD7-5B15-4D2F-8240-1906C1CFA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31313"/>
              </p:ext>
            </p:extLst>
          </p:nvPr>
        </p:nvGraphicFramePr>
        <p:xfrm>
          <a:off x="1053548" y="1603499"/>
          <a:ext cx="10260000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2467056495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3340574489"/>
                    </a:ext>
                  </a:extLst>
                </a:gridCol>
                <a:gridCol w="3420000">
                  <a:extLst>
                    <a:ext uri="{9D8B030D-6E8A-4147-A177-3AD203B41FA5}">
                      <a16:colId xmlns:a16="http://schemas.microsoft.com/office/drawing/2014/main" val="2858985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ماذا أعرف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وماذا أود أن أعرف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ماذا تعلمت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9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91424"/>
                  </a:ext>
                </a:extLst>
              </a:tr>
            </a:tbl>
          </a:graphicData>
        </a:graphic>
      </p:graphicFrame>
      <p:sp>
        <p:nvSpPr>
          <p:cNvPr id="4" name="مستطيل 3">
            <a:extLst>
              <a:ext uri="{FF2B5EF4-FFF2-40B4-BE49-F238E27FC236}">
                <a16:creationId xmlns:a16="http://schemas.microsoft.com/office/drawing/2014/main" id="{F6C78403-9D43-47D0-8368-026B3D765A1E}"/>
              </a:ext>
            </a:extLst>
          </p:cNvPr>
          <p:cNvSpPr/>
          <p:nvPr/>
        </p:nvSpPr>
        <p:spPr>
          <a:xfrm>
            <a:off x="4828888" y="435151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جدول التعلم </a:t>
            </a:r>
          </a:p>
        </p:txBody>
      </p:sp>
    </p:spTree>
    <p:extLst>
      <p:ext uri="{BB962C8B-B14F-4D97-AF65-F5344CB8AC3E}">
        <p14:creationId xmlns:p14="http://schemas.microsoft.com/office/powerpoint/2010/main" val="297231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974AA68-8B88-4952-B2FD-56C8E3DA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4542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A22CB88-F377-4B5F-923A-575EB7A13F26}"/>
              </a:ext>
            </a:extLst>
          </p:cNvPr>
          <p:cNvSpPr/>
          <p:nvPr/>
        </p:nvSpPr>
        <p:spPr>
          <a:xfrm>
            <a:off x="5485141" y="306448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الأهداف</a:t>
            </a:r>
            <a:r>
              <a:rPr lang="ar-SA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0F25E4-5CF5-4AAA-8498-E91866CB5D85}"/>
              </a:ext>
            </a:extLst>
          </p:cNvPr>
          <p:cNvSpPr/>
          <p:nvPr/>
        </p:nvSpPr>
        <p:spPr>
          <a:xfrm>
            <a:off x="2577900" y="1628559"/>
            <a:ext cx="933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*تصف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الأنواع الرئيسة لخلايا النبات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3816024-D605-4C0F-B611-50F4DDF26628}"/>
              </a:ext>
            </a:extLst>
          </p:cNvPr>
          <p:cNvSpPr/>
          <p:nvPr/>
        </p:nvSpPr>
        <p:spPr>
          <a:xfrm>
            <a:off x="2140280" y="3012509"/>
            <a:ext cx="9773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*تحدد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الأنواع الرئيسة لأنسجة  النبات 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C56F567-D0F2-4591-ADB5-05650ED19ABD}"/>
              </a:ext>
            </a:extLst>
          </p:cNvPr>
          <p:cNvSpPr/>
          <p:nvPr/>
        </p:nvSpPr>
        <p:spPr>
          <a:xfrm>
            <a:off x="1605874" y="4339186"/>
            <a:ext cx="10323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*تميز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بين وظائف خلايا النبات وأنسجته  </a:t>
            </a:r>
          </a:p>
        </p:txBody>
      </p:sp>
    </p:spTree>
    <p:extLst>
      <p:ext uri="{BB962C8B-B14F-4D97-AF65-F5344CB8AC3E}">
        <p14:creationId xmlns:p14="http://schemas.microsoft.com/office/powerpoint/2010/main" val="352821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5373C5E-7157-4D3B-8AB7-A74279F375A7}"/>
              </a:ext>
            </a:extLst>
          </p:cNvPr>
          <p:cNvSpPr/>
          <p:nvPr/>
        </p:nvSpPr>
        <p:spPr>
          <a:xfrm>
            <a:off x="633620" y="195999"/>
            <a:ext cx="1092478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ميزي التعريف الصحيح للنسيج من بين العبارات التالية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6EB511D-C3E7-446D-B618-2D76CC0B8C0F}"/>
              </a:ext>
            </a:extLst>
          </p:cNvPr>
          <p:cNvSpPr/>
          <p:nvPr/>
        </p:nvSpPr>
        <p:spPr>
          <a:xfrm>
            <a:off x="8440615" y="1199734"/>
            <a:ext cx="2340000" cy="52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مجموعة من الأعضاء تعمل معاً للقيام بوظيفة معينة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2D25FB6-C1D5-4F8E-849C-D1D123B1627C}"/>
              </a:ext>
            </a:extLst>
          </p:cNvPr>
          <p:cNvSpPr/>
          <p:nvPr/>
        </p:nvSpPr>
        <p:spPr>
          <a:xfrm>
            <a:off x="4926013" y="1199734"/>
            <a:ext cx="2340000" cy="5220000"/>
          </a:xfrm>
          <a:prstGeom prst="rect">
            <a:avLst/>
          </a:prstGeom>
          <a:solidFill>
            <a:srgbClr val="FC5D73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مجموعة من الخلايا تعمل معاً للقيام بوظيفة معينة 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8BDF2BD-CADC-4ABD-904D-AEA92346E506}"/>
              </a:ext>
            </a:extLst>
          </p:cNvPr>
          <p:cNvSpPr/>
          <p:nvPr/>
        </p:nvSpPr>
        <p:spPr>
          <a:xfrm>
            <a:off x="1266092" y="1199734"/>
            <a:ext cx="2340242" cy="52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مجموعة من الأجهزة تعمل معاً للقيام بوظيفة معينة  </a:t>
            </a:r>
          </a:p>
        </p:txBody>
      </p:sp>
      <p:pic>
        <p:nvPicPr>
          <p:cNvPr id="7170" name="Picture 2" descr="ØµÙØ±Ø© Ø°Ø§Øª ØµÙØ©">
            <a:extLst>
              <a:ext uri="{FF2B5EF4-FFF2-40B4-BE49-F238E27FC236}">
                <a16:creationId xmlns:a16="http://schemas.microsoft.com/office/drawing/2014/main" id="{DBFCA7BE-CCF7-475D-B94F-74B262B8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502" y="3433023"/>
            <a:ext cx="1676259" cy="31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ØµÙØ±Ø© Ø°Ø§Øª ØµÙØ©">
            <a:extLst>
              <a:ext uri="{FF2B5EF4-FFF2-40B4-BE49-F238E27FC236}">
                <a16:creationId xmlns:a16="http://schemas.microsoft.com/office/drawing/2014/main" id="{B20567CD-D494-4F7D-842E-194CBABF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01" y="3516922"/>
            <a:ext cx="1414103" cy="30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876D938-ED94-4352-9ECF-7D30063432FB}"/>
              </a:ext>
            </a:extLst>
          </p:cNvPr>
          <p:cNvSpPr/>
          <p:nvPr/>
        </p:nvSpPr>
        <p:spPr>
          <a:xfrm>
            <a:off x="4925989" y="1199734"/>
            <a:ext cx="2340000" cy="522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مجموعة من الخلايا تعمل معاً للقيام بوظيفة معينة  </a:t>
            </a:r>
          </a:p>
        </p:txBody>
      </p:sp>
      <p:pic>
        <p:nvPicPr>
          <p:cNvPr id="7172" name="Picture 4" descr="ØµÙØ±Ø© Ø°Ø§Øª ØµÙØ©">
            <a:extLst>
              <a:ext uri="{FF2B5EF4-FFF2-40B4-BE49-F238E27FC236}">
                <a16:creationId xmlns:a16="http://schemas.microsoft.com/office/drawing/2014/main" id="{AB33464D-55F4-495A-87D9-5E07B9F94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23" y="3433023"/>
            <a:ext cx="1940195" cy="31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762</Words>
  <Application>Microsoft Office PowerPoint</Application>
  <PresentationFormat>شاشة عريضة</PresentationFormat>
  <Paragraphs>145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Arabic Typesetting</vt:lpstr>
      <vt:lpstr>Arial</vt:lpstr>
      <vt:lpstr>Calibri</vt:lpstr>
      <vt:lpstr>Calibri Light</vt:lpstr>
      <vt:lpstr>Dubai Medium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ريحانة العامر</dc:creator>
  <cp:lastModifiedBy>ريحانة العامر</cp:lastModifiedBy>
  <cp:revision>83</cp:revision>
  <dcterms:created xsi:type="dcterms:W3CDTF">2018-03-12T23:06:01Z</dcterms:created>
  <dcterms:modified xsi:type="dcterms:W3CDTF">2018-07-03T14:35:12Z</dcterms:modified>
</cp:coreProperties>
</file>