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4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75" r:id="rId5"/>
    <p:sldId id="259" r:id="rId6"/>
    <p:sldId id="276" r:id="rId7"/>
    <p:sldId id="263" r:id="rId8"/>
    <p:sldId id="265" r:id="rId9"/>
    <p:sldId id="277" r:id="rId10"/>
    <p:sldId id="266" r:id="rId11"/>
    <p:sldId id="268" r:id="rId12"/>
    <p:sldId id="278" r:id="rId13"/>
    <p:sldId id="269" r:id="rId14"/>
    <p:sldId id="279" r:id="rId15"/>
    <p:sldId id="272" r:id="rId16"/>
    <p:sldId id="280" r:id="rId17"/>
    <p:sldId id="281" r:id="rId18"/>
    <p:sldId id="274" r:id="rId19"/>
    <p:sldId id="261" r:id="rId20"/>
  </p:sldIdLst>
  <p:sldSz cx="12192000" cy="6858000"/>
  <p:notesSz cx="6858000" cy="9144000"/>
  <p:custDataLst>
    <p:tags r:id="rId23"/>
  </p:custData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FDFF"/>
    <a:srgbClr val="D9D5EB"/>
    <a:srgbClr val="01C7C7"/>
    <a:srgbClr val="9E93CD"/>
    <a:srgbClr val="7464B8"/>
    <a:srgbClr val="433777"/>
    <a:srgbClr val="01999A"/>
    <a:srgbClr val="FF8B8B"/>
    <a:srgbClr val="FF6D6D"/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نمط فاتح 2 - تميي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0A1B5D5-9B99-4C35-A422-299274C87663}" styleName="نمط متوسط 1 - تميي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نمط فاتح 2 - تميي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287" autoAdjust="0"/>
    <p:restoredTop sz="57214" autoAdjust="0"/>
  </p:normalViewPr>
  <p:slideViewPr>
    <p:cSldViewPr snapToGrid="0">
      <p:cViewPr varScale="1">
        <p:scale>
          <a:sx n="64" d="100"/>
          <a:sy n="64" d="100"/>
        </p:scale>
        <p:origin x="9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0" d="100"/>
          <a:sy n="40" d="100"/>
        </p:scale>
        <p:origin x="2366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C7E200DD-D6BE-4CC0-B1A5-9286B9BC29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2579C8F-D012-4853-83C0-CEA231D34F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78D4C97-365A-4587-8500-10F8752845C0}" type="datetimeFigureOut">
              <a:rPr lang="ar-SA" smtClean="0"/>
              <a:t>26/06/1446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8E3633D8-FCAC-4B4D-BE2C-74403F15DB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477547C-BD1E-436A-9200-C9674D2837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C93245F-708D-45CD-BFA8-04DDA5EF9D6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3837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EEFA647-5108-44C0-96A7-CD66AE4A4AA8}" type="datetimeFigureOut">
              <a:rPr lang="ar-SA" smtClean="0"/>
              <a:t>26/06/1446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68E2249-C503-4565-B2C4-D0CC810359C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500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72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09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69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528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22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031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28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73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846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644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9092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58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894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245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562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235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757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762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880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931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2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321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4699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0788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183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7925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6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03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https://wheelofnames.com/ar/" TargetMode="Externa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png"/><Relationship Id="rId42" Type="http://schemas.openxmlformats.org/officeDocument/2006/relationships/image" Target="../media/image9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hyperlink" Target="https://v-clock.com/timer/" TargetMode="External"/><Relationship Id="rId38" Type="http://schemas.openxmlformats.org/officeDocument/2006/relationships/image" Target="../media/image6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41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37" Type="http://schemas.openxmlformats.org/officeDocument/2006/relationships/image" Target="../media/image5.png"/><Relationship Id="rId40" Type="http://schemas.openxmlformats.org/officeDocument/2006/relationships/image" Target="../media/image7.png"/><Relationship Id="rId45" Type="http://schemas.openxmlformats.org/officeDocument/2006/relationships/image" Target="../media/image1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../../&#8207;&#8207;Casio%20fx570vn%20plus%20-%20&#1575;&#1582;&#1578;&#1589;&#1575;&#1585;.lnk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4" Type="http://schemas.openxmlformats.org/officeDocument/2006/relationships/image" Target="../media/image10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hyperlink" Target="../&#1575;&#1604;&#1603;&#1578;&#1576;/&#1585;&#1610;&#1590;2-2.pdf" TargetMode="External"/><Relationship Id="rId35" Type="http://schemas.openxmlformats.org/officeDocument/2006/relationships/image" Target="../media/image4.svg"/><Relationship Id="rId43" Type="http://schemas.openxmlformats.org/officeDocument/2006/relationships/hyperlink" Target="https://www.desmos.com/calculator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جدول 20">
            <a:extLst>
              <a:ext uri="{FF2B5EF4-FFF2-40B4-BE49-F238E27FC236}">
                <a16:creationId xmlns:a16="http://schemas.microsoft.com/office/drawing/2014/main" id="{9220DC87-B0F8-45F5-9159-ED4E42C69F1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8659905"/>
              </p:ext>
            </p:extLst>
          </p:nvPr>
        </p:nvGraphicFramePr>
        <p:xfrm>
          <a:off x="101592" y="245912"/>
          <a:ext cx="10987322" cy="929746"/>
        </p:xfrm>
        <a:graphic>
          <a:graphicData uri="http://schemas.openxmlformats.org/drawingml/2006/table">
            <a:tbl>
              <a:tblPr rtl="1" firstRow="1" bandRow="1">
                <a:tableStyleId>{17292A2E-F333-43FB-9621-5CBBE7FDCDCB}</a:tableStyleId>
              </a:tblPr>
              <a:tblGrid>
                <a:gridCol w="842779">
                  <a:extLst>
                    <a:ext uri="{9D8B030D-6E8A-4147-A177-3AD203B41FA5}">
                      <a16:colId xmlns:a16="http://schemas.microsoft.com/office/drawing/2014/main" val="3779779956"/>
                    </a:ext>
                  </a:extLst>
                </a:gridCol>
                <a:gridCol w="1014452">
                  <a:extLst>
                    <a:ext uri="{9D8B030D-6E8A-4147-A177-3AD203B41FA5}">
                      <a16:colId xmlns:a16="http://schemas.microsoft.com/office/drawing/2014/main" val="1648097179"/>
                    </a:ext>
                  </a:extLst>
                </a:gridCol>
                <a:gridCol w="842778">
                  <a:extLst>
                    <a:ext uri="{9D8B030D-6E8A-4147-A177-3AD203B41FA5}">
                      <a16:colId xmlns:a16="http://schemas.microsoft.com/office/drawing/2014/main" val="2294300233"/>
                    </a:ext>
                  </a:extLst>
                </a:gridCol>
                <a:gridCol w="889598">
                  <a:extLst>
                    <a:ext uri="{9D8B030D-6E8A-4147-A177-3AD203B41FA5}">
                      <a16:colId xmlns:a16="http://schemas.microsoft.com/office/drawing/2014/main" val="1181755018"/>
                    </a:ext>
                  </a:extLst>
                </a:gridCol>
                <a:gridCol w="889598">
                  <a:extLst>
                    <a:ext uri="{9D8B030D-6E8A-4147-A177-3AD203B41FA5}">
                      <a16:colId xmlns:a16="http://schemas.microsoft.com/office/drawing/2014/main" val="3188145443"/>
                    </a:ext>
                  </a:extLst>
                </a:gridCol>
                <a:gridCol w="6508117">
                  <a:extLst>
                    <a:ext uri="{9D8B030D-6E8A-4147-A177-3AD203B41FA5}">
                      <a16:colId xmlns:a16="http://schemas.microsoft.com/office/drawing/2014/main" val="1440628220"/>
                    </a:ext>
                  </a:extLst>
                </a:gridCol>
              </a:tblGrid>
              <a:tr h="431667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الصف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المادة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الفصل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الدرس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التاريخ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موضوع الدرس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941554"/>
                  </a:ext>
                </a:extLst>
              </a:tr>
              <a:tr h="498079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ريض2-2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المتتابعات والمتسلسلات الهندسية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754024"/>
                  </a:ext>
                </a:extLst>
              </a:tr>
            </a:tbl>
          </a:graphicData>
        </a:graphic>
      </p:graphicFrame>
      <p:graphicFrame>
        <p:nvGraphicFramePr>
          <p:cNvPr id="21" name="جدول 21">
            <a:extLst>
              <a:ext uri="{FF2B5EF4-FFF2-40B4-BE49-F238E27FC236}">
                <a16:creationId xmlns:a16="http://schemas.microsoft.com/office/drawing/2014/main" id="{0D46AF15-96E5-4B5F-9629-F1D3D1E91AE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65199553"/>
              </p:ext>
            </p:extLst>
          </p:nvPr>
        </p:nvGraphicFramePr>
        <p:xfrm>
          <a:off x="11099979" y="245912"/>
          <a:ext cx="990429" cy="6383488"/>
        </p:xfrm>
        <a:graphic>
          <a:graphicData uri="http://schemas.openxmlformats.org/drawingml/2006/table">
            <a:tbl>
              <a:tblPr rtl="1" firstRow="1" bandRow="1">
                <a:tableStyleId>{17292A2E-F333-43FB-9621-5CBBE7FDCDCB}</a:tableStyleId>
              </a:tblPr>
              <a:tblGrid>
                <a:gridCol w="990429">
                  <a:extLst>
                    <a:ext uri="{9D8B030D-6E8A-4147-A177-3AD203B41FA5}">
                      <a16:colId xmlns:a16="http://schemas.microsoft.com/office/drawing/2014/main" val="220380981"/>
                    </a:ext>
                  </a:extLst>
                </a:gridCol>
              </a:tblGrid>
              <a:tr h="97990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الأدوات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172498"/>
                  </a:ext>
                </a:extLst>
              </a:tr>
              <a:tr h="847877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028363"/>
                  </a:ext>
                </a:extLst>
              </a:tr>
              <a:tr h="911141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498140"/>
                  </a:ext>
                </a:extLst>
              </a:tr>
              <a:tr h="911141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03767"/>
                  </a:ext>
                </a:extLst>
              </a:tr>
              <a:tr h="911141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814792"/>
                  </a:ext>
                </a:extLst>
              </a:tr>
              <a:tr h="911141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372865"/>
                  </a:ext>
                </a:extLst>
              </a:tr>
              <a:tr h="911141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2948873"/>
                  </a:ext>
                </a:extLst>
              </a:tr>
            </a:tbl>
          </a:graphicData>
        </a:graphic>
      </p:graphicFrame>
      <p:pic>
        <p:nvPicPr>
          <p:cNvPr id="4" name="رسم 3" descr="كتاب مفتوح مع تعبئة خالصة">
            <a:hlinkClick r:id="rId30" action="ppaction://hlinkfile"/>
            <a:extLst>
              <a:ext uri="{FF2B5EF4-FFF2-40B4-BE49-F238E27FC236}">
                <a16:creationId xmlns:a16="http://schemas.microsoft.com/office/drawing/2014/main" id="{A0776D51-DA81-4E57-BB74-456D05991952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1169502" y="1286785"/>
            <a:ext cx="702602" cy="702602"/>
          </a:xfrm>
          <a:prstGeom prst="rect">
            <a:avLst/>
          </a:prstGeom>
        </p:spPr>
      </p:pic>
      <p:pic>
        <p:nvPicPr>
          <p:cNvPr id="9" name="رسم 8" descr="ساعة توقيت مع تعبئة خالصة">
            <a:hlinkClick r:id="rId33"/>
            <a:extLst>
              <a:ext uri="{FF2B5EF4-FFF2-40B4-BE49-F238E27FC236}">
                <a16:creationId xmlns:a16="http://schemas.microsoft.com/office/drawing/2014/main" id="{BDFB13F5-E5A2-4993-94C8-D79326BB60B1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130530" y="3914526"/>
            <a:ext cx="806052" cy="767080"/>
          </a:xfrm>
          <a:prstGeom prst="rect">
            <a:avLst/>
          </a:prstGeom>
        </p:spPr>
      </p:pic>
      <p:pic>
        <p:nvPicPr>
          <p:cNvPr id="11" name="رسم 10" descr="آلة حاسبة مع تعبئة خالصة">
            <a:hlinkClick r:id="rId36" action="ppaction://hlinkfile"/>
            <a:extLst>
              <a:ext uri="{FF2B5EF4-FFF2-40B4-BE49-F238E27FC236}">
                <a16:creationId xmlns:a16="http://schemas.microsoft.com/office/drawing/2014/main" id="{E0E8D79D-3059-43F5-9CFE-DC512A081257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176393" y="3024548"/>
            <a:ext cx="714324" cy="714324"/>
          </a:xfrm>
          <a:prstGeom prst="rect">
            <a:avLst/>
          </a:prstGeom>
        </p:spPr>
      </p:pic>
      <p:pic>
        <p:nvPicPr>
          <p:cNvPr id="1028" name="Picture 4" descr="Spinning wheel Icons - 496 free icons">
            <a:hlinkClick r:id="rId39"/>
            <a:extLst>
              <a:ext uri="{FF2B5EF4-FFF2-40B4-BE49-F238E27FC236}">
                <a16:creationId xmlns:a16="http://schemas.microsoft.com/office/drawing/2014/main" id="{FAB37AD3-837A-45D5-B918-E49028BC9B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3519" y="4890073"/>
            <a:ext cx="806052" cy="66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رسم 14" descr="منصة مع تعبئة خالصة">
            <a:extLst>
              <a:ext uri="{FF2B5EF4-FFF2-40B4-BE49-F238E27FC236}">
                <a16:creationId xmlns:a16="http://schemas.microsoft.com/office/drawing/2014/main" id="{F82A1CE0-23C2-44F0-AD66-84D61B66DC2C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1188117" y="5783183"/>
            <a:ext cx="690877" cy="690877"/>
          </a:xfrm>
          <a:prstGeom prst="rect">
            <a:avLst/>
          </a:prstGeom>
        </p:spPr>
      </p:pic>
      <p:pic>
        <p:nvPicPr>
          <p:cNvPr id="3" name="رسم 2" descr="رسم بياني أسي مع تعبئة خالصة">
            <a:hlinkClick r:id="rId43"/>
            <a:extLst>
              <a:ext uri="{FF2B5EF4-FFF2-40B4-BE49-F238E27FC236}">
                <a16:creationId xmlns:a16="http://schemas.microsoft.com/office/drawing/2014/main" id="{B945DBC1-4C66-DE74-4599-BCB0F9E60C60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1188117" y="2075755"/>
            <a:ext cx="767072" cy="76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3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8" r:id="rId3"/>
    <p:sldLayoutId id="2147483677" r:id="rId4"/>
    <p:sldLayoutId id="2147483676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  <p:sldLayoutId id="2147483667" r:id="rId12"/>
    <p:sldLayoutId id="2147483666" r:id="rId13"/>
    <p:sldLayoutId id="2147483665" r:id="rId14"/>
    <p:sldLayoutId id="2147483664" r:id="rId15"/>
    <p:sldLayoutId id="2147483663" r:id="rId16"/>
    <p:sldLayoutId id="2147483662" r:id="rId17"/>
    <p:sldLayoutId id="2147483661" r:id="rId18"/>
    <p:sldLayoutId id="2147483651" r:id="rId19"/>
    <p:sldLayoutId id="2147483652" r:id="rId20"/>
    <p:sldLayoutId id="2147483653" r:id="rId21"/>
    <p:sldLayoutId id="2147483654" r:id="rId22"/>
    <p:sldLayoutId id="2147483675" r:id="rId23"/>
    <p:sldLayoutId id="2147483656" r:id="rId24"/>
    <p:sldLayoutId id="2147483657" r:id="rId25"/>
    <p:sldLayoutId id="2147483658" r:id="rId26"/>
    <p:sldLayoutId id="2147483659" r:id="rId27"/>
    <p:sldLayoutId id="2147483660" r:id="rId28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عالجة متعاقبة 1">
            <a:extLst>
              <a:ext uri="{FF2B5EF4-FFF2-40B4-BE49-F238E27FC236}">
                <a16:creationId xmlns:a16="http://schemas.microsoft.com/office/drawing/2014/main" id="{E10A1423-44B3-1422-06B2-9E60A3BF31FF}"/>
              </a:ext>
            </a:extLst>
          </p:cNvPr>
          <p:cNvSpPr/>
          <p:nvPr/>
        </p:nvSpPr>
        <p:spPr>
          <a:xfrm>
            <a:off x="7441433" y="2128328"/>
            <a:ext cx="3048000" cy="429926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خطط انسيابي: محطة طرفية 2">
            <a:extLst>
              <a:ext uri="{FF2B5EF4-FFF2-40B4-BE49-F238E27FC236}">
                <a16:creationId xmlns:a16="http://schemas.microsoft.com/office/drawing/2014/main" id="{647E33C9-1377-C8FC-8361-3BE842FA27C9}"/>
              </a:ext>
            </a:extLst>
          </p:cNvPr>
          <p:cNvSpPr/>
          <p:nvPr/>
        </p:nvSpPr>
        <p:spPr>
          <a:xfrm>
            <a:off x="8094575" y="1245749"/>
            <a:ext cx="1741715" cy="653143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فيما سبق</a:t>
            </a:r>
          </a:p>
        </p:txBody>
      </p:sp>
      <p:sp>
        <p:nvSpPr>
          <p:cNvPr id="4" name="مخطط انسيابي: معالجة متعاقبة 3">
            <a:extLst>
              <a:ext uri="{FF2B5EF4-FFF2-40B4-BE49-F238E27FC236}">
                <a16:creationId xmlns:a16="http://schemas.microsoft.com/office/drawing/2014/main" id="{15D271C8-AEA5-E5C3-44C6-D3CB988E0771}"/>
              </a:ext>
            </a:extLst>
          </p:cNvPr>
          <p:cNvSpPr/>
          <p:nvPr/>
        </p:nvSpPr>
        <p:spPr>
          <a:xfrm>
            <a:off x="4041740" y="2171871"/>
            <a:ext cx="3048000" cy="429926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خطط انسيابي: محطة طرفية 4">
            <a:extLst>
              <a:ext uri="{FF2B5EF4-FFF2-40B4-BE49-F238E27FC236}">
                <a16:creationId xmlns:a16="http://schemas.microsoft.com/office/drawing/2014/main" id="{5334ECDB-2A54-9432-C83E-239585EF27E1}"/>
              </a:ext>
            </a:extLst>
          </p:cNvPr>
          <p:cNvSpPr/>
          <p:nvPr/>
        </p:nvSpPr>
        <p:spPr>
          <a:xfrm>
            <a:off x="4694882" y="1245749"/>
            <a:ext cx="1741715" cy="653143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</a:t>
            </a:r>
          </a:p>
        </p:txBody>
      </p:sp>
      <p:sp>
        <p:nvSpPr>
          <p:cNvPr id="6" name="مخطط انسيابي: معالجة متعاقبة 5">
            <a:extLst>
              <a:ext uri="{FF2B5EF4-FFF2-40B4-BE49-F238E27FC236}">
                <a16:creationId xmlns:a16="http://schemas.microsoft.com/office/drawing/2014/main" id="{3FC0ADA7-462A-BBA4-4A46-1FB86BE218EB}"/>
              </a:ext>
            </a:extLst>
          </p:cNvPr>
          <p:cNvSpPr/>
          <p:nvPr/>
        </p:nvSpPr>
        <p:spPr>
          <a:xfrm>
            <a:off x="600179" y="2128328"/>
            <a:ext cx="3048000" cy="429926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خطط انسيابي: محطة طرفية 6">
            <a:extLst>
              <a:ext uri="{FF2B5EF4-FFF2-40B4-BE49-F238E27FC236}">
                <a16:creationId xmlns:a16="http://schemas.microsoft.com/office/drawing/2014/main" id="{B0CC6F91-7549-0BCE-87F3-5587878FD3FA}"/>
              </a:ext>
            </a:extLst>
          </p:cNvPr>
          <p:cNvSpPr/>
          <p:nvPr/>
        </p:nvSpPr>
        <p:spPr>
          <a:xfrm>
            <a:off x="1253321" y="1202206"/>
            <a:ext cx="1741715" cy="653143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المفردات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DE3FA8F2-4C28-82F8-F2AC-D09E30E1C5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DE9"/>
              </a:clrFrom>
              <a:clrTo>
                <a:srgbClr val="FFFDE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11523" y="3841094"/>
            <a:ext cx="2707817" cy="87373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63FC968-14F6-1111-59B1-FE58FFE5C0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DE9"/>
              </a:clrFrom>
              <a:clrTo>
                <a:srgbClr val="FFFDE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1493" y="3011868"/>
            <a:ext cx="2826625" cy="253218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D469BB1A-1917-1630-B9B0-D46FC57E7AD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9"/>
              </a:clrFrom>
              <a:clrTo>
                <a:srgbClr val="FFFDE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7610" y="3337510"/>
            <a:ext cx="2513135" cy="188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4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4569333C-0EE2-EBDA-BA54-7783E2722EC4}"/>
              </a:ext>
            </a:extLst>
          </p:cNvPr>
          <p:cNvSpPr/>
          <p:nvPr/>
        </p:nvSpPr>
        <p:spPr>
          <a:xfrm>
            <a:off x="9301424" y="1261104"/>
            <a:ext cx="1741715" cy="653143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لمــــــــــــــــــــــــــــــــاذا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3D3282B-D237-8CBB-74A4-90AF30908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94" y="1914247"/>
            <a:ext cx="10681246" cy="288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2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A68CF11-ADAA-DD62-2AC8-0A802CC8F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5" y="1273233"/>
            <a:ext cx="10386645" cy="34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29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61060DA-65F0-79F0-F549-3E674A20C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337" y="26642"/>
            <a:ext cx="9183688" cy="670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D598F11A-1F7A-BA6E-9AA8-AD12C2FF02B6}"/>
              </a:ext>
            </a:extLst>
          </p:cNvPr>
          <p:cNvSpPr/>
          <p:nvPr/>
        </p:nvSpPr>
        <p:spPr>
          <a:xfrm>
            <a:off x="1302025" y="1630017"/>
            <a:ext cx="84582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B9B92086-34C8-C6F1-526F-1FE4376972CC}"/>
              </a:ext>
            </a:extLst>
          </p:cNvPr>
          <p:cNvSpPr/>
          <p:nvPr/>
        </p:nvSpPr>
        <p:spPr>
          <a:xfrm>
            <a:off x="1302025" y="3001617"/>
            <a:ext cx="853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D39ACF28-0E71-BC9C-4A33-F1F7078A64D7}"/>
              </a:ext>
            </a:extLst>
          </p:cNvPr>
          <p:cNvSpPr/>
          <p:nvPr/>
        </p:nvSpPr>
        <p:spPr>
          <a:xfrm>
            <a:off x="3207025" y="3916017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2C4746B6-1D69-B282-2C80-CC5715550CB8}"/>
              </a:ext>
            </a:extLst>
          </p:cNvPr>
          <p:cNvSpPr/>
          <p:nvPr/>
        </p:nvSpPr>
        <p:spPr>
          <a:xfrm>
            <a:off x="3359425" y="4373217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301B5C1-EFC9-CFDC-5AEA-B08BDD46ECB5}"/>
              </a:ext>
            </a:extLst>
          </p:cNvPr>
          <p:cNvSpPr/>
          <p:nvPr/>
        </p:nvSpPr>
        <p:spPr>
          <a:xfrm>
            <a:off x="3359425" y="4906617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51512AB7-DB13-EC23-32A1-32372A442399}"/>
              </a:ext>
            </a:extLst>
          </p:cNvPr>
          <p:cNvSpPr/>
          <p:nvPr/>
        </p:nvSpPr>
        <p:spPr>
          <a:xfrm>
            <a:off x="3130825" y="5440017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742628D3-2965-F58A-FC91-69DD93B934EA}"/>
              </a:ext>
            </a:extLst>
          </p:cNvPr>
          <p:cNvSpPr/>
          <p:nvPr/>
        </p:nvSpPr>
        <p:spPr>
          <a:xfrm>
            <a:off x="2978425" y="5821017"/>
            <a:ext cx="6934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18F23C2B-4E4B-C84B-4E4A-B9E664A1E6EE}"/>
              </a:ext>
            </a:extLst>
          </p:cNvPr>
          <p:cNvSpPr/>
          <p:nvPr/>
        </p:nvSpPr>
        <p:spPr>
          <a:xfrm>
            <a:off x="9226061" y="1261105"/>
            <a:ext cx="1773535" cy="55735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من فهمك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7F7ECAC-5E82-6BCC-2888-2FDA56A16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15" y="1821648"/>
            <a:ext cx="10085196" cy="125553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1C7DE3D-4BCF-3C81-618C-CD9131111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837" y="3210340"/>
            <a:ext cx="3362325" cy="334638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4352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0B1831C-9677-EF85-4785-A6A275686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703" y="42863"/>
            <a:ext cx="7696200" cy="669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03E01A78-1D98-AB2F-FE21-96C624760EC2}"/>
              </a:ext>
            </a:extLst>
          </p:cNvPr>
          <p:cNvSpPr/>
          <p:nvPr/>
        </p:nvSpPr>
        <p:spPr>
          <a:xfrm>
            <a:off x="3303103" y="19812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EF6E9E88-A8B7-CF5F-5F67-8C92CD93C57D}"/>
              </a:ext>
            </a:extLst>
          </p:cNvPr>
          <p:cNvSpPr/>
          <p:nvPr/>
        </p:nvSpPr>
        <p:spPr>
          <a:xfrm>
            <a:off x="3226903" y="2438400"/>
            <a:ext cx="6553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C82C71F-1474-2FE3-2656-84C4D4915946}"/>
              </a:ext>
            </a:extLst>
          </p:cNvPr>
          <p:cNvSpPr/>
          <p:nvPr/>
        </p:nvSpPr>
        <p:spPr>
          <a:xfrm>
            <a:off x="3226903" y="28194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CE27B26-BF42-9B86-4D76-AD7C53C80E36}"/>
              </a:ext>
            </a:extLst>
          </p:cNvPr>
          <p:cNvSpPr/>
          <p:nvPr/>
        </p:nvSpPr>
        <p:spPr>
          <a:xfrm>
            <a:off x="7722703" y="3657600"/>
            <a:ext cx="2057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8096C28D-3C42-E51F-C2AA-0607B0FA006D}"/>
              </a:ext>
            </a:extLst>
          </p:cNvPr>
          <p:cNvSpPr/>
          <p:nvPr/>
        </p:nvSpPr>
        <p:spPr>
          <a:xfrm>
            <a:off x="2845903" y="4114800"/>
            <a:ext cx="6553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920D6786-5D29-409E-3C4F-45E73E6AECC8}"/>
              </a:ext>
            </a:extLst>
          </p:cNvPr>
          <p:cNvSpPr/>
          <p:nvPr/>
        </p:nvSpPr>
        <p:spPr>
          <a:xfrm>
            <a:off x="2998303" y="4495800"/>
            <a:ext cx="6553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06DE8CD1-2883-7F10-6FD2-B9CE43464B4E}"/>
              </a:ext>
            </a:extLst>
          </p:cNvPr>
          <p:cNvSpPr/>
          <p:nvPr/>
        </p:nvSpPr>
        <p:spPr>
          <a:xfrm>
            <a:off x="2998303" y="4876800"/>
            <a:ext cx="6553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96814CF-7625-7F9D-8192-4CC0B85D7D30}"/>
              </a:ext>
            </a:extLst>
          </p:cNvPr>
          <p:cNvSpPr/>
          <p:nvPr/>
        </p:nvSpPr>
        <p:spPr>
          <a:xfrm>
            <a:off x="7570303" y="5334000"/>
            <a:ext cx="2057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005DE40A-F064-3707-3A85-2CF9A089F4E6}"/>
              </a:ext>
            </a:extLst>
          </p:cNvPr>
          <p:cNvSpPr/>
          <p:nvPr/>
        </p:nvSpPr>
        <p:spPr>
          <a:xfrm>
            <a:off x="3150703" y="5791200"/>
            <a:ext cx="6553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CCFAB28-8D9E-3BF4-CE64-6A8496183F01}"/>
              </a:ext>
            </a:extLst>
          </p:cNvPr>
          <p:cNvSpPr/>
          <p:nvPr/>
        </p:nvSpPr>
        <p:spPr>
          <a:xfrm>
            <a:off x="3150703" y="6248400"/>
            <a:ext cx="6553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4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18F23C2B-4E4B-C84B-4E4A-B9E664A1E6EE}"/>
              </a:ext>
            </a:extLst>
          </p:cNvPr>
          <p:cNvSpPr/>
          <p:nvPr/>
        </p:nvSpPr>
        <p:spPr>
          <a:xfrm>
            <a:off x="9237784" y="1249382"/>
            <a:ext cx="1773535" cy="55735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من فهمك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A081BE1-047B-E1EF-CE6C-F793BA979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445" y="2258774"/>
            <a:ext cx="7939873" cy="62331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7E516B9-946F-DD49-661D-8F05D0D61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241" y="1806738"/>
            <a:ext cx="6389077" cy="447091"/>
          </a:xfrm>
          <a:prstGeom prst="rect">
            <a:avLst/>
          </a:prstGeom>
        </p:spPr>
      </p:pic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42E25FE1-B097-E8FE-9B33-24EABA142121}"/>
              </a:ext>
            </a:extLst>
          </p:cNvPr>
          <p:cNvCxnSpPr/>
          <p:nvPr/>
        </p:nvCxnSpPr>
        <p:spPr>
          <a:xfrm>
            <a:off x="5591908" y="2253829"/>
            <a:ext cx="0" cy="43579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AD2BCADF-BE72-149B-638A-056CB935E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381" y="2811185"/>
            <a:ext cx="3000166" cy="33761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304C544-9EE3-A0E1-06B2-D05017D15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570" y="1331843"/>
            <a:ext cx="2886075" cy="527997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2599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FDA0EF4-C25C-9033-4E68-547CEAD6D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4" y="1266213"/>
            <a:ext cx="10316308" cy="9818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جدول 6">
                <a:extLst>
                  <a:ext uri="{FF2B5EF4-FFF2-40B4-BE49-F238E27FC236}">
                    <a16:creationId xmlns:a16="http://schemas.microsoft.com/office/drawing/2014/main" id="{111F13BD-9EB7-164E-AA63-0E36DC3B02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068050"/>
                  </p:ext>
                </p:extLst>
              </p:nvPr>
            </p:nvGraphicFramePr>
            <p:xfrm>
              <a:off x="779060" y="2447739"/>
              <a:ext cx="9713093" cy="387998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4842553">
                      <a:extLst>
                        <a:ext uri="{9D8B030D-6E8A-4147-A177-3AD203B41FA5}">
                          <a16:colId xmlns:a16="http://schemas.microsoft.com/office/drawing/2014/main" val="2587805209"/>
                        </a:ext>
                      </a:extLst>
                    </a:gridCol>
                    <a:gridCol w="4870540">
                      <a:extLst>
                        <a:ext uri="{9D8B030D-6E8A-4147-A177-3AD203B41FA5}">
                          <a16:colId xmlns:a16="http://schemas.microsoft.com/office/drawing/2014/main" val="3332853876"/>
                        </a:ext>
                      </a:extLst>
                    </a:gridCol>
                  </a:tblGrid>
                  <a:tr h="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ar-SA" sz="20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خطوات إيجاد الأوساط الهندسية</a:t>
                          </a: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ar-SA" sz="20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794730"/>
                      </a:ext>
                    </a:extLst>
                  </a:tr>
                  <a:tr h="46657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الحالة الأولى: عندما يكون هناك وسط واحد مجهول</a:t>
                          </a:r>
                        </a:p>
                      </a:txBody>
                      <a:tcP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8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الحالة الثانية: عندما يكون هناك أكثر من وسط مجهول</a:t>
                          </a:r>
                        </a:p>
                        <a:p>
                          <a:pPr algn="ctr" rtl="1"/>
                          <a:endParaRPr lang="ar-SA" sz="20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379721"/>
                      </a:ext>
                    </a:extLst>
                  </a:tr>
                  <a:tr h="832769">
                    <a:tc rowSpan="3"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  <a:p>
                          <a:pPr rtl="1"/>
                          <a:endParaRPr lang="ar-SA" dirty="0"/>
                        </a:p>
                        <a:p>
                          <a:pPr rtl="1"/>
                          <a:r>
                            <a:rPr lang="ar-SA" dirty="0"/>
                            <a:t>                         </a:t>
                          </a:r>
                        </a:p>
                        <a:p>
                          <a:pPr rtl="1"/>
                          <a:endParaRPr lang="ar-SA" dirty="0"/>
                        </a:p>
                        <a:p>
                          <a:pPr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الوسط الهندسي </a:t>
                          </a:r>
                          <a:r>
                            <a:rPr lang="ar-SA" dirty="0"/>
                            <a:t>= </a:t>
                          </a:r>
                          <a:r>
                            <a:rPr lang="ar-SA" dirty="0">
                              <a:sym typeface="Symbol" panose="05050102010706020507" pitchFamily="18" charset="2"/>
                            </a:rPr>
                            <a:t>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1-نوجد عدد الحدود</a:t>
                          </a:r>
                        </a:p>
                        <a:p>
                          <a:pPr algn="ctr"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  عدد الحدود </a:t>
                          </a:r>
                          <a:r>
                            <a:rPr lang="en-US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</a:t>
                          </a:r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= عدد الأوساط الهندسية + 2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1005043"/>
                      </a:ext>
                    </a:extLst>
                  </a:tr>
                  <a:tr h="1066020">
                    <a:tc vMerge="1"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2-نوجد أساس المتتابعة الحسابية باستخدام صيغة الحد النوني</a:t>
                          </a:r>
                        </a:p>
                        <a:p>
                          <a:pPr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SA" sz="2000" i="1" dirty="0" smtClean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SA" sz="2000" i="1" dirty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ar-SA" sz="2000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ar-SA" sz="2000" i="0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SA" sz="2000" i="0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  <m:r>
                                  <a:rPr lang="ar-SA" sz="2000" i="0" dirty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ar-SA" sz="2000" i="1" dirty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ar-SA" sz="2000" i="1" dirty="0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SA" sz="2000" i="1" dirty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ar-SA" sz="2000" i="1" dirty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ar-SA" sz="2000" i="1" dirty="0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SA" sz="2000" i="1" dirty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ar-SA" sz="2000" i="0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ar-SA" sz="20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7132405"/>
                      </a:ext>
                    </a:extLst>
                  </a:tr>
                  <a:tr h="639733">
                    <a:tc vMerge="1"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3- نستعمل </a:t>
                          </a:r>
                          <a:r>
                            <a:rPr lang="en-US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</a:t>
                          </a:r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لإيجاد الأوساط الهندسية المجهولة</a:t>
                          </a:r>
                        </a:p>
                        <a:p>
                          <a:pPr rtl="1"/>
                          <a:endParaRPr lang="ar-SA" dirty="0"/>
                        </a:p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71031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جدول 6">
                <a:extLst>
                  <a:ext uri="{FF2B5EF4-FFF2-40B4-BE49-F238E27FC236}">
                    <a16:creationId xmlns:a16="http://schemas.microsoft.com/office/drawing/2014/main" id="{111F13BD-9EB7-164E-AA63-0E36DC3B02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068050"/>
                  </p:ext>
                </p:extLst>
              </p:nvPr>
            </p:nvGraphicFramePr>
            <p:xfrm>
              <a:off x="779060" y="2447739"/>
              <a:ext cx="9713093" cy="3879989"/>
            </p:xfrm>
            <a:graphic>
              <a:graphicData uri="http://schemas.openxmlformats.org/drawingml/2006/table">
                <a:tbl>
                  <a:tblPr rtl="1" firstRow="1" bandRow="1">
                    <a:tableStyleId>{5940675A-B579-460E-94D1-54222C63F5DA}</a:tableStyleId>
                  </a:tblPr>
                  <a:tblGrid>
                    <a:gridCol w="4842553">
                      <a:extLst>
                        <a:ext uri="{9D8B030D-6E8A-4147-A177-3AD203B41FA5}">
                          <a16:colId xmlns:a16="http://schemas.microsoft.com/office/drawing/2014/main" val="2587805209"/>
                        </a:ext>
                      </a:extLst>
                    </a:gridCol>
                    <a:gridCol w="4870540">
                      <a:extLst>
                        <a:ext uri="{9D8B030D-6E8A-4147-A177-3AD203B41FA5}">
                          <a16:colId xmlns:a16="http://schemas.microsoft.com/office/drawing/2014/main" val="3332853876"/>
                        </a:ext>
                      </a:extLst>
                    </a:gridCol>
                  </a:tblGrid>
                  <a:tr h="39624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ar-SA" sz="20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خطوات إيجاد الأوساط الهندسية</a:t>
                          </a: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ar-SA" sz="20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794730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الحالة الأولى: عندما يكون هناك وسط واحد مجهول</a:t>
                          </a:r>
                        </a:p>
                      </a:txBody>
                      <a:tcP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8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الحالة الثانية: عندما يكون هناك أكثر من وسط مجهول</a:t>
                          </a:r>
                        </a:p>
                        <a:p>
                          <a:pPr algn="ctr" rtl="1"/>
                          <a:endParaRPr lang="ar-SA" sz="20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379721"/>
                      </a:ext>
                    </a:extLst>
                  </a:tr>
                  <a:tr h="832769">
                    <a:tc rowSpan="3"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  <a:p>
                          <a:pPr rtl="1"/>
                          <a:endParaRPr lang="ar-SA" dirty="0"/>
                        </a:p>
                        <a:p>
                          <a:pPr rtl="1"/>
                          <a:r>
                            <a:rPr lang="ar-SA" dirty="0"/>
                            <a:t>                         </a:t>
                          </a:r>
                        </a:p>
                        <a:p>
                          <a:pPr rtl="1"/>
                          <a:endParaRPr lang="ar-SA" dirty="0"/>
                        </a:p>
                        <a:p>
                          <a:pPr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الوسط الهندسي </a:t>
                          </a:r>
                          <a:r>
                            <a:rPr lang="ar-SA" dirty="0"/>
                            <a:t>= </a:t>
                          </a:r>
                          <a:r>
                            <a:rPr lang="ar-SA" dirty="0">
                              <a:sym typeface="Symbol" panose="05050102010706020507" pitchFamily="18" charset="2"/>
                            </a:rPr>
                            <a:t>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1-نوجد عدد الحدود</a:t>
                          </a:r>
                        </a:p>
                        <a:p>
                          <a:pPr algn="ctr"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  عدد الحدود </a:t>
                          </a:r>
                          <a:r>
                            <a:rPr lang="en-US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</a:t>
                          </a:r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= عدد الأوساط الهندسية + 2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1005043"/>
                      </a:ext>
                    </a:extLst>
                  </a:tr>
                  <a:tr h="1066020">
                    <a:tc vMerge="1"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>
                        <a:blipFill>
                          <a:blip r:embed="rId3"/>
                          <a:stretch>
                            <a:fillRect l="-99500" t="-180114" r="-250" b="-8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7132405"/>
                      </a:ext>
                    </a:extLst>
                  </a:tr>
                  <a:tr h="914400">
                    <a:tc vMerge="1"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3- نستعمل </a:t>
                          </a:r>
                          <a:r>
                            <a:rPr lang="en-US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</a:t>
                          </a:r>
                          <a:r>
                            <a:rPr lang="ar-SA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لإيجاد الأوساط الهندسية المجهولة</a:t>
                          </a:r>
                        </a:p>
                        <a:p>
                          <a:pPr rtl="1"/>
                          <a:endParaRPr lang="ar-SA" dirty="0"/>
                        </a:p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710312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E644F3A8-8181-2A52-317E-4A6F4615021B}"/>
              </a:ext>
            </a:extLst>
          </p:cNvPr>
          <p:cNvGrpSpPr/>
          <p:nvPr/>
        </p:nvGrpSpPr>
        <p:grpSpPr>
          <a:xfrm>
            <a:off x="6893169" y="4501662"/>
            <a:ext cx="1805354" cy="369325"/>
            <a:chOff x="6236677" y="4501662"/>
            <a:chExt cx="2461846" cy="375138"/>
          </a:xfrm>
        </p:grpSpPr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1492F2BE-6629-3707-859F-F8454083DD4B}"/>
                </a:ext>
              </a:extLst>
            </p:cNvPr>
            <p:cNvCxnSpPr/>
            <p:nvPr/>
          </p:nvCxnSpPr>
          <p:spPr>
            <a:xfrm flipH="1">
              <a:off x="8557846" y="4501662"/>
              <a:ext cx="140677" cy="3751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6C014A36-B4AF-35DE-9934-5B615056FE05}"/>
                </a:ext>
              </a:extLst>
            </p:cNvPr>
            <p:cNvCxnSpPr/>
            <p:nvPr/>
          </p:nvCxnSpPr>
          <p:spPr>
            <a:xfrm flipH="1">
              <a:off x="6236677" y="4501662"/>
              <a:ext cx="218049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E683A8D0-6654-2E3C-E577-25F9DB38731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169" y="4501662"/>
              <a:ext cx="140677" cy="3751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EDD59A2-049B-8EC9-06D0-1550E4E25C62}"/>
              </a:ext>
            </a:extLst>
          </p:cNvPr>
          <p:cNvSpPr txBox="1"/>
          <p:nvPr/>
        </p:nvSpPr>
        <p:spPr>
          <a:xfrm>
            <a:off x="6893169" y="4501662"/>
            <a:ext cx="1524000" cy="36932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ضرب الحدين</a:t>
            </a:r>
          </a:p>
        </p:txBody>
      </p:sp>
    </p:spTree>
    <p:extLst>
      <p:ext uri="{BB962C8B-B14F-4D97-AF65-F5344CB8AC3E}">
        <p14:creationId xmlns:p14="http://schemas.microsoft.com/office/powerpoint/2010/main" val="1980012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FEEB827-D9FD-5C75-B699-9C5DEADDC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496" y="89451"/>
            <a:ext cx="908526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AF8B09F1-2596-7677-1B02-0331C4CA7E6F}"/>
              </a:ext>
            </a:extLst>
          </p:cNvPr>
          <p:cNvSpPr/>
          <p:nvPr/>
        </p:nvSpPr>
        <p:spPr>
          <a:xfrm>
            <a:off x="2107096" y="2299251"/>
            <a:ext cx="86106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BCD799A6-A6ED-8A2F-ADA2-CC5828524FE7}"/>
              </a:ext>
            </a:extLst>
          </p:cNvPr>
          <p:cNvSpPr/>
          <p:nvPr/>
        </p:nvSpPr>
        <p:spPr>
          <a:xfrm>
            <a:off x="8584096" y="3061251"/>
            <a:ext cx="2057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95BBDA2E-721E-01A3-3004-06285A9491D4}"/>
              </a:ext>
            </a:extLst>
          </p:cNvPr>
          <p:cNvSpPr/>
          <p:nvPr/>
        </p:nvSpPr>
        <p:spPr>
          <a:xfrm>
            <a:off x="3859696" y="3518451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01FF450-9D36-24B5-1347-D31D895A451D}"/>
              </a:ext>
            </a:extLst>
          </p:cNvPr>
          <p:cNvSpPr/>
          <p:nvPr/>
        </p:nvSpPr>
        <p:spPr>
          <a:xfrm>
            <a:off x="3859696" y="4051851"/>
            <a:ext cx="6553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17EC87C-DDF6-26C9-0FD1-A2894F53D4C0}"/>
              </a:ext>
            </a:extLst>
          </p:cNvPr>
          <p:cNvSpPr/>
          <p:nvPr/>
        </p:nvSpPr>
        <p:spPr>
          <a:xfrm>
            <a:off x="3859696" y="4432851"/>
            <a:ext cx="6553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5BD31F90-90AE-9DD9-A34E-1A464DB9A4D4}"/>
              </a:ext>
            </a:extLst>
          </p:cNvPr>
          <p:cNvSpPr/>
          <p:nvPr/>
        </p:nvSpPr>
        <p:spPr>
          <a:xfrm>
            <a:off x="5917096" y="4737651"/>
            <a:ext cx="487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B1BC9645-DA8A-0441-8690-64330F5FA935}"/>
              </a:ext>
            </a:extLst>
          </p:cNvPr>
          <p:cNvSpPr/>
          <p:nvPr/>
        </p:nvSpPr>
        <p:spPr>
          <a:xfrm>
            <a:off x="5917096" y="5347251"/>
            <a:ext cx="1143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7EAF67BA-A6A7-BC14-BD89-2AD3658546D6}"/>
              </a:ext>
            </a:extLst>
          </p:cNvPr>
          <p:cNvSpPr/>
          <p:nvPr/>
        </p:nvSpPr>
        <p:spPr>
          <a:xfrm>
            <a:off x="7060096" y="5347251"/>
            <a:ext cx="685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5589BDCC-5817-C465-C929-0E9AF2C7873E}"/>
              </a:ext>
            </a:extLst>
          </p:cNvPr>
          <p:cNvSpPr/>
          <p:nvPr/>
        </p:nvSpPr>
        <p:spPr>
          <a:xfrm>
            <a:off x="7745896" y="5347251"/>
            <a:ext cx="685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48872E82-E7A3-DD3C-3FA4-0A4D50088579}"/>
              </a:ext>
            </a:extLst>
          </p:cNvPr>
          <p:cNvSpPr/>
          <p:nvPr/>
        </p:nvSpPr>
        <p:spPr>
          <a:xfrm>
            <a:off x="8431696" y="5347251"/>
            <a:ext cx="914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2E790DE-B899-24C6-3103-6C87876E5C40}"/>
              </a:ext>
            </a:extLst>
          </p:cNvPr>
          <p:cNvSpPr/>
          <p:nvPr/>
        </p:nvSpPr>
        <p:spPr>
          <a:xfrm>
            <a:off x="9346096" y="5271051"/>
            <a:ext cx="685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DBCD23C2-14DE-8163-2138-41B4B234B5ED}"/>
              </a:ext>
            </a:extLst>
          </p:cNvPr>
          <p:cNvSpPr/>
          <p:nvPr/>
        </p:nvSpPr>
        <p:spPr>
          <a:xfrm>
            <a:off x="1954696" y="5347251"/>
            <a:ext cx="838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71FCCE9F-395C-34F9-7E26-D1F7F0224AE2}"/>
              </a:ext>
            </a:extLst>
          </p:cNvPr>
          <p:cNvSpPr/>
          <p:nvPr/>
        </p:nvSpPr>
        <p:spPr>
          <a:xfrm>
            <a:off x="2792896" y="5347251"/>
            <a:ext cx="685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C04699AC-4903-FABE-71B2-CE876F5FD1E8}"/>
              </a:ext>
            </a:extLst>
          </p:cNvPr>
          <p:cNvSpPr/>
          <p:nvPr/>
        </p:nvSpPr>
        <p:spPr>
          <a:xfrm>
            <a:off x="3402496" y="5347251"/>
            <a:ext cx="685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029C1CF-4C9F-EE31-E4C9-09CC17C81D9D}"/>
              </a:ext>
            </a:extLst>
          </p:cNvPr>
          <p:cNvSpPr/>
          <p:nvPr/>
        </p:nvSpPr>
        <p:spPr>
          <a:xfrm>
            <a:off x="4088296" y="5347251"/>
            <a:ext cx="914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CF5AB02C-28D1-DFDE-29DA-22C3F1707884}"/>
              </a:ext>
            </a:extLst>
          </p:cNvPr>
          <p:cNvSpPr/>
          <p:nvPr/>
        </p:nvSpPr>
        <p:spPr>
          <a:xfrm>
            <a:off x="5002696" y="5118651"/>
            <a:ext cx="381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A9509BF2-416D-6E23-79EE-FC940A3DAAC9}"/>
              </a:ext>
            </a:extLst>
          </p:cNvPr>
          <p:cNvSpPr/>
          <p:nvPr/>
        </p:nvSpPr>
        <p:spPr>
          <a:xfrm>
            <a:off x="5612296" y="5118651"/>
            <a:ext cx="381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1D54533A-6F2E-B288-71C8-2A37B8657E4B}"/>
              </a:ext>
            </a:extLst>
          </p:cNvPr>
          <p:cNvSpPr/>
          <p:nvPr/>
        </p:nvSpPr>
        <p:spPr>
          <a:xfrm>
            <a:off x="3935896" y="6261651"/>
            <a:ext cx="6553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C7E2BDAD-E4DE-0609-3519-804CE8AE4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" y="2139810"/>
            <a:ext cx="207645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93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18F23C2B-4E4B-C84B-4E4A-B9E664A1E6EE}"/>
              </a:ext>
            </a:extLst>
          </p:cNvPr>
          <p:cNvSpPr/>
          <p:nvPr/>
        </p:nvSpPr>
        <p:spPr>
          <a:xfrm>
            <a:off x="9261230" y="1249382"/>
            <a:ext cx="1773535" cy="55735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من فهمك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36CBE1A-F431-CCE8-1D36-8931D037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965" y="1806738"/>
            <a:ext cx="5638800" cy="63493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3CC9EBE-77EF-051F-2BA6-5045FCE0F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183" y="2595977"/>
            <a:ext cx="7460560" cy="362408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7701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6D49575-7738-BCFD-6964-3568AD4E3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92" y="1207312"/>
            <a:ext cx="10691446" cy="444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76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DACE0AD-C2F3-0B4F-CBA4-3E0826517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1" y="1345096"/>
            <a:ext cx="8986837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ED74708-959F-F633-1200-222BE586B3A0}"/>
              </a:ext>
            </a:extLst>
          </p:cNvPr>
          <p:cNvSpPr/>
          <p:nvPr/>
        </p:nvSpPr>
        <p:spPr>
          <a:xfrm>
            <a:off x="3883818" y="2792896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55239645-D998-55C0-6600-6F78C9392683}"/>
              </a:ext>
            </a:extLst>
          </p:cNvPr>
          <p:cNvSpPr/>
          <p:nvPr/>
        </p:nvSpPr>
        <p:spPr>
          <a:xfrm>
            <a:off x="7922418" y="3250096"/>
            <a:ext cx="2514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AF2587C-4578-1A2A-D4B5-09DA703AE91A}"/>
              </a:ext>
            </a:extLst>
          </p:cNvPr>
          <p:cNvSpPr/>
          <p:nvPr/>
        </p:nvSpPr>
        <p:spPr>
          <a:xfrm>
            <a:off x="5712618" y="3707296"/>
            <a:ext cx="441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FF164ADF-A907-A962-4447-11886D145CD5}"/>
              </a:ext>
            </a:extLst>
          </p:cNvPr>
          <p:cNvSpPr/>
          <p:nvPr/>
        </p:nvSpPr>
        <p:spPr>
          <a:xfrm>
            <a:off x="5788818" y="4316896"/>
            <a:ext cx="441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E97525B-E857-66FD-0F8D-F331F331AFEE}"/>
              </a:ext>
            </a:extLst>
          </p:cNvPr>
          <p:cNvSpPr/>
          <p:nvPr/>
        </p:nvSpPr>
        <p:spPr>
          <a:xfrm>
            <a:off x="5865018" y="4926496"/>
            <a:ext cx="4419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38BF6BCD-869F-3E09-FBD4-A2F43812F529}"/>
              </a:ext>
            </a:extLst>
          </p:cNvPr>
          <p:cNvSpPr/>
          <p:nvPr/>
        </p:nvSpPr>
        <p:spPr>
          <a:xfrm>
            <a:off x="5331618" y="5307496"/>
            <a:ext cx="5029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5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18F23C2B-4E4B-C84B-4E4A-B9E664A1E6EE}"/>
              </a:ext>
            </a:extLst>
          </p:cNvPr>
          <p:cNvSpPr/>
          <p:nvPr/>
        </p:nvSpPr>
        <p:spPr>
          <a:xfrm>
            <a:off x="9261230" y="1237658"/>
            <a:ext cx="1773535" cy="55735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من فهمك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F155705-892A-5A47-0D28-64EACA639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23" y="1795014"/>
            <a:ext cx="10565842" cy="94108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4E261E2-3437-430E-65E5-A851F6DD0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82" y="2902700"/>
            <a:ext cx="8995225" cy="297132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2855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2E4F9E8-83F4-18D7-33B9-ECFFA9857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26" y="1189382"/>
            <a:ext cx="8834438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DF53BAAE-2BAC-FA05-D73D-257AE90F2AAB}"/>
              </a:ext>
            </a:extLst>
          </p:cNvPr>
          <p:cNvSpPr/>
          <p:nvPr/>
        </p:nvSpPr>
        <p:spPr>
          <a:xfrm>
            <a:off x="2216426" y="3018182"/>
            <a:ext cx="8153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873E0FC0-0B7E-335C-1CBD-5C4870B4291B}"/>
              </a:ext>
            </a:extLst>
          </p:cNvPr>
          <p:cNvSpPr/>
          <p:nvPr/>
        </p:nvSpPr>
        <p:spPr>
          <a:xfrm>
            <a:off x="2216426" y="3475382"/>
            <a:ext cx="8305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B6A86FB-A7E0-7365-ADB0-5E7AB890A70A}"/>
              </a:ext>
            </a:extLst>
          </p:cNvPr>
          <p:cNvSpPr/>
          <p:nvPr/>
        </p:nvSpPr>
        <p:spPr>
          <a:xfrm>
            <a:off x="5797826" y="4237382"/>
            <a:ext cx="4724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3319C6E5-BE26-CE02-3BD9-C3FD34F022B5}"/>
              </a:ext>
            </a:extLst>
          </p:cNvPr>
          <p:cNvSpPr/>
          <p:nvPr/>
        </p:nvSpPr>
        <p:spPr>
          <a:xfrm>
            <a:off x="5797826" y="4694582"/>
            <a:ext cx="47244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19EC9D6-6FDC-FA51-723B-0A5AD41C61E8}"/>
              </a:ext>
            </a:extLst>
          </p:cNvPr>
          <p:cNvSpPr/>
          <p:nvPr/>
        </p:nvSpPr>
        <p:spPr>
          <a:xfrm>
            <a:off x="5797826" y="5227982"/>
            <a:ext cx="47244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1DFCE7B6-F71F-934D-D71F-E73BC0966BE0}"/>
              </a:ext>
            </a:extLst>
          </p:cNvPr>
          <p:cNvSpPr/>
          <p:nvPr/>
        </p:nvSpPr>
        <p:spPr>
          <a:xfrm>
            <a:off x="5797826" y="5913782"/>
            <a:ext cx="47244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1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0E80CBDD-056B-AD44-403B-7150C330ECAA}"/>
              </a:ext>
            </a:extLst>
          </p:cNvPr>
          <p:cNvSpPr/>
          <p:nvPr/>
        </p:nvSpPr>
        <p:spPr>
          <a:xfrm>
            <a:off x="9261230" y="1237658"/>
            <a:ext cx="1773535" cy="55735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من فهمك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97E69A4B-C378-F80A-3728-963B17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436" y="2506025"/>
            <a:ext cx="2158136" cy="922976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0B78115-4B77-B505-C848-C27E3877C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995" y="1806737"/>
            <a:ext cx="3531577" cy="687564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9917524-0B31-F8D7-FCEF-2D6C40008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233" y="1516336"/>
            <a:ext cx="4752767" cy="47676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828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D2E7A-2C78-B6C0-99AA-61AD0FC6F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76535E03-9692-A7A8-B7AD-80D176030093}"/>
              </a:ext>
            </a:extLst>
          </p:cNvPr>
          <p:cNvSpPr/>
          <p:nvPr/>
        </p:nvSpPr>
        <p:spPr>
          <a:xfrm>
            <a:off x="9261230" y="1237658"/>
            <a:ext cx="1773535" cy="55735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من فهمك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7E8ABEE-1A38-3082-7703-C70398400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995" y="1806737"/>
            <a:ext cx="3531577" cy="68756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3F2FCE2B-4CA7-58A2-1C05-81BD4A7C4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432" y="2506024"/>
            <a:ext cx="2331140" cy="973443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97C7AD34-FC1A-F4B3-4149-A103F5946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6730" y="1392131"/>
            <a:ext cx="5404402" cy="523337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3120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240C333-9AE9-4FBA-37A1-D25DB2FCA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887" y="1189382"/>
            <a:ext cx="8480425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545642F-B28A-B677-A1EF-A6EBDA9C91EE}"/>
              </a:ext>
            </a:extLst>
          </p:cNvPr>
          <p:cNvSpPr/>
          <p:nvPr/>
        </p:nvSpPr>
        <p:spPr>
          <a:xfrm>
            <a:off x="4416287" y="3094382"/>
            <a:ext cx="5486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614E8087-F659-3202-649C-5DFC9772E202}"/>
              </a:ext>
            </a:extLst>
          </p:cNvPr>
          <p:cNvSpPr/>
          <p:nvPr/>
        </p:nvSpPr>
        <p:spPr>
          <a:xfrm>
            <a:off x="4492487" y="3703982"/>
            <a:ext cx="5486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62F60501-416A-FFC4-157A-D273FC2414CF}"/>
              </a:ext>
            </a:extLst>
          </p:cNvPr>
          <p:cNvSpPr/>
          <p:nvPr/>
        </p:nvSpPr>
        <p:spPr>
          <a:xfrm>
            <a:off x="4492487" y="4313582"/>
            <a:ext cx="5486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78D90E1D-DDBF-7182-CC44-70B75EA5AA4D}"/>
              </a:ext>
            </a:extLst>
          </p:cNvPr>
          <p:cNvSpPr/>
          <p:nvPr/>
        </p:nvSpPr>
        <p:spPr>
          <a:xfrm>
            <a:off x="4568687" y="4923182"/>
            <a:ext cx="5486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63D7B4B-FBB4-1FA3-2B48-A4B87BC28FF0}"/>
              </a:ext>
            </a:extLst>
          </p:cNvPr>
          <p:cNvSpPr/>
          <p:nvPr/>
        </p:nvSpPr>
        <p:spPr>
          <a:xfrm>
            <a:off x="4568687" y="5685182"/>
            <a:ext cx="5486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FC3D93F1-9225-F6E5-2BD8-0DD480ABBE41}"/>
              </a:ext>
            </a:extLst>
          </p:cNvPr>
          <p:cNvSpPr/>
          <p:nvPr/>
        </p:nvSpPr>
        <p:spPr>
          <a:xfrm>
            <a:off x="4568687" y="6218582"/>
            <a:ext cx="5486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9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777DD1B-A35A-F0EE-4DCF-E0B173D12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657" y="1795014"/>
            <a:ext cx="9097108" cy="750112"/>
          </a:xfrm>
          <a:prstGeom prst="rect">
            <a:avLst/>
          </a:prstGeom>
        </p:spPr>
      </p:pic>
      <p:sp>
        <p:nvSpPr>
          <p:cNvPr id="4" name="مخطط انسيابي: محطة طرفية 3">
            <a:extLst>
              <a:ext uri="{FF2B5EF4-FFF2-40B4-BE49-F238E27FC236}">
                <a16:creationId xmlns:a16="http://schemas.microsoft.com/office/drawing/2014/main" id="{DEC60A7D-D015-3461-1F00-190EF034FEE3}"/>
              </a:ext>
            </a:extLst>
          </p:cNvPr>
          <p:cNvSpPr/>
          <p:nvPr/>
        </p:nvSpPr>
        <p:spPr>
          <a:xfrm>
            <a:off x="9261230" y="1237658"/>
            <a:ext cx="1773535" cy="55735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من فهمك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04594B3-54A0-ED96-6507-F017B452B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046" y="2315012"/>
            <a:ext cx="4292605" cy="367293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A358B17-C881-7341-1F53-3D75014C2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721" y="2637799"/>
            <a:ext cx="4059307" cy="335015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9584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حطة طرفية 2">
            <a:extLst>
              <a:ext uri="{FF2B5EF4-FFF2-40B4-BE49-F238E27FC236}">
                <a16:creationId xmlns:a16="http://schemas.microsoft.com/office/drawing/2014/main" id="{A90AAEFB-E72D-F05F-1ABA-0D1135CE2E98}"/>
              </a:ext>
            </a:extLst>
          </p:cNvPr>
          <p:cNvSpPr/>
          <p:nvPr/>
        </p:nvSpPr>
        <p:spPr>
          <a:xfrm>
            <a:off x="9249507" y="1284551"/>
            <a:ext cx="1773535" cy="557356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تحصيلي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DC923D34-8CED-FC33-E023-8530FD4A6A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675"/>
          <a:stretch/>
        </p:blipFill>
        <p:spPr>
          <a:xfrm>
            <a:off x="5969055" y="1841907"/>
            <a:ext cx="5030540" cy="1373505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23DB915-C52C-18B1-F819-9A08AA0664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675"/>
          <a:stretch/>
        </p:blipFill>
        <p:spPr>
          <a:xfrm>
            <a:off x="5871922" y="3215412"/>
            <a:ext cx="5030540" cy="1373505"/>
          </a:xfrm>
          <a:prstGeom prst="rect">
            <a:avLst/>
          </a:prstGeom>
        </p:spPr>
      </p:pic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7670FC1F-0A02-BE1A-442C-0899A38F3CB6}"/>
              </a:ext>
            </a:extLst>
          </p:cNvPr>
          <p:cNvCxnSpPr/>
          <p:nvPr/>
        </p:nvCxnSpPr>
        <p:spPr>
          <a:xfrm flipH="1">
            <a:off x="199292" y="3197827"/>
            <a:ext cx="107031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08DB2AE8-A1DF-77E1-4F53-9BF552048510}"/>
              </a:ext>
            </a:extLst>
          </p:cNvPr>
          <p:cNvCxnSpPr/>
          <p:nvPr/>
        </p:nvCxnSpPr>
        <p:spPr>
          <a:xfrm flipH="1">
            <a:off x="199292" y="4588917"/>
            <a:ext cx="107031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71AC5CEE-7029-0E14-7A05-247D63F80B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319"/>
          <a:stretch/>
        </p:blipFill>
        <p:spPr>
          <a:xfrm>
            <a:off x="6840666" y="4606501"/>
            <a:ext cx="4158929" cy="1586865"/>
          </a:xfrm>
          <a:prstGeom prst="rect">
            <a:avLst/>
          </a:prstGeom>
        </p:spPr>
      </p:pic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94660375-4AEF-786E-2C9E-7D9BB64678B6}"/>
              </a:ext>
            </a:extLst>
          </p:cNvPr>
          <p:cNvSpPr/>
          <p:nvPr/>
        </p:nvSpPr>
        <p:spPr>
          <a:xfrm>
            <a:off x="7286207" y="2335697"/>
            <a:ext cx="1100985" cy="5094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45E1113E-5557-4EA0-4EF5-2947C6586D7B}"/>
              </a:ext>
            </a:extLst>
          </p:cNvPr>
          <p:cNvSpPr/>
          <p:nvPr/>
        </p:nvSpPr>
        <p:spPr>
          <a:xfrm>
            <a:off x="7031105" y="4088225"/>
            <a:ext cx="1100985" cy="5094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1D5924FD-77C2-4EE9-0F6C-227B1AC7E73B}"/>
              </a:ext>
            </a:extLst>
          </p:cNvPr>
          <p:cNvSpPr/>
          <p:nvPr/>
        </p:nvSpPr>
        <p:spPr>
          <a:xfrm>
            <a:off x="9680714" y="5234643"/>
            <a:ext cx="1318882" cy="5094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1D12AC10-2FA1-21C2-DE04-BC5081FB3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34" y="4960696"/>
            <a:ext cx="6005511" cy="156686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4283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094106628"/>
  <p:tag name="GUID" val="f38e8e46-5ab0-4328-9bd5-f86bc5a3d78c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88</Words>
  <Application>Microsoft Office PowerPoint</Application>
  <PresentationFormat>شاشة عريضة</PresentationFormat>
  <Paragraphs>26</Paragraphs>
  <Slides>19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 Math</vt:lpstr>
      <vt:lpstr>Symbol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Abdullah Abdulaziz Alotaibi</dc:creator>
  <cp:lastModifiedBy>2167</cp:lastModifiedBy>
  <cp:revision>36</cp:revision>
  <dcterms:created xsi:type="dcterms:W3CDTF">2022-01-26T17:10:40Z</dcterms:created>
  <dcterms:modified xsi:type="dcterms:W3CDTF">2024-12-27T08:44:38Z</dcterms:modified>
</cp:coreProperties>
</file>