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3" r:id="rId2"/>
    <p:sldId id="284" r:id="rId3"/>
    <p:sldId id="259" r:id="rId4"/>
    <p:sldId id="262" r:id="rId5"/>
    <p:sldId id="264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82" r:id="rId19"/>
  </p:sldIdLst>
  <p:sldSz cx="12192000" cy="6858000"/>
  <p:notesSz cx="6858000" cy="9144000"/>
  <p:defaultTextStyle>
    <a:defPPr>
      <a:defRPr lang="ar-S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FFE5"/>
    <a:srgbClr val="E2F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2938" autoAdjust="0"/>
  </p:normalViewPr>
  <p:slideViewPr>
    <p:cSldViewPr snapToGrid="0">
      <p:cViewPr varScale="1">
        <p:scale>
          <a:sx n="63" d="100"/>
          <a:sy n="63" d="100"/>
        </p:scale>
        <p:origin x="804" y="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020A9E6F-B3B5-4E4C-9D72-A82B8B36D3DC}" type="datetimeFigureOut">
              <a:rPr lang="ar-SA" smtClean="0"/>
              <a:t>18/10/46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B373AC65-0FDB-41FD-95CE-19338C534D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5660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CAF3A-13C2-473E-9C97-8CCEB0D610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E68806-C18B-4AE7-8A80-9B567425B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71C8E-C1BD-4423-B421-C57ED3048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32E3-561F-4EB8-B326-8493F1AC58AD}" type="datetimeFigureOut">
              <a:rPr lang="ar-SA" smtClean="0"/>
              <a:t>18/10/46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AFF58-3381-4820-A0F1-1ADE468F7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5B7A9-A957-4EFA-BC11-FE5E4C3E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02A7B-16CD-4031-856E-549903F40F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2884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0B05E-40DE-4CCC-A4A5-985109A08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2CF5B5-075C-4E9D-A6BD-1BD661D1E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CF4F0-BB7B-42A0-8761-DB644C11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32E3-561F-4EB8-B326-8493F1AC58AD}" type="datetimeFigureOut">
              <a:rPr lang="ar-SA" smtClean="0"/>
              <a:t>18/10/46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CA4F4-E1CE-4A21-9BB8-253BE76F7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B9BFB-294B-4D2A-8E61-C0714B276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02A7B-16CD-4031-856E-549903F40F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7441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09702E-B69F-4CDB-B8AB-5769144A56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0934CC-46A2-4B95-89F7-D1B69BDE91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66C9E-708A-4CD6-B488-DC350E45E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32E3-561F-4EB8-B326-8493F1AC58AD}" type="datetimeFigureOut">
              <a:rPr lang="ar-SA" smtClean="0"/>
              <a:t>18/10/46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9DE9B-C9D7-4117-920B-F9350F7D4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58496-9955-48A9-8072-11DBD1B2B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02A7B-16CD-4031-856E-549903F40F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0355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1D7DB-CF7E-413F-A5B4-55CA69E73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7C160-E943-4C02-BDE4-36683E988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B8560-DA7C-4738-9AF0-B1BBDE80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32E3-561F-4EB8-B326-8493F1AC58AD}" type="datetimeFigureOut">
              <a:rPr lang="ar-SA" smtClean="0"/>
              <a:t>18/10/46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DFE99-BD2E-4742-8BF6-5A77FFE61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3C1D1-E231-4AF7-9A79-EEAA8F4B3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02A7B-16CD-4031-856E-549903F40F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1230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88B1B-57F3-42C6-8129-6FE9F14E8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F6B7E6-1673-44FE-9E84-B464EE45D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DB078-BCE0-4E1D-BDF9-01FF5C25B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32E3-561F-4EB8-B326-8493F1AC58AD}" type="datetimeFigureOut">
              <a:rPr lang="ar-SA" smtClean="0"/>
              <a:t>18/10/46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0EE7B-F749-411A-9FBB-869B5DE95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F053C-7F9C-4792-AA62-E209BA4EF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02A7B-16CD-4031-856E-549903F40F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237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59361-14E4-44CD-B97D-A3A4A899F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8C981-3A26-4491-AB7A-4053E456B1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04FB9C-5449-4961-BDE1-8AFD14884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F3722-90C1-4FBA-B473-4A4038068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32E3-561F-4EB8-B326-8493F1AC58AD}" type="datetimeFigureOut">
              <a:rPr lang="ar-SA" smtClean="0"/>
              <a:t>18/10/46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06524-0434-4AD1-8D91-6EAE70601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99D980-44CF-4154-894A-FA1EA4FC6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02A7B-16CD-4031-856E-549903F40F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5129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0943B-14AC-4EFA-934F-FB1ABADB0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3A7C18-5C7B-458F-A26D-9BDD5B4D5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153FBD-06AF-45F5-985D-32A1F84085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3627BE-08BE-4F4F-B8CD-1CBF996336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F445A3-351F-4BF9-9ADC-77753982A6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227814-7BF8-4B91-A8EE-F05A7A384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32E3-561F-4EB8-B326-8493F1AC58AD}" type="datetimeFigureOut">
              <a:rPr lang="ar-SA" smtClean="0"/>
              <a:t>18/10/46</a:t>
            </a:fld>
            <a:endParaRPr lang="ar-S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B1EF63-131B-454D-91D2-C38D57BA6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BCDA8E-DB64-4700-A199-6C6159D2B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02A7B-16CD-4031-856E-549903F40F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7456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9002C-E770-4336-8E72-73530E537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CD5EF2-5623-4EAA-BA85-C92084383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32E3-561F-4EB8-B326-8493F1AC58AD}" type="datetimeFigureOut">
              <a:rPr lang="ar-SA" smtClean="0"/>
              <a:t>18/10/46</a:t>
            </a:fld>
            <a:endParaRPr lang="ar-S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5760D-8312-4780-B1F1-151B78543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8D100C-C7AA-40FA-A28A-77A96E14A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02A7B-16CD-4031-856E-549903F40F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651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DDE93A-A56A-4D32-A79A-8E6E48120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32E3-561F-4EB8-B326-8493F1AC58AD}" type="datetimeFigureOut">
              <a:rPr lang="ar-SA" smtClean="0"/>
              <a:t>18/10/46</a:t>
            </a:fld>
            <a:endParaRPr lang="ar-S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63C6C9-E705-4D03-9583-11E633E77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17DA7D-B4C6-4883-B7A1-9CD7C6B5B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02A7B-16CD-4031-856E-549903F40F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0707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18C08-8482-4ECB-9F1A-3E03FA255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35E59-292A-4EF6-A1B8-D314D1317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5378D6-5E00-405B-A2CC-9676F9C43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9E13D1-C7EB-4963-883F-C2F630552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32E3-561F-4EB8-B326-8493F1AC58AD}" type="datetimeFigureOut">
              <a:rPr lang="ar-SA" smtClean="0"/>
              <a:t>18/10/46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4669A4-906C-4AA8-B27E-D0C2578BA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B4ED12-046D-4695-9AB6-965684811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02A7B-16CD-4031-856E-549903F40F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164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1BECD-D52B-49E7-8BE7-67316A425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CB8122-11E5-440C-AD1F-A448966E39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EA1C9-4B27-42DC-A990-3944CF1A52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652A61-8579-466D-A05C-2E647979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32E3-561F-4EB8-B326-8493F1AC58AD}" type="datetimeFigureOut">
              <a:rPr lang="ar-SA" smtClean="0"/>
              <a:t>18/10/46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929027-F23A-420F-8940-BF0F0667D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BE5A3-4903-42D4-85AB-BF0AE5916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02A7B-16CD-4031-856E-549903F40F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3479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E7F258-8C2C-468D-8DFA-233EA2075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D43C4D-0149-4409-A658-73BF98B8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B60A6-E092-4F2C-83C1-8667816EBD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E32E3-561F-4EB8-B326-8493F1AC58AD}" type="datetimeFigureOut">
              <a:rPr lang="ar-SA" smtClean="0"/>
              <a:t>18/10/46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47F76-E74E-41CC-8B0E-F1297F2295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5A4F1-9C32-4C14-9B19-35016D84D6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02A7B-16CD-4031-856E-549903F40F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5903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E653-F539-4FED-B807-237ABAF0529B}"/>
              </a:ext>
            </a:extLst>
          </p:cNvPr>
          <p:cNvSpPr txBox="1">
            <a:spLocks/>
          </p:cNvSpPr>
          <p:nvPr/>
        </p:nvSpPr>
        <p:spPr>
          <a:xfrm>
            <a:off x="813816" y="438912"/>
            <a:ext cx="10564368" cy="2743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ar-SA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     تدريبات تحصيلي مادة أحياء2-3</a:t>
            </a:r>
            <a:endParaRPr lang="ar-SA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ct val="100000"/>
              </a:lnSpc>
            </a:pPr>
            <a: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                                                              ( </a:t>
            </a:r>
            <a:r>
              <a:rPr lang="ar-SA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الفصل </a:t>
            </a:r>
            <a:r>
              <a:rPr lang="ar-SA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1</a:t>
            </a:r>
            <a:r>
              <a:rPr lang="ar-SA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 </a:t>
            </a:r>
            <a: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)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              </a:t>
            </a:r>
            <a:endParaRPr lang="ar-SA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S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                        أ / أسماء الباحسين</a:t>
            </a:r>
            <a:endParaRPr lang="en-US" sz="36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/>
            </a:endParaRPr>
          </a:p>
        </p:txBody>
      </p:sp>
      <p:pic>
        <p:nvPicPr>
          <p:cNvPr id="2050" name="Picture 2" descr="Biology - Things We Don't Know">
            <a:extLst>
              <a:ext uri="{FF2B5EF4-FFF2-40B4-BE49-F238E27FC236}">
                <a16:creationId xmlns:a16="http://schemas.microsoft.com/office/drawing/2014/main" id="{4EACA2B2-CC2F-4FA2-B06E-08EDB4DAD9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2" b="10534"/>
          <a:stretch/>
        </p:blipFill>
        <p:spPr bwMode="auto">
          <a:xfrm>
            <a:off x="2103120" y="3429000"/>
            <a:ext cx="7985760" cy="309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iology icon">
            <a:extLst>
              <a:ext uri="{FF2B5EF4-FFF2-40B4-BE49-F238E27FC236}">
                <a16:creationId xmlns:a16="http://schemas.microsoft.com/office/drawing/2014/main" id="{16720585-EE5B-4B6D-9253-1C81569B6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48" y="2214372"/>
            <a:ext cx="1935480" cy="193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ell, science, biology, research icon">
            <a:extLst>
              <a:ext uri="{FF2B5EF4-FFF2-40B4-BE49-F238E27FC236}">
                <a16:creationId xmlns:a16="http://schemas.microsoft.com/office/drawing/2014/main" id="{46A34C71-4D46-4140-A689-3C09DCC6B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672" y="2337816"/>
            <a:ext cx="1935480" cy="193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Energy Appraiser Certification- Exam Icon - NIA">
            <a:extLst>
              <a:ext uri="{FF2B5EF4-FFF2-40B4-BE49-F238E27FC236}">
                <a16:creationId xmlns:a16="http://schemas.microsoft.com/office/drawing/2014/main" id="{BA3599C3-4E0D-4432-9085-5066252EA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D1C6C1-9562-4D47-AFE9-FCADB5C717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338" y="4750880"/>
            <a:ext cx="1428750" cy="1581912"/>
          </a:xfrm>
          <a:prstGeom prst="rect">
            <a:avLst/>
          </a:prstGeom>
        </p:spPr>
      </p:pic>
      <p:pic>
        <p:nvPicPr>
          <p:cNvPr id="1026" name="Picture 2" descr="صور شعار وزارة التعليم 1441 - موقع المحيط">
            <a:extLst>
              <a:ext uri="{FF2B5EF4-FFF2-40B4-BE49-F238E27FC236}">
                <a16:creationId xmlns:a16="http://schemas.microsoft.com/office/drawing/2014/main" id="{C31E54AC-9822-4EB5-8070-14E0FBB87F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7" t="11111" r="14876" b="19013"/>
          <a:stretch/>
        </p:blipFill>
        <p:spPr bwMode="auto">
          <a:xfrm>
            <a:off x="863936" y="488112"/>
            <a:ext cx="1413258" cy="97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65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3180697" y="506812"/>
            <a:ext cx="5830606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أي </a:t>
            </a:r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العضيات</a:t>
            </a: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التالية محاطة بغشاء توفر الطاقة للخلية؟</a:t>
            </a: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801836" y="2198916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الميتوكندريا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801836" y="4278762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المريكزات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801836" y="3196257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النواة</a:t>
            </a: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342844" y="5939512"/>
            <a:ext cx="978408" cy="534439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1">
            <a:extLst>
              <a:ext uri="{FF2B5EF4-FFF2-40B4-BE49-F238E27FC236}">
                <a16:creationId xmlns:a16="http://schemas.microsoft.com/office/drawing/2014/main" id="{BB4897DF-DE29-4753-B20A-6821D77BB464}"/>
              </a:ext>
            </a:extLst>
          </p:cNvPr>
          <p:cNvSpPr/>
          <p:nvPr/>
        </p:nvSpPr>
        <p:spPr>
          <a:xfrm>
            <a:off x="3818769" y="530995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الأجسام المحللة</a:t>
            </a: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D3561A8D-5369-45AC-854C-A127B40F3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19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3180697" y="506812"/>
            <a:ext cx="5830606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المسؤول عن إنتاج الطاقة في الخلية..</a:t>
            </a: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801836" y="2198916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المتوكندريا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801836" y="4278762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المريكزات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801836" y="3196257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الفجوات</a:t>
            </a: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342844" y="5939512"/>
            <a:ext cx="978408" cy="534439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1">
            <a:extLst>
              <a:ext uri="{FF2B5EF4-FFF2-40B4-BE49-F238E27FC236}">
                <a16:creationId xmlns:a16="http://schemas.microsoft.com/office/drawing/2014/main" id="{BB4897DF-DE29-4753-B20A-6821D77BB464}"/>
              </a:ext>
            </a:extLst>
          </p:cNvPr>
          <p:cNvSpPr/>
          <p:nvPr/>
        </p:nvSpPr>
        <p:spPr>
          <a:xfrm>
            <a:off x="3801836" y="5259155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النواة</a:t>
            </a: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C44E0B52-7436-4EE0-8C66-5027FB90E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66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3145536" y="427265"/>
            <a:ext cx="5845955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مالذي</a:t>
            </a: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يميز الخلية الحيوانية عن النباتية؟</a:t>
            </a: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935186" y="326805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المريكزات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935186" y="429441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الجدار الخلوي</a:t>
            </a: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935186" y="224169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الميتوكندريا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525724" y="6014347"/>
            <a:ext cx="978408" cy="48463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1">
            <a:extLst>
              <a:ext uri="{FF2B5EF4-FFF2-40B4-BE49-F238E27FC236}">
                <a16:creationId xmlns:a16="http://schemas.microsoft.com/office/drawing/2014/main" id="{6E5A95EC-E373-4C29-8C41-581BC77BEA98}"/>
              </a:ext>
            </a:extLst>
          </p:cNvPr>
          <p:cNvSpPr/>
          <p:nvPr/>
        </p:nvSpPr>
        <p:spPr>
          <a:xfrm>
            <a:off x="3935186" y="527597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جهاز </a:t>
            </a:r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جولجي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D18DB308-CED2-46F5-8590-AA12D63E9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47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2971092" y="506812"/>
            <a:ext cx="6249815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الخلية التي تحوي </a:t>
            </a:r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مريكزات</a:t>
            </a: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لاتحتوي</a:t>
            </a: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....</a:t>
            </a: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801836" y="2198916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بلاستيدات</a:t>
            </a: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خضراء</a:t>
            </a: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801836" y="4278762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غشاء خلوي</a:t>
            </a: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801836" y="3196257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ميتوكندريا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342844" y="5939512"/>
            <a:ext cx="978408" cy="534439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1">
            <a:extLst>
              <a:ext uri="{FF2B5EF4-FFF2-40B4-BE49-F238E27FC236}">
                <a16:creationId xmlns:a16="http://schemas.microsoft.com/office/drawing/2014/main" id="{BB4897DF-DE29-4753-B20A-6821D77BB464}"/>
              </a:ext>
            </a:extLst>
          </p:cNvPr>
          <p:cNvSpPr/>
          <p:nvPr/>
        </p:nvSpPr>
        <p:spPr>
          <a:xfrm>
            <a:off x="3801836" y="5259155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شبكة </a:t>
            </a:r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إندوبلازمية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5AC3CE4D-550B-4FD3-8756-1FA7E29AC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89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3145536" y="427265"/>
            <a:ext cx="5845955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يمكن أن نجد الأجسام المحللة في....</a:t>
            </a: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935186" y="326805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جلد أرنب</a:t>
            </a: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935186" y="429441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خلية بكتيرية</a:t>
            </a: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935186" y="224169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خلية فيروسية</a:t>
            </a: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525724" y="6014347"/>
            <a:ext cx="978408" cy="48463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1">
            <a:extLst>
              <a:ext uri="{FF2B5EF4-FFF2-40B4-BE49-F238E27FC236}">
                <a16:creationId xmlns:a16="http://schemas.microsoft.com/office/drawing/2014/main" id="{6E5A95EC-E373-4C29-8C41-581BC77BEA98}"/>
              </a:ext>
            </a:extLst>
          </p:cNvPr>
          <p:cNvSpPr/>
          <p:nvPr/>
        </p:nvSpPr>
        <p:spPr>
          <a:xfrm>
            <a:off x="3935186" y="527597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ساق نبات</a:t>
            </a: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C6472750-2C4E-4A40-B1C9-A19C99009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01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3180697" y="506812"/>
            <a:ext cx="5830606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أي من التراكيب التالية </a:t>
            </a:r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لايوجد</a:t>
            </a: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في بطانة الفم </a:t>
            </a:r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للأنسان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801836" y="2198916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الجدار الخلوي</a:t>
            </a: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801836" y="4278762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نواة</a:t>
            </a: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801836" y="3196257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السيتوبلازم</a:t>
            </a: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342844" y="5939512"/>
            <a:ext cx="978408" cy="534439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1">
            <a:extLst>
              <a:ext uri="{FF2B5EF4-FFF2-40B4-BE49-F238E27FC236}">
                <a16:creationId xmlns:a16="http://schemas.microsoft.com/office/drawing/2014/main" id="{BB4897DF-DE29-4753-B20A-6821D77BB464}"/>
              </a:ext>
            </a:extLst>
          </p:cNvPr>
          <p:cNvSpPr/>
          <p:nvPr/>
        </p:nvSpPr>
        <p:spPr>
          <a:xfrm>
            <a:off x="3801836" y="5259155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الغشاء الخلوي</a:t>
            </a: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6101B866-0F45-47E4-AF8F-D8EA4CAA6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46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3145536" y="427265"/>
            <a:ext cx="5845955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أي المخلوقات التالية تحتوي خلاياها جداراً خلوياً؟ </a:t>
            </a: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935186" y="326805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الليمون</a:t>
            </a: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935186" y="429441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الأرنب</a:t>
            </a: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935186" y="224169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الحوت</a:t>
            </a: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525724" y="6014347"/>
            <a:ext cx="978408" cy="48463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1">
            <a:extLst>
              <a:ext uri="{FF2B5EF4-FFF2-40B4-BE49-F238E27FC236}">
                <a16:creationId xmlns:a16="http://schemas.microsoft.com/office/drawing/2014/main" id="{6E5A95EC-E373-4C29-8C41-581BC77BEA98}"/>
              </a:ext>
            </a:extLst>
          </p:cNvPr>
          <p:cNvSpPr/>
          <p:nvPr/>
        </p:nvSpPr>
        <p:spPr>
          <a:xfrm>
            <a:off x="3935186" y="527597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الضب</a:t>
            </a: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8055EDF6-A700-4E08-B54F-3534DE20C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99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3145536" y="427265"/>
            <a:ext cx="5845955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المادة التي يتحمل وجودها أكثر في الجدار الخلوي لمخلوق لديه بلاستيدات خضراء وأنسجه ...</a:t>
            </a: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935186" y="326805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سيليلوز</a:t>
            </a: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935186" y="429441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خيوط فطرية</a:t>
            </a: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935186" y="224169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كايتين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525724" y="6014347"/>
            <a:ext cx="978408" cy="48463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1">
            <a:extLst>
              <a:ext uri="{FF2B5EF4-FFF2-40B4-BE49-F238E27FC236}">
                <a16:creationId xmlns:a16="http://schemas.microsoft.com/office/drawing/2014/main" id="{6E5A95EC-E373-4C29-8C41-581BC77BEA98}"/>
              </a:ext>
            </a:extLst>
          </p:cNvPr>
          <p:cNvSpPr/>
          <p:nvPr/>
        </p:nvSpPr>
        <p:spPr>
          <a:xfrm>
            <a:off x="3935186" y="527597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ببتيدوجلايكان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EA3CCFE1-2D52-489C-8FBD-6B5CDF5DD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1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911AE3-6451-40B5-AE04-3122D5BFE407}"/>
              </a:ext>
            </a:extLst>
          </p:cNvPr>
          <p:cNvSpPr txBox="1"/>
          <p:nvPr/>
        </p:nvSpPr>
        <p:spPr>
          <a:xfrm>
            <a:off x="2259052" y="2721114"/>
            <a:ext cx="7673896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انتهت الأسئلة .. مع تمنياتي للجميع بالتوفيق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87B000-0369-404E-98BC-1FF2491AC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306" y="4242477"/>
            <a:ext cx="1035388" cy="1905622"/>
          </a:xfrm>
          <a:prstGeom prst="rect">
            <a:avLst/>
          </a:prstGeom>
        </p:spPr>
      </p:pic>
      <p:pic>
        <p:nvPicPr>
          <p:cNvPr id="5" name="Picture 2" descr="صور شعار وزارة التعليم 1441 - موقع المحيط">
            <a:extLst>
              <a:ext uri="{FF2B5EF4-FFF2-40B4-BE49-F238E27FC236}">
                <a16:creationId xmlns:a16="http://schemas.microsoft.com/office/drawing/2014/main" id="{7866E97E-1C45-46CB-8847-EEBB28E42C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7" t="11111" r="14876" b="19013"/>
          <a:stretch/>
        </p:blipFill>
        <p:spPr bwMode="auto">
          <a:xfrm>
            <a:off x="5217769" y="500301"/>
            <a:ext cx="1756462" cy="120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28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3645629" y="293451"/>
            <a:ext cx="5524282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ماهو</a:t>
            </a:r>
            <a:r>
              <a:rPr lang="ar-EG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الشيء المشترك بين النباتات والح</a:t>
            </a: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</a:t>
            </a:r>
            <a:r>
              <a:rPr lang="ar-EG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وانات وبدائية النواة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935186" y="326805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الغشاء البلازمي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935186" y="429441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الاهداب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935186" y="224169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جدار </a:t>
            </a:r>
            <a:r>
              <a:rPr lang="ar-EG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الخليه</a:t>
            </a:r>
            <a:r>
              <a:rPr lang="ar-EG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ar-SA" sz="3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525724" y="6014347"/>
            <a:ext cx="978408" cy="48463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1">
            <a:extLst>
              <a:ext uri="{FF2B5EF4-FFF2-40B4-BE49-F238E27FC236}">
                <a16:creationId xmlns:a16="http://schemas.microsoft.com/office/drawing/2014/main" id="{6E5A95EC-E373-4C29-8C41-581BC77BEA98}"/>
              </a:ext>
            </a:extLst>
          </p:cNvPr>
          <p:cNvSpPr/>
          <p:nvPr/>
        </p:nvSpPr>
        <p:spPr>
          <a:xfrm>
            <a:off x="3935186" y="527597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الميتوكندريا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64142C4D-568A-4020-BE6B-683AD7306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3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3180697" y="506812"/>
            <a:ext cx="5830606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في الوضع الذي يزيد من سيولة طبقة الدهون المسفرة المزدوجة ..</a:t>
            </a: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801836" y="2198916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زيادة جزيئات الكولسترول</a:t>
            </a: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801836" y="4278762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زيادة عدد البروتينات</a:t>
            </a: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801836" y="3196257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انخفاض درجة الحرارة</a:t>
            </a: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342844" y="5939512"/>
            <a:ext cx="978408" cy="534439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1">
            <a:extLst>
              <a:ext uri="{FF2B5EF4-FFF2-40B4-BE49-F238E27FC236}">
                <a16:creationId xmlns:a16="http://schemas.microsoft.com/office/drawing/2014/main" id="{BB4897DF-DE29-4753-B20A-6821D77BB464}"/>
              </a:ext>
            </a:extLst>
          </p:cNvPr>
          <p:cNvSpPr/>
          <p:nvPr/>
        </p:nvSpPr>
        <p:spPr>
          <a:xfrm>
            <a:off x="3801836" y="5259155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زيادة الأحماض الأمينية</a:t>
            </a: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7A6FEAB6-2C0D-4D58-A589-00F02DA73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49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3467209" y="427265"/>
            <a:ext cx="5524282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 وظيفة الهيكل الخلوي ؟</a:t>
            </a: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935186" y="326805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المحافظة على شكل الخلية</a:t>
            </a: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935186" y="429441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توصيل المواد في الخلية</a:t>
            </a: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935186" y="224169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إنتاج الكربوهيدرات</a:t>
            </a: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525724" y="6014347"/>
            <a:ext cx="978408" cy="48463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1">
            <a:extLst>
              <a:ext uri="{FF2B5EF4-FFF2-40B4-BE49-F238E27FC236}">
                <a16:creationId xmlns:a16="http://schemas.microsoft.com/office/drawing/2014/main" id="{6E5A95EC-E373-4C29-8C41-581BC77BEA98}"/>
              </a:ext>
            </a:extLst>
          </p:cNvPr>
          <p:cNvSpPr/>
          <p:nvPr/>
        </p:nvSpPr>
        <p:spPr>
          <a:xfrm>
            <a:off x="3935186" y="527597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إنتاج البروتين</a:t>
            </a: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64142C4D-568A-4020-BE6B-683AD7306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52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3476353" y="492577"/>
            <a:ext cx="5505994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 الذي يحدث إذا قل عدد الريبوسومات في الخلية ؟</a:t>
            </a: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935186" y="4352325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يقل صنع البروتين </a:t>
            </a: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935186" y="2363771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يقل إنتاج الطاقة</a:t>
            </a: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935186" y="3361749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تموت الخلية</a:t>
            </a: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489148" y="6120488"/>
            <a:ext cx="978408" cy="48463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2">
            <a:extLst>
              <a:ext uri="{FF2B5EF4-FFF2-40B4-BE49-F238E27FC236}">
                <a16:creationId xmlns:a16="http://schemas.microsoft.com/office/drawing/2014/main" id="{176DB7FA-501C-441A-8BAA-74D3969E9099}"/>
              </a:ext>
            </a:extLst>
          </p:cNvPr>
          <p:cNvSpPr/>
          <p:nvPr/>
        </p:nvSpPr>
        <p:spPr>
          <a:xfrm>
            <a:off x="3935186" y="5349149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عدم انقسام الخلية</a:t>
            </a: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5B4078C5-BA11-4005-BC18-F97707948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55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3467209" y="427265"/>
            <a:ext cx="5524282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أي الخلايا التالية تحوي شبكة إندوبلازمية ملساء ؟</a:t>
            </a: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935186" y="326805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الكبد</a:t>
            </a: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935186" y="429441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الدم</a:t>
            </a: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935186" y="224169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القرش</a:t>
            </a: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525724" y="6014347"/>
            <a:ext cx="978408" cy="48463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1">
            <a:extLst>
              <a:ext uri="{FF2B5EF4-FFF2-40B4-BE49-F238E27FC236}">
                <a16:creationId xmlns:a16="http://schemas.microsoft.com/office/drawing/2014/main" id="{6E5A95EC-E373-4C29-8C41-581BC77BEA98}"/>
              </a:ext>
            </a:extLst>
          </p:cNvPr>
          <p:cNvSpPr/>
          <p:nvPr/>
        </p:nvSpPr>
        <p:spPr>
          <a:xfrm>
            <a:off x="3935186" y="527597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العضلات </a:t>
            </a: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01049191-CB3B-4D25-AD57-1731E7540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94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3146352" y="529153"/>
            <a:ext cx="6165995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الجهاز الذي يقوم بتغليف البروتين في الخلية ..</a:t>
            </a: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935186" y="4352325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جهاز جولجي</a:t>
            </a: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935186" y="2363771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الميتوكندريا</a:t>
            </a: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935186" y="3361749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المريكزات</a:t>
            </a: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489148" y="6120488"/>
            <a:ext cx="978408" cy="48463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2">
            <a:extLst>
              <a:ext uri="{FF2B5EF4-FFF2-40B4-BE49-F238E27FC236}">
                <a16:creationId xmlns:a16="http://schemas.microsoft.com/office/drawing/2014/main" id="{176DB7FA-501C-441A-8BAA-74D3969E9099}"/>
              </a:ext>
            </a:extLst>
          </p:cNvPr>
          <p:cNvSpPr/>
          <p:nvPr/>
        </p:nvSpPr>
        <p:spPr>
          <a:xfrm>
            <a:off x="3935186" y="5349149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الليسوسومات</a:t>
            </a: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8B5EFA00-E097-4AE3-AA71-D13DA0905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87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2199271" y="461131"/>
            <a:ext cx="8060158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الصفة المشتركة بين أجسام </a:t>
            </a:r>
            <a:r>
              <a:rPr lang="ar-SA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جولجي</a:t>
            </a: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SA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والرابيوسومات</a:t>
            </a: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والشبكة </a:t>
            </a:r>
            <a:r>
              <a:rPr lang="ar-SA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الإندوبلازمية</a:t>
            </a: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الخشنة.... </a:t>
            </a: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935186" y="326805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إنتاج البروتين</a:t>
            </a: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935186" y="429441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انقسام الخلية </a:t>
            </a: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935186" y="224169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إنتاج الطاقة</a:t>
            </a: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525724" y="6014347"/>
            <a:ext cx="978408" cy="48463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1">
            <a:extLst>
              <a:ext uri="{FF2B5EF4-FFF2-40B4-BE49-F238E27FC236}">
                <a16:creationId xmlns:a16="http://schemas.microsoft.com/office/drawing/2014/main" id="{6E5A95EC-E373-4C29-8C41-581BC77BEA98}"/>
              </a:ext>
            </a:extLst>
          </p:cNvPr>
          <p:cNvSpPr/>
          <p:nvPr/>
        </p:nvSpPr>
        <p:spPr>
          <a:xfrm>
            <a:off x="3935186" y="5275973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تخزين الطاقة</a:t>
            </a: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2A65FB96-AE40-40CE-8F62-8647CC50C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65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8E6919C-8B25-421D-AFE7-AE1544B18BF2}"/>
              </a:ext>
            </a:extLst>
          </p:cNvPr>
          <p:cNvSpPr/>
          <p:nvPr/>
        </p:nvSpPr>
        <p:spPr>
          <a:xfrm>
            <a:off x="3476353" y="492577"/>
            <a:ext cx="5505994" cy="1289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أي مما يلي </a:t>
            </a:r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لايدخل</a:t>
            </a: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في صنع البروتين</a:t>
            </a: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080C969E-AC52-4FE2-A092-EA788D369D98}"/>
              </a:ext>
            </a:extLst>
          </p:cNvPr>
          <p:cNvSpPr/>
          <p:nvPr/>
        </p:nvSpPr>
        <p:spPr>
          <a:xfrm>
            <a:off x="3935186" y="4352325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الليسوسومات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خطأ 1">
            <a:extLst>
              <a:ext uri="{FF2B5EF4-FFF2-40B4-BE49-F238E27FC236}">
                <a16:creationId xmlns:a16="http://schemas.microsoft.com/office/drawing/2014/main" id="{2286935C-B323-4B08-812E-502DBA7A2421}"/>
              </a:ext>
            </a:extLst>
          </p:cNvPr>
          <p:cNvSpPr/>
          <p:nvPr/>
        </p:nvSpPr>
        <p:spPr>
          <a:xfrm>
            <a:off x="3935186" y="2363771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النوية</a:t>
            </a:r>
          </a:p>
        </p:txBody>
      </p:sp>
      <p:sp>
        <p:nvSpPr>
          <p:cNvPr id="13" name="خطأ 2">
            <a:extLst>
              <a:ext uri="{FF2B5EF4-FFF2-40B4-BE49-F238E27FC236}">
                <a16:creationId xmlns:a16="http://schemas.microsoft.com/office/drawing/2014/main" id="{0958A697-EE75-42E3-89EA-5156BD87C883}"/>
              </a:ext>
            </a:extLst>
          </p:cNvPr>
          <p:cNvSpPr/>
          <p:nvPr/>
        </p:nvSpPr>
        <p:spPr>
          <a:xfrm>
            <a:off x="3935186" y="3361749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جهاز </a:t>
            </a:r>
            <a:r>
              <a:rPr lang="ar-SA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جولجي</a:t>
            </a: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859889-226B-478D-94C0-C66E085AD60C}"/>
              </a:ext>
            </a:extLst>
          </p:cNvPr>
          <p:cNvSpPr/>
          <p:nvPr/>
        </p:nvSpPr>
        <p:spPr>
          <a:xfrm>
            <a:off x="10489148" y="6120488"/>
            <a:ext cx="978408" cy="48463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7" name="خطأ 2">
            <a:extLst>
              <a:ext uri="{FF2B5EF4-FFF2-40B4-BE49-F238E27FC236}">
                <a16:creationId xmlns:a16="http://schemas.microsoft.com/office/drawing/2014/main" id="{176DB7FA-501C-441A-8BAA-74D3969E9099}"/>
              </a:ext>
            </a:extLst>
          </p:cNvPr>
          <p:cNvSpPr/>
          <p:nvPr/>
        </p:nvSpPr>
        <p:spPr>
          <a:xfrm>
            <a:off x="3935186" y="5349149"/>
            <a:ext cx="4588328" cy="6803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النواة</a:t>
            </a:r>
          </a:p>
        </p:txBody>
      </p:sp>
      <p:pic>
        <p:nvPicPr>
          <p:cNvPr id="2" name="Picture 18" descr="Energy Appraiser Certification- Exam Icon - NIA">
            <a:extLst>
              <a:ext uri="{FF2B5EF4-FFF2-40B4-BE49-F238E27FC236}">
                <a16:creationId xmlns:a16="http://schemas.microsoft.com/office/drawing/2014/main" id="{7502F336-A5B2-4B31-8B10-E4C2EE132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2" y="4750880"/>
            <a:ext cx="1668208" cy="16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5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</TotalTime>
  <Words>271</Words>
  <Application>Microsoft Office PowerPoint</Application>
  <PresentationFormat>شاشة عريضة</PresentationFormat>
  <Paragraphs>84</Paragraphs>
  <Slides>18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تحصيلي أحياء 3</dc:title>
  <dc:creator>أسماء الباحسين</dc:creator>
  <cp:lastModifiedBy>أسماء الباحسين</cp:lastModifiedBy>
  <cp:revision>46</cp:revision>
  <dcterms:created xsi:type="dcterms:W3CDTF">2020-10-07T07:23:27Z</dcterms:created>
  <dcterms:modified xsi:type="dcterms:W3CDTF">2025-04-16T16:09:46Z</dcterms:modified>
</cp:coreProperties>
</file>