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8"/>
  </p:notesMasterIdLst>
  <p:sldIdLst>
    <p:sldId id="290" r:id="rId2"/>
    <p:sldId id="258" r:id="rId3"/>
    <p:sldId id="259" r:id="rId4"/>
    <p:sldId id="266" r:id="rId5"/>
    <p:sldId id="268" r:id="rId6"/>
    <p:sldId id="404" r:id="rId7"/>
    <p:sldId id="445" r:id="rId8"/>
    <p:sldId id="446" r:id="rId9"/>
    <p:sldId id="447" r:id="rId10"/>
    <p:sldId id="410" r:id="rId11"/>
    <p:sldId id="411" r:id="rId12"/>
    <p:sldId id="436" r:id="rId13"/>
    <p:sldId id="437" r:id="rId14"/>
    <p:sldId id="438" r:id="rId15"/>
    <p:sldId id="439" r:id="rId16"/>
    <p:sldId id="440" r:id="rId17"/>
    <p:sldId id="441" r:id="rId18"/>
    <p:sldId id="448" r:id="rId19"/>
    <p:sldId id="449" r:id="rId20"/>
    <p:sldId id="442" r:id="rId21"/>
    <p:sldId id="443" r:id="rId22"/>
    <p:sldId id="444" r:id="rId23"/>
    <p:sldId id="264" r:id="rId24"/>
    <p:sldId id="275" r:id="rId25"/>
    <p:sldId id="274" r:id="rId26"/>
    <p:sldId id="273" r:id="rId2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5CAC"/>
    <a:srgbClr val="0B76A0"/>
    <a:srgbClr val="80C687"/>
    <a:srgbClr val="78206E"/>
    <a:srgbClr val="3579BD"/>
    <a:srgbClr val="58B461"/>
    <a:srgbClr val="FFFFFF"/>
    <a:srgbClr val="FF6600"/>
    <a:srgbClr val="CE88C2"/>
    <a:srgbClr val="8691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714" autoAdjust="0"/>
    <p:restoredTop sz="93447" autoAdjust="0"/>
  </p:normalViewPr>
  <p:slideViewPr>
    <p:cSldViewPr snapToGrid="0">
      <p:cViewPr varScale="1">
        <p:scale>
          <a:sx n="60" d="100"/>
          <a:sy n="60" d="100"/>
        </p:scale>
        <p:origin x="7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14/10/46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37951-AA10-E8DE-FD66-8F154253E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89615128-BCCD-32DA-C6AA-390CD23EC9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6728375-C78B-916F-F154-CFD2A45F1B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7D1D26D-9871-6A39-F276-4EEC44E9D5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0857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29F7B-CBE6-AE77-2C87-3BA263C02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05EBFBF-B5DC-5BE6-C33D-2698B348A4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3DC324F-278C-A98F-EC92-E62EF961F3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C5FF1D5-67B9-CD42-C4D4-DF5D44668B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6183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AC0E4-FAC6-704D-0DC4-3DD40ABC0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3D2D68D-964C-DE49-87D5-FE09FD7A6F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7B08DAC-0262-47BE-7708-3420C4E4B4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E183E83-20C0-C621-039D-C6403184CD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9997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42D3A-F991-7CBC-8673-FFF84C5A1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A193195-631B-CA6D-0E2E-D7F59F0995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9E80F10-A249-53F5-697E-6A7E854E4A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8075B19-ED57-D728-6322-E319A142F6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2883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64769-049C-C00E-62C7-45B565BB3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81DF05E4-89D5-7077-CB69-6EE58ED87B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2563A68-D20E-ED50-858A-E7475E11FB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A1F3947-56B2-9F67-D446-8CD4D9B3BB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41195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A7047-8329-0EBB-F81C-6D75AD948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189B612D-DEDE-65B9-CF8A-E0085DA1A1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77EB84B-B7F2-356E-0F92-F0773B7464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AEA4650-D7A2-36E7-D367-8B8F8EBD77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76339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10DF42-6041-8C12-89F2-09C261841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0982593-B44B-6FB3-8EF3-B6BDF77638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F4E0995-220D-9FBE-D8E0-4E73A6174F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B07AE87-DE96-18D2-30D2-8EA3C1C479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63633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51DF7-B70B-AC23-70A3-4D6E30C12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50EEEA1-EBC9-4713-4C5F-A88F933707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AB14F8F-52C1-84E1-5B26-68F2BA5205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7F1EC3E-5E38-4FC0-D1BE-976AA6E33A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89554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407D3-E249-3408-2C9E-EB15FB702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548B78B-75BF-01DD-B15F-9AC7477930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6119173-FE29-8601-7C72-E5143645F3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53EB367-75D5-C51E-87F3-6F5931E369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63132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365F5-20D0-C306-044A-89BB3FE24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001FF69-6F40-24EA-C5DC-CF511C41FC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A8168B1-F2B3-E643-D1FD-A9E7BB492E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CB885E6-6820-7EEC-B927-91CC2573AA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6467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72295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27DA1-7E49-D923-8C8A-A74BE37C2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88347E5D-A72B-A9C1-DC34-12DC516405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DBB6ACE-727C-F10F-BD85-C9CC97B26A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CB4C11A-77DF-8010-6981-0B2A34F426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70145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5C28B-6E0E-8BB0-B00E-F5194276E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CDBFE628-8E1C-3519-7AF4-E719C82001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C041FC0-2F48-0627-3EB9-04C1DAAB26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5B38B2C-AD3F-81CC-7435-C00EDBF052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4345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3F9B5-5DBE-0689-4C48-8990166D5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59A57C0-FFFA-FB77-4547-D6065958A0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C4A4941-181D-493C-4211-14DF0C953C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6BF1548-78F6-463E-48AD-6A85D119A9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07282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68610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79494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50121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9583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0891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0845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0506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3E32F-9B34-B151-22E3-308046079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5AE06DD-5222-17EA-2B3D-CA311D8FFA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903FBBD-C9B9-FD91-2C50-B8667F73AE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9F88D50-4567-E263-20A7-9CB6BF9E6B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1089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0A2E2-CFB2-1E26-7073-D57FD10A5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EFF7177-6095-CFC1-160B-CEE25456F1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0D2F96B-02B0-7FE9-B05D-02E2C3269F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81FE5B5-7F6C-0FED-BD5B-4F612BFE27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6437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804AB-50B7-6AF2-9B0A-8C122D59A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BB4E3BD-B32A-5A70-F2C9-601370C88F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06EAECD-6DE1-04EB-73D8-D6D9DEE4D6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4BF649A-C830-EB0E-67CB-263F8A0446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2006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575EC-B264-E797-6C15-8C961C9F1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7C1F14C-656D-A0CC-67FD-4F3984227A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62ACF2E-C630-5DD6-C046-BECAF5E206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68D835C-010E-97F7-BE07-6D772C2A44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6805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14/10/46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14/10/46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14/10/46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14/10/46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14/10/46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14/10/46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14/10/46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5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14/10/46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711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14/10/46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../../&#1575;&#1604;&#1587;&#1580;&#1604;&#1575;&#1578;/&#1587;&#1580;&#1604;%201446.xlsm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0.png"/><Relationship Id="rId5" Type="http://schemas.openxmlformats.org/officeDocument/2006/relationships/image" Target="../media/image3.jpg"/><Relationship Id="rId10" Type="http://schemas.openxmlformats.org/officeDocument/2006/relationships/image" Target="../media/image23.png"/><Relationship Id="rId4" Type="http://schemas.openxmlformats.org/officeDocument/2006/relationships/image" Target="../media/image2.jpe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3.jp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3.jpg"/><Relationship Id="rId10" Type="http://schemas.openxmlformats.org/officeDocument/2006/relationships/image" Target="../media/image26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0.png"/><Relationship Id="rId5" Type="http://schemas.openxmlformats.org/officeDocument/2006/relationships/image" Target="../media/image3.jpg"/><Relationship Id="rId10" Type="http://schemas.openxmlformats.org/officeDocument/2006/relationships/image" Target="../media/image29.png"/><Relationship Id="rId4" Type="http://schemas.openxmlformats.org/officeDocument/2006/relationships/image" Target="../media/image2.jpe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3.jp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3.jpg"/><Relationship Id="rId10" Type="http://schemas.openxmlformats.org/officeDocument/2006/relationships/image" Target="../media/image30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3.jp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3.jp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3.jpg"/><Relationship Id="rId10" Type="http://schemas.openxmlformats.org/officeDocument/2006/relationships/image" Target="../media/image36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3.jpg"/><Relationship Id="rId10" Type="http://schemas.openxmlformats.org/officeDocument/2006/relationships/image" Target="../media/image37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jpg"/><Relationship Id="rId10" Type="http://schemas.openxmlformats.org/officeDocument/2006/relationships/image" Target="../media/image15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7281C035-21BA-1515-38EA-26540E0FFD0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9E6FD20-B90F-AB8B-626B-3A87090CF20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مهاراتي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7DDB1D0-3957-27ED-5455-2C39535B06C1}"/>
              </a:ext>
            </a:extLst>
          </p:cNvPr>
          <p:cNvSpPr txBox="1"/>
          <p:nvPr/>
        </p:nvSpPr>
        <p:spPr>
          <a:xfrm rot="16200000">
            <a:off x="10917933" y="226232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EEBEF63-B8AE-2CB2-6B18-980B2348ED1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E6A7CB9-988A-907A-393A-76411849183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2ABF481-265F-AA5E-3E76-DC70D07DFB8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AB6A7C7-4D7D-FDC8-12FE-82F5C539C7D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63689D8-F1B1-BB15-B14A-53E53DE8CC4A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DAB44B1-589F-FAAE-E923-E7804EC9F821}"/>
              </a:ext>
            </a:extLst>
          </p:cNvPr>
          <p:cNvSpPr/>
          <p:nvPr/>
        </p:nvSpPr>
        <p:spPr>
          <a:xfrm>
            <a:off x="11388712" y="69944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graphicFrame>
        <p:nvGraphicFramePr>
          <p:cNvPr id="31" name="جدول 30">
            <a:extLst>
              <a:ext uri="{FF2B5EF4-FFF2-40B4-BE49-F238E27FC236}">
                <a16:creationId xmlns:a16="http://schemas.microsoft.com/office/drawing/2014/main" id="{35CF97F9-8AC5-7705-F65F-2A83713C5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654640"/>
              </p:ext>
            </p:extLst>
          </p:nvPr>
        </p:nvGraphicFramePr>
        <p:xfrm>
          <a:off x="375211" y="389828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ysClr val="windowText" lastClr="000000"/>
                          </a:solidFill>
                          <a:cs typeface="AGA Aladdin Regular" pitchFamily="2" charset="-78"/>
                        </a:rPr>
                        <a:t>الاحد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1446/10/15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السادسة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6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3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AGA Aladdin Regular" pitchFamily="2" charset="-78"/>
                        </a:rPr>
                        <a:t>الدوال المثلثية في المثلث قائم الزاوية</a:t>
                      </a:r>
                      <a:endParaRPr lang="ar-SA" sz="3600" dirty="0">
                        <a:solidFill>
                          <a:schemeClr val="accent4">
                            <a:lumMod val="75000"/>
                          </a:schemeClr>
                        </a:solidFill>
                        <a:cs typeface="AGA Aladdin Regular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36" name="صورة 35">
            <a:extLst>
              <a:ext uri="{FF2B5EF4-FFF2-40B4-BE49-F238E27FC236}">
                <a16:creationId xmlns:a16="http://schemas.microsoft.com/office/drawing/2014/main" id="{E1B9892B-CA8D-CF3C-180E-05F4CD618F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064C8A53-4755-5734-8B2A-0C221A71FED1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BC5CA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الواجب: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0A2559D-9E37-9876-EE4A-C18EA3C1EE06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7" name="رسم 6" descr="دفتر العناوين مع تعبئة خالصة">
            <a:hlinkClick r:id="rId6" action="ppaction://hlinkfile"/>
            <a:extLst>
              <a:ext uri="{FF2B5EF4-FFF2-40B4-BE49-F238E27FC236}">
                <a16:creationId xmlns:a16="http://schemas.microsoft.com/office/drawing/2014/main" id="{7EC52051-9654-2F71-4829-536915ED2E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4196" y="1777900"/>
            <a:ext cx="1318181" cy="131818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1A949D7D-6483-B05A-69D4-80CD41DF421A}"/>
                  </a:ext>
                </a:extLst>
              </p:cNvPr>
              <p:cNvSpPr txBox="1"/>
              <p:nvPr/>
            </p:nvSpPr>
            <p:spPr>
              <a:xfrm>
                <a:off x="3364408" y="1821317"/>
                <a:ext cx="4449631" cy="33150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>
                  <a:lnSpc>
                    <a:spcPct val="200000"/>
                  </a:lnSpc>
                </a:pPr>
                <a:r>
                  <a:rPr lang="en-US" sz="3200" dirty="0">
                    <a:solidFill>
                      <a:srgbClr val="BC5CAC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13)</a:t>
                </a:r>
                <a:r>
                  <a:rPr lang="ar-SA" sz="3200" dirty="0">
                    <a:solidFill>
                      <a:srgbClr val="BC5CAC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>
                    <a:solidFill>
                      <a:srgbClr val="BC5CAC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BC5CA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BC5CA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BC5CA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BC5CA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en-US" sz="3200" b="0" i="1" smtClean="0">
                        <a:solidFill>
                          <a:srgbClr val="BC5CA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50</m:t>
                    </m:r>
                    <m:r>
                      <a:rPr lang="en-US" sz="3200" b="0" i="1" smtClean="0">
                        <a:solidFill>
                          <a:srgbClr val="BC5CA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%</m:t>
                    </m:r>
                  </m:oMath>
                </a14:m>
                <a:endParaRPr lang="en-US" sz="3200" dirty="0">
                  <a:solidFill>
                    <a:srgbClr val="BC5CA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l" rtl="0">
                  <a:lnSpc>
                    <a:spcPct val="200000"/>
                  </a:lnSpc>
                </a:pPr>
                <a:r>
                  <a:rPr lang="en-US" sz="3200" dirty="0">
                    <a:solidFill>
                      <a:srgbClr val="BC5CAC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15)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BC5CA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92</m:t>
                    </m:r>
                    <m:r>
                      <a:rPr lang="en-US" sz="3200" b="0" i="1" smtClean="0">
                        <a:solidFill>
                          <a:srgbClr val="BC5CA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%</m:t>
                    </m:r>
                  </m:oMath>
                </a14:m>
                <a:endParaRPr lang="en-US" sz="3200" dirty="0">
                  <a:solidFill>
                    <a:srgbClr val="BC5CA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l" rtl="0">
                  <a:lnSpc>
                    <a:spcPct val="200000"/>
                  </a:lnSpc>
                </a:pPr>
                <a:r>
                  <a:rPr lang="en-US" sz="3200" dirty="0">
                    <a:solidFill>
                      <a:srgbClr val="BC5CAC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19) </a:t>
                </a:r>
                <a:r>
                  <a:rPr lang="ar-SA" sz="3200" dirty="0" err="1">
                    <a:solidFill>
                      <a:srgbClr val="BC5CAC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غيرمتنافية</a:t>
                </a:r>
                <a:endParaRPr lang="en-US" sz="3200" dirty="0">
                  <a:solidFill>
                    <a:srgbClr val="BC5CA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1A949D7D-6483-B05A-69D4-80CD41DF4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408" y="1821317"/>
                <a:ext cx="4449631" cy="3315010"/>
              </a:xfrm>
              <a:prstGeom prst="rect">
                <a:avLst/>
              </a:prstGeom>
              <a:blipFill>
                <a:blip r:embed="rId9"/>
                <a:stretch>
                  <a:fillRect l="-3562" b="-51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8624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D8E69-707C-4C1F-0100-58CFA8400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60E49B2D-43FB-71E8-5C97-E012C91408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A4F172C0-17F4-43FD-6DF7-8A1A0E2EBEA0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C84A918-58DB-8692-1E64-52CD0096D798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188B506A-C653-040C-D715-DD353E29FF72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B5D3977-D1D1-EA1F-29BD-1528C9D8D050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D29E1B3A-1890-2AF8-9F9A-6CC4C52861DA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1E6A3DF-5377-AB5A-A9CD-84E9A3A2F446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5E49229A-F24B-D703-4ACE-3410F2397F7C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502CEE52-6830-90B0-D83B-052DE7DE617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67C38EB-9588-56CE-7E51-2C773D9A0102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1C3F516E-5A33-7CA2-1FE2-38D23C612793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967BAE8-B466-799C-8F47-121D33C70984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CBCF5F9-F513-F617-35DC-65B4F84A35EB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1405CCB1-D4AB-C9A6-0F20-74582A69B05D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DD9FCDE-57E2-208B-97AE-07886800D53F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D1D904AF-A39F-A9AD-B329-9962970E490F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1108C444-7E98-D855-F88F-2F0591B778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F9C86C6D-D3AA-919F-B9E6-EC64AF8931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31650951-F06A-1696-F0F9-53E5856C8AC9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E94E87E2-CD84-32D6-1468-8A39B1AF88C3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EC31B830-A313-A344-ADE5-E6A893F0DB8A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CA2BA00-0984-19E8-B099-532155A77A4B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5E636C22-DB8D-89DD-233A-D7C8071D68A1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4FD2D807-6C9D-0744-0AD7-DFF3381A91B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A7080BDA-23B9-D6B8-C913-9908402E1AC3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7ABF2AE3-40CB-78D0-FDD6-19375A1D6E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56686D95-9FD4-9A61-7205-64BDF74CD6B6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1635F31E-1484-32B6-623B-87EFC18070CE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C5B79208-CBE2-EBFD-30AB-97CA47FEF2B5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4B1D5BB5-2255-8B6C-9083-F85B7A0B0B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8326BF5C-3FF9-98A0-0925-9E3BE55A15D1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80DEA5D8-D8AF-56CA-F2BE-9E343C925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BD6802F5-BAE7-F1F1-7CD0-EB1452DF0AE4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9D3557F7-66C9-AEF3-0DB9-CAFDA6DE854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6292" b="-1"/>
          <a:stretch/>
        </p:blipFill>
        <p:spPr>
          <a:xfrm>
            <a:off x="3603067" y="2586289"/>
            <a:ext cx="5429250" cy="589409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4F0F2D96-3ECB-2EFE-EB9A-C6BEAC501C1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048" y="1211697"/>
            <a:ext cx="8818599" cy="1246127"/>
          </a:xfrm>
          <a:prstGeom prst="rect">
            <a:avLst/>
          </a:prstGeom>
        </p:spPr>
      </p:pic>
      <p:sp>
        <p:nvSpPr>
          <p:cNvPr id="36" name="مثلث قائم الزاوية 35">
            <a:extLst>
              <a:ext uri="{FF2B5EF4-FFF2-40B4-BE49-F238E27FC236}">
                <a16:creationId xmlns:a16="http://schemas.microsoft.com/office/drawing/2014/main" id="{AB5A445E-964E-669B-2686-590D050CDF1C}"/>
              </a:ext>
            </a:extLst>
          </p:cNvPr>
          <p:cNvSpPr/>
          <p:nvPr/>
        </p:nvSpPr>
        <p:spPr>
          <a:xfrm>
            <a:off x="1097280" y="2377440"/>
            <a:ext cx="2743200" cy="1694046"/>
          </a:xfrm>
          <a:prstGeom prst="rtTriangl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A5EBD1F1-F62F-7C25-4D7E-0D71C6DAB90B}"/>
              </a:ext>
            </a:extLst>
          </p:cNvPr>
          <p:cNvSpPr txBox="1"/>
          <p:nvPr/>
        </p:nvSpPr>
        <p:spPr>
          <a:xfrm>
            <a:off x="8977640" y="67408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المثلثية في المثلث قائم الزاوية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1446/10/15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06F53E1C-EAE6-9659-87BE-6193A42B43EE}"/>
              </a:ext>
            </a:extLst>
          </p:cNvPr>
          <p:cNvSpPr txBox="1"/>
          <p:nvPr/>
        </p:nvSpPr>
        <p:spPr>
          <a:xfrm>
            <a:off x="9102826" y="4234583"/>
            <a:ext cx="228004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قيمة الدالة المثلثية.</a:t>
            </a:r>
          </a:p>
        </p:txBody>
      </p:sp>
      <p:pic>
        <p:nvPicPr>
          <p:cNvPr id="41" name="صورة 40">
            <a:extLst>
              <a:ext uri="{FF2B5EF4-FFF2-40B4-BE49-F238E27FC236}">
                <a16:creationId xmlns:a16="http://schemas.microsoft.com/office/drawing/2014/main" id="{0475EB93-0135-44C6-6CAD-CB59A42FD0E6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3950"/>
          <a:stretch/>
        </p:blipFill>
        <p:spPr>
          <a:xfrm>
            <a:off x="9260076" y="1980412"/>
            <a:ext cx="1965548" cy="214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06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DB86B-7A1B-F89F-3110-231909F3F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4B94699-0887-EDE7-5A29-F3B1EE24A9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B26D5401-E3D0-A7EE-5212-628D77697FBE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83BF135-00EA-8459-40D1-F86E71F1C490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C884B921-5DE6-5889-BA71-A544C33D182A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26A6CFA2-1667-E056-35F8-5A2CBBF86BC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12A4B3D7-9F31-9B65-0CDD-3C33728162C1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645D9B3-C1E7-F980-C775-B8527A9F616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A3CD8665-59B4-87FC-D840-4184BC8AF6BD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3B66FE8-A498-43EC-71C0-CBFB27F5B171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207AAA27-FF64-271B-DBC7-D4C947FA883B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ABE77D72-4137-4F40-4872-955E2C4F7138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808AC17-EA6D-5ACC-364E-795402081526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C96A156-ECDD-1C94-D775-4B538DF43DAC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DF4041AB-3533-77FB-648F-7E156A84D9B9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E03B41F-9980-E4AD-BE58-141647C2748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9EEDBAF0-1B2B-7D77-99CE-80010E0DD9DA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22F05109-CD6B-F369-C739-EA88D55CDE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3ED8C8F8-0051-B99D-D577-F912A0E7AD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75BF7CAE-6EC4-0193-FFE1-36681A25A8C4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AE689EC8-7EB0-2331-834A-A52A2D27AB9F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B5582364-F856-8A88-CC92-42859E9DC0DF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D36A52C-7C50-9576-C60C-1197CBA5BE4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36E731A8-096E-FA5C-07E1-D2B1DDA4D7D7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D8BCBCA9-627F-13C7-89E4-473FD7AD2DB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FFE0B2A9-1EDE-F12D-074F-F7161719CEAE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701C6AD4-2E51-99A8-8659-6ECE6BBCE58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50E4A0F6-62E1-256B-648C-810846B9CF3C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FCF3ED40-AE38-B161-4F20-69AB8FE49E60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B0A5F748-8E32-7826-90BB-E6C5B3F4FC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CC48F9BE-FF85-E7B5-619B-C962BEA57868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00FA7DFF-31C8-F1BD-5F76-957D93A3D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7EF1856-E05F-831A-9A7E-0CC695FB9DFA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606A8F48-35E4-153D-F895-F24B4042103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1630"/>
          <a:stretch/>
        </p:blipFill>
        <p:spPr>
          <a:xfrm>
            <a:off x="-895860" y="999489"/>
            <a:ext cx="10068104" cy="2311617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1C7A8084-8AA0-8575-77FB-80A6D08212AE}"/>
              </a:ext>
            </a:extLst>
          </p:cNvPr>
          <p:cNvSpPr txBox="1"/>
          <p:nvPr/>
        </p:nvSpPr>
        <p:spPr>
          <a:xfrm>
            <a:off x="8977640" y="67408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المثلثية في المثلث قائم الزاوية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1446/10/15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4438CCBE-1A9E-036F-9C5C-2F53B5FEDAD7}"/>
              </a:ext>
            </a:extLst>
          </p:cNvPr>
          <p:cNvSpPr txBox="1"/>
          <p:nvPr/>
        </p:nvSpPr>
        <p:spPr>
          <a:xfrm>
            <a:off x="9102826" y="4234583"/>
            <a:ext cx="228004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قيمة الدالة المثلثية.</a:t>
            </a:r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D29CD0AA-A874-A277-4F3C-85E3A457EB4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3950"/>
          <a:stretch/>
        </p:blipFill>
        <p:spPr>
          <a:xfrm>
            <a:off x="9260076" y="1980412"/>
            <a:ext cx="1965548" cy="214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00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175E3-353C-2559-59CD-7B148E770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FB7FA58-6AF4-9325-BC6A-CDC8B61BC6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208EB8B-4696-100A-C4F6-73E55AB87045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3549606-6953-30D6-7555-54FD1EE0DAB8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B798CA41-836C-7FF8-F16D-97710461802B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83C1302-D39C-BA19-A6BD-CA59AD0F3EE7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DBAC3C1F-E068-0944-0CC1-FE5CCA67DB37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F6AFFEE-692C-3927-125A-504AE7B17FB9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854B2B9-C6A2-6C58-9682-0B50540E6893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3E9EEFD-C031-25DC-0459-1B6E53EEA75E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1D4001C2-96A7-4C0E-FE90-16EE6E783EDE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6A65657-1471-A54D-3A9F-5707BCC7E31A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E2804720-AB68-5166-5637-4C3BADF9EC86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C80B98D6-6995-CBFE-7963-56B761F7A01F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1FC4396-6604-4C1E-81B2-EBC30EBCF473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1DD7D20-BF3C-E725-BF87-A6D48366939B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F4FA2D78-E43C-7B47-EE58-D41896DB06B3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486961DA-257F-1C1C-08DF-E678110183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1929B6E8-1C42-AB1F-1BDF-E976CEAFB1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A50CF35-4C3C-D03F-FA21-59A184EFB707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16F53ABB-59D5-646F-FF93-227BC1421718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22CC0CB-3366-BE90-BDFB-D0625A0B8C1C}"/>
              </a:ext>
            </a:extLst>
          </p:cNvPr>
          <p:cNvSpPr/>
          <p:nvPr/>
        </p:nvSpPr>
        <p:spPr>
          <a:xfrm>
            <a:off x="11392584" y="4462359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19535D2-DC12-2A5C-77B7-4B2F9303764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B5750DC2-2F21-3EA7-1253-31A18A2FE6C3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3BE76C0D-B172-4E73-3AF4-B73357D9E2A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F3ADBDE9-73C3-0B8F-2D6B-F9AEEC6D02AD}"/>
              </a:ext>
            </a:extLst>
          </p:cNvPr>
          <p:cNvGrpSpPr/>
          <p:nvPr/>
        </p:nvGrpSpPr>
        <p:grpSpPr>
          <a:xfrm>
            <a:off x="6028772" y="373560"/>
            <a:ext cx="3088927" cy="993101"/>
            <a:chOff x="4113637" y="3710825"/>
            <a:chExt cx="3088927" cy="993101"/>
          </a:xfrm>
        </p:grpSpPr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144EE68C-2484-CE76-17FA-11B11BD692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47" b="33500"/>
            <a:stretch/>
          </p:blipFill>
          <p:spPr bwMode="auto">
            <a:xfrm>
              <a:off x="4113637" y="3710825"/>
              <a:ext cx="3088927" cy="99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6DE09054-D30A-D54A-03F3-CAB58677F83B}"/>
                </a:ext>
              </a:extLst>
            </p:cNvPr>
            <p:cNvSpPr txBox="1"/>
            <p:nvPr/>
          </p:nvSpPr>
          <p:spPr>
            <a:xfrm>
              <a:off x="4922679" y="3822655"/>
              <a:ext cx="147084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تدرب</a:t>
              </a: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16256B6B-94FB-786F-38A9-52B3E10DDDD8}"/>
              </a:ext>
            </a:extLst>
          </p:cNvPr>
          <p:cNvGrpSpPr/>
          <p:nvPr/>
        </p:nvGrpSpPr>
        <p:grpSpPr>
          <a:xfrm>
            <a:off x="8507662" y="5692522"/>
            <a:ext cx="3518233" cy="701962"/>
            <a:chOff x="8556201" y="5516826"/>
            <a:chExt cx="3518233" cy="701962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E07F6006-81EE-A327-473F-097CDFA6AF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495CC2B4-E2C9-D978-3FBD-964CC56523A8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2D3ABADC-B27F-6ECE-EC00-731249BDB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0CAB7C0-AABC-5366-5E83-6368C3A13A7A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3EEBEA72-22CB-0AD9-110A-0B263BA8D883}"/>
              </a:ext>
            </a:extLst>
          </p:cNvPr>
          <p:cNvSpPr txBox="1"/>
          <p:nvPr/>
        </p:nvSpPr>
        <p:spPr>
          <a:xfrm>
            <a:off x="8977640" y="67408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المثلثية في المثلث قائم الزاوية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1446/10/15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E6A42368-C274-0944-7367-4337ADBD65A4}"/>
              </a:ext>
            </a:extLst>
          </p:cNvPr>
          <p:cNvSpPr txBox="1"/>
          <p:nvPr/>
        </p:nvSpPr>
        <p:spPr>
          <a:xfrm>
            <a:off x="9102826" y="4234583"/>
            <a:ext cx="228004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قيمة الدالة المثلثية.</a:t>
            </a:r>
          </a:p>
        </p:txBody>
      </p:sp>
      <p:pic>
        <p:nvPicPr>
          <p:cNvPr id="35" name="صورة 34">
            <a:extLst>
              <a:ext uri="{FF2B5EF4-FFF2-40B4-BE49-F238E27FC236}">
                <a16:creationId xmlns:a16="http://schemas.microsoft.com/office/drawing/2014/main" id="{2C0BCA73-D6CE-195B-7CE3-E43C093AC11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3950"/>
          <a:stretch/>
        </p:blipFill>
        <p:spPr>
          <a:xfrm>
            <a:off x="9260076" y="1980412"/>
            <a:ext cx="1965548" cy="2148176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402F5762-A97B-B58C-2BEF-309309E86F39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2099"/>
          <a:stretch/>
        </p:blipFill>
        <p:spPr>
          <a:xfrm>
            <a:off x="951670" y="1274252"/>
            <a:ext cx="8076486" cy="696622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2BE7E248-6836-5F2A-DDA6-A471794FC2D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565" t="25269" b="1942"/>
          <a:stretch/>
        </p:blipFill>
        <p:spPr>
          <a:xfrm>
            <a:off x="5469615" y="1943174"/>
            <a:ext cx="3508025" cy="181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74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BF39F-A3BD-2852-B4AD-F09686188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3B1062F-5B74-EC04-C25F-0D45BD7572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9CA0ECA-31F3-7397-09DF-95149124E1F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9EE1962-616F-1AFA-F828-F60F58A54EA8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702A3B09-2EF2-A471-3FFA-CBF216486595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A83F41D-5D2D-0AA6-3A75-6E7E6FAF6E71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3841453A-AA03-8AEB-3F65-3992CF28776A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E64EDE0-8AFB-31C5-F08A-69632BC6D882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00D23215-A223-0C38-AC7C-63C57EF5E87D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7958897F-3580-37E3-8DCE-F9E8A2B6B4B1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FAEEF28-8433-C19D-4A0C-D6B94DD91AF8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F20577E6-6F10-EDED-0BDF-A10FB9348113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5013F14-D742-C626-53C3-DD7A339C3126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CC46A86-71C7-3FC2-2B31-9539B3162FCA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FF3869F5-03BD-94AD-9CE1-BA82BA54DCBB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0181F7C-E875-5479-A473-5F065B22D3A7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B6F5C8D0-AF82-BFC1-2E79-130E08BF47A1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18139C66-4795-32F5-EAA1-91094A0CE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F744FB30-D142-7B48-0EEE-4E8D019D4E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67821C72-BB0D-6FE7-2204-B1781A6BC1B1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5A5DB451-3EFE-B1C4-EBCC-8E3BD4571271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E7ED871E-AED6-6196-6767-BC898F85E64B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1D2D9D9-5EF2-1CF4-7F71-8AA7DA5104B2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1ECBE3BF-5767-8736-DBF7-20824E1D7210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DA1FAA85-3B2D-3FE3-FE2B-95AECA234B7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E1F6242-A9A3-53BB-025C-3BBA6621271F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7575AE5-7D4F-E9A4-F2AA-FE01D9D625B9}"/>
              </a:ext>
            </a:extLst>
          </p:cNvPr>
          <p:cNvSpPr txBox="1"/>
          <p:nvPr/>
        </p:nvSpPr>
        <p:spPr>
          <a:xfrm>
            <a:off x="8977640" y="67408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المثلثية في المثلث قائم الزاوية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1446/10/15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452014CD-0B45-39E9-DC35-5B81DF6C5A21}"/>
              </a:ext>
            </a:extLst>
          </p:cNvPr>
          <p:cNvSpPr txBox="1"/>
          <p:nvPr/>
        </p:nvSpPr>
        <p:spPr>
          <a:xfrm>
            <a:off x="9102826" y="4234583"/>
            <a:ext cx="22800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النسبة المثلثية.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7BC8B6E3-5191-840E-69D0-04B8C80252B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3950"/>
          <a:stretch/>
        </p:blipFill>
        <p:spPr>
          <a:xfrm>
            <a:off x="9260076" y="1980412"/>
            <a:ext cx="1965548" cy="2148176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64FB6052-B9A1-5973-C1AB-02C1E059B7A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0237" y="470591"/>
            <a:ext cx="3358615" cy="586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19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D0FB1-28A7-E01E-2B0A-D78535A24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B08BEB9-7529-D243-04B3-ABF26E4A03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6E94EE5D-FEAA-2BC1-E60A-EE777EAB088C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1618BBD-0AC9-9442-86D7-1E02F49BA0F9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5F03E92A-7495-AD28-6DF0-635A9454AA7F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B0DC3E9-E691-BF9A-BFB5-64657222A0DE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D984EBF4-1FD9-C7BF-A3A2-788611447984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B4C18A2-6531-CA97-A1A8-EEA83764963A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EF3EB9A9-9817-71EE-5FAB-73B934C0D541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0412874-185F-C3A7-FFB1-C757A8A6638F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632074A-8E9A-1BDC-5171-9BA3749380A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AECAA644-814F-BEBF-117E-45E6C454C064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22A2ABA-8BE3-36CD-DCD6-697245A62311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31A6BD9-0AB0-0312-CE5B-1BD0C08F5BD6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CA47FD26-C2D0-1F5D-9367-A7A3144288BF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B3A1B2E-0F86-E276-B2C3-4D89729426F8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C52E7DDA-CCF0-70F2-A401-E4E3B87CB3DD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69B2442A-7CB8-BFEF-1960-22C2C259C5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B6DE6AC2-D409-7689-BC5F-8128FC6083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32B0143-DF77-B763-5508-D80FD4F79D4B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BCE1342-FFDA-3C52-9EF2-5FD96444D45D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AFCDCB09-4466-D2BB-8848-AE6BB76CE952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48AD945-C28B-6685-C2EB-3E37969FF0F5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7601C198-EE7D-DE3D-E7D9-179422CBE6CA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3B8E27FB-2182-29A3-1925-5D8D235BFCA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EDC74CE6-3915-CFAB-77DB-F06F5AC985A1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CC6807E9-DA69-5970-7579-AFCE4D70FD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4C89671C-C673-0453-DD49-6B1ECA526648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1251FB68-F8E3-8865-62D8-347FEF271F1F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E55010AD-D87A-0CFD-FAC1-1A00DACAA44A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03C08A44-953D-761A-D01B-A72472B883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CB63A18B-5C98-90D6-A249-046B34CFF5F2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8681D9A6-BD18-69FF-1BFE-544D8C12F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BF9D2BAA-4206-0582-ECEB-EDD3C4C4C732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60E3997-B476-8963-7015-0A49C9D3C04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43728" y="1234235"/>
            <a:ext cx="8703123" cy="625021"/>
          </a:xfrm>
          <a:custGeom>
            <a:avLst/>
            <a:gdLst>
              <a:gd name="connsiteX0" fmla="*/ 4684676 w 8703123"/>
              <a:gd name="connsiteY0" fmla="*/ 0 h 625021"/>
              <a:gd name="connsiteX1" fmla="*/ 8703123 w 8703123"/>
              <a:gd name="connsiteY1" fmla="*/ 0 h 625021"/>
              <a:gd name="connsiteX2" fmla="*/ 8703123 w 8703123"/>
              <a:gd name="connsiteY2" fmla="*/ 625021 h 625021"/>
              <a:gd name="connsiteX3" fmla="*/ 4684676 w 8703123"/>
              <a:gd name="connsiteY3" fmla="*/ 625021 h 625021"/>
              <a:gd name="connsiteX4" fmla="*/ 0 w 8703123"/>
              <a:gd name="connsiteY4" fmla="*/ 0 h 625021"/>
              <a:gd name="connsiteX5" fmla="*/ 189678 w 8703123"/>
              <a:gd name="connsiteY5" fmla="*/ 0 h 625021"/>
              <a:gd name="connsiteX6" fmla="*/ 189678 w 8703123"/>
              <a:gd name="connsiteY6" fmla="*/ 625021 h 625021"/>
              <a:gd name="connsiteX7" fmla="*/ 0 w 8703123"/>
              <a:gd name="connsiteY7" fmla="*/ 625021 h 62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03123" h="625021">
                <a:moveTo>
                  <a:pt x="4684676" y="0"/>
                </a:moveTo>
                <a:lnTo>
                  <a:pt x="8703123" y="0"/>
                </a:lnTo>
                <a:lnTo>
                  <a:pt x="8703123" y="625021"/>
                </a:lnTo>
                <a:lnTo>
                  <a:pt x="4684676" y="625021"/>
                </a:lnTo>
                <a:close/>
                <a:moveTo>
                  <a:pt x="0" y="0"/>
                </a:moveTo>
                <a:lnTo>
                  <a:pt x="189678" y="0"/>
                </a:lnTo>
                <a:lnTo>
                  <a:pt x="189678" y="625021"/>
                </a:lnTo>
                <a:lnTo>
                  <a:pt x="0" y="625021"/>
                </a:lnTo>
                <a:close/>
              </a:path>
            </a:pathLst>
          </a:cu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2067BBE-3C4B-C54A-A97B-78260F23DF3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924" b="-7278"/>
          <a:stretch/>
        </p:blipFill>
        <p:spPr>
          <a:xfrm>
            <a:off x="3728458" y="1840374"/>
            <a:ext cx="5283200" cy="750771"/>
          </a:xfrm>
          <a:prstGeom prst="rect">
            <a:avLst/>
          </a:prstGeom>
        </p:spPr>
      </p:pic>
      <p:sp>
        <p:nvSpPr>
          <p:cNvPr id="25" name="مثلث قائم الزاوية 24">
            <a:extLst>
              <a:ext uri="{FF2B5EF4-FFF2-40B4-BE49-F238E27FC236}">
                <a16:creationId xmlns:a16="http://schemas.microsoft.com/office/drawing/2014/main" id="{96D5189A-B453-D04D-1C03-C3973394FC8F}"/>
              </a:ext>
            </a:extLst>
          </p:cNvPr>
          <p:cNvSpPr/>
          <p:nvPr/>
        </p:nvSpPr>
        <p:spPr>
          <a:xfrm>
            <a:off x="801545" y="1251058"/>
            <a:ext cx="2743200" cy="1694046"/>
          </a:xfrm>
          <a:prstGeom prst="rtTriangl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495ACA16-B7A8-CA9C-2C4F-0E4E0BEA06DA}"/>
              </a:ext>
            </a:extLst>
          </p:cNvPr>
          <p:cNvSpPr txBox="1"/>
          <p:nvPr/>
        </p:nvSpPr>
        <p:spPr>
          <a:xfrm>
            <a:off x="8977640" y="67408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المثلثية في المثلث قائم الزاوية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1446/10/15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BAABF8FE-8713-76CD-547D-D7F3EC4EF942}"/>
              </a:ext>
            </a:extLst>
          </p:cNvPr>
          <p:cNvSpPr txBox="1"/>
          <p:nvPr/>
        </p:nvSpPr>
        <p:spPr>
          <a:xfrm>
            <a:off x="9102826" y="4234583"/>
            <a:ext cx="22800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النسبة المثلثية.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B7E47EDB-21CE-4B70-D653-0B123E41322E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3950"/>
          <a:stretch/>
        </p:blipFill>
        <p:spPr>
          <a:xfrm>
            <a:off x="9260076" y="1980412"/>
            <a:ext cx="1965548" cy="214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55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2F2A4-FB6A-03DE-96FC-608C5410B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AED77E4-113C-6F50-B776-E943A0CD37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E4A9BA72-6383-B141-22A7-4AD88F0E080C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1B9BDE0-BFC0-8697-EF5D-61C69383E910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58371CEB-486D-B0EA-607A-CCFB80A43318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D981D26-FA43-DF69-15FF-1C90F57C34F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38E4A4B3-1EC0-14D8-3BFA-6D0598AA73F2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626E024-9BE9-78B5-2A15-03C880696AD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97967A37-B2D8-185C-B077-4AF0273F23A4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DB1FEE8-D51A-92B9-0DD0-41373D1BC2DD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1D113F4A-DD81-1B90-1CC1-46555FCDD2A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88A7FF4B-F470-2AC8-2EF0-D543D8B52A0F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F667B0E-1A92-35D5-772C-59FFAF0EFBC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C442B4B-4DF7-4353-5519-0468F79379D4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0CA4DF7C-2FE0-15F8-AE52-193BC6605814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0DAD41A-650A-9292-2CAF-25328A8417F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91EBFFFE-987D-601C-4A64-C0ACBE8CEC6B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88A22801-3E05-9BBD-AF9C-AB9F5AA810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E22E3097-732D-EE8A-40C2-23516DE86C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7608D8B6-4093-DE4F-A356-64053B228B15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F1BBEF8A-E61A-4A98-DE8D-BBAEBE294A77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E5849B8F-4919-AD62-BF34-C4AE0AA15A64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D098509-06BD-D8F1-F002-D795ABE1533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9D3566BF-3A87-DAC5-29EF-DB05A5596CC8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C38EB6B2-8EAA-2103-484C-6388D821F72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DBB69CEA-5A97-2613-26FC-45CC868F8535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2BC7158A-DE8F-2902-8FA4-147B6689A8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195A209C-6E9B-FAC8-04C3-23A8AB55361B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234852D-EC8B-6477-B148-FBA73F803121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1A082A36-5735-581C-DFB6-E1DA67F1F2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07488572-1F9A-AD00-57C4-532F8E25C604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2E0338F5-7743-9746-6CC4-EF3FA12E8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3C12BD8-E1C1-7E6B-2F54-D12C06191E56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9C3C04E-E925-63B8-647B-8B375B2EFC5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9733" b="39136"/>
          <a:stretch/>
        </p:blipFill>
        <p:spPr>
          <a:xfrm>
            <a:off x="139674" y="1220375"/>
            <a:ext cx="8996462" cy="119353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2A0FFF0C-F1AD-3BCF-35E7-967552741199}"/>
              </a:ext>
            </a:extLst>
          </p:cNvPr>
          <p:cNvSpPr txBox="1"/>
          <p:nvPr/>
        </p:nvSpPr>
        <p:spPr>
          <a:xfrm>
            <a:off x="8977640" y="67408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المثلثية في المثلث قائم الزاوية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1446/10/15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50549B9B-F1DF-5AC3-1845-8C10A928B94B}"/>
              </a:ext>
            </a:extLst>
          </p:cNvPr>
          <p:cNvSpPr txBox="1"/>
          <p:nvPr/>
        </p:nvSpPr>
        <p:spPr>
          <a:xfrm>
            <a:off x="9102826" y="4234583"/>
            <a:ext cx="22800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النسبة المثلثية.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A6D18922-9891-5D91-A740-D052D91DFE0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3950"/>
          <a:stretch/>
        </p:blipFill>
        <p:spPr>
          <a:xfrm>
            <a:off x="9260076" y="1980412"/>
            <a:ext cx="1965548" cy="214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96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860D6-6C53-66C3-29CB-7EA553AEA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4C5D2DB-F994-F9C6-1AAA-709E1AEA6E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BA48A12-8480-8466-9E00-7A4DE9BFD7CE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97F3D70-5B59-46C0-1B37-895423E70203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4D06FDE6-83C0-DA19-8E61-D8561E1E427A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816CB83-98AC-5A76-A096-6F10C8630A03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B8F46B1F-34C5-6611-58CC-8806920C9A57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26CFB5F-D72D-409D-3AD8-CAD91574761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36A574AB-462A-19E6-EE98-F0EE50D6BEC7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71FF78E-98FF-5B19-63DB-2BED9C6E62DE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A7023CEF-A551-1164-2C60-490BD1EBFC13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187F8F0-5BD0-8A9A-A51B-2C89124A40E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0E7B0C0-B965-A186-1735-A26F32975764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C25C5984-7857-2B8F-33AA-141B24565975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8568065-4174-0CE1-5D10-477DFA3657FF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42C3B6A-8431-1AA6-4545-F2F745123E6E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FD3E2D8F-A5FC-508A-6AD3-9C9FA43AA221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13A90660-C350-1250-61E5-E643B41397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ADC1E9C9-6C75-F75F-8178-0B4F5230BC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C4066A0-1DCC-4BBB-276D-397086382266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F2E2F2CC-FFFE-F8C9-D568-C80CDAC37C06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A6EA419-A76F-D441-E970-2AE63027DAF6}"/>
              </a:ext>
            </a:extLst>
          </p:cNvPr>
          <p:cNvSpPr/>
          <p:nvPr/>
        </p:nvSpPr>
        <p:spPr>
          <a:xfrm>
            <a:off x="11392584" y="4462359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97E00BE-DB7F-BA52-36F8-EEBA6A959414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AD9B0C55-1AA6-33EC-C6C6-4D9F409D9C59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C33D1A08-9979-D4FD-F6DA-3C1405B72DE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1C24FC1A-D2C2-0794-2323-E5085D4DE92E}"/>
              </a:ext>
            </a:extLst>
          </p:cNvPr>
          <p:cNvGrpSpPr/>
          <p:nvPr/>
        </p:nvGrpSpPr>
        <p:grpSpPr>
          <a:xfrm>
            <a:off x="6028772" y="373560"/>
            <a:ext cx="3088927" cy="993101"/>
            <a:chOff x="4113637" y="3710825"/>
            <a:chExt cx="3088927" cy="993101"/>
          </a:xfrm>
        </p:grpSpPr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D54B6E8A-6437-A495-A247-BB8B388ACB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47" b="33500"/>
            <a:stretch/>
          </p:blipFill>
          <p:spPr bwMode="auto">
            <a:xfrm>
              <a:off x="4113637" y="3710825"/>
              <a:ext cx="3088927" cy="99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12565FDB-F77D-3E68-8B74-2305B63EBDE1}"/>
                </a:ext>
              </a:extLst>
            </p:cNvPr>
            <p:cNvSpPr txBox="1"/>
            <p:nvPr/>
          </p:nvSpPr>
          <p:spPr>
            <a:xfrm>
              <a:off x="4922679" y="3822655"/>
              <a:ext cx="147084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تدرب</a:t>
              </a: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06E61F22-6DB2-2BEF-A1CE-F1D37EC29239}"/>
              </a:ext>
            </a:extLst>
          </p:cNvPr>
          <p:cNvGrpSpPr/>
          <p:nvPr/>
        </p:nvGrpSpPr>
        <p:grpSpPr>
          <a:xfrm>
            <a:off x="8507662" y="5692522"/>
            <a:ext cx="3518233" cy="701962"/>
            <a:chOff x="8556201" y="5516826"/>
            <a:chExt cx="3518233" cy="701962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81D914DE-1EA4-206D-2DB9-6A553660DA1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663E274F-D965-BDE2-B0A1-D07BF1642A41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695C8959-1A94-2E76-0088-6AFC55EF5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50E0A6A-70D4-0156-B91F-A3E5E28044CD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CFC9926-EA1D-DE5A-2A56-308F3FEC7E6A}"/>
              </a:ext>
            </a:extLst>
          </p:cNvPr>
          <p:cNvSpPr txBox="1"/>
          <p:nvPr/>
        </p:nvSpPr>
        <p:spPr>
          <a:xfrm>
            <a:off x="8977640" y="67408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المثلثية في المثلث قائم الزاوية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1446/10/15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75DE4647-28FA-EF1C-F7AB-718B706D1BC4}"/>
              </a:ext>
            </a:extLst>
          </p:cNvPr>
          <p:cNvSpPr txBox="1"/>
          <p:nvPr/>
        </p:nvSpPr>
        <p:spPr>
          <a:xfrm>
            <a:off x="9102826" y="4234583"/>
            <a:ext cx="22800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النسبة المثلثية.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02602ED4-357A-161B-7B52-B937E72FD11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3950"/>
          <a:stretch/>
        </p:blipFill>
        <p:spPr>
          <a:xfrm>
            <a:off x="9260076" y="1980412"/>
            <a:ext cx="1965548" cy="2148176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A33EDDC3-1CE4-7CEC-F8F6-BABE70B19D2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0121"/>
          <a:stretch/>
        </p:blipFill>
        <p:spPr>
          <a:xfrm>
            <a:off x="484755" y="1125072"/>
            <a:ext cx="8672677" cy="769441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BD587F7F-0B56-3B4F-0A77-5FA27E82491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185" t="50031"/>
          <a:stretch/>
        </p:blipFill>
        <p:spPr>
          <a:xfrm>
            <a:off x="4242441" y="1813996"/>
            <a:ext cx="4840613" cy="96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654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500E2-4D59-3865-F853-2916C93C6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88A88EF-A981-58F1-9389-33E8DD7E6D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3930074E-D10E-2EF1-4839-95B3F40E83CB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A11841E-67DA-FBCE-967B-DC694DCD62EA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5D8371F3-DB5E-4334-C11D-2B819326C674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1B7175A-A18B-E0DC-09A5-6425D49D4DC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BDDF1AEE-D102-3B24-0EC0-14C990056362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957B768-76C1-4811-39E0-A558A505C24B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9A2D4D5E-666D-DB28-D1FD-06EF846B3343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7E9985B6-07A6-7AF4-13DD-848F6D4F59E6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1B7EED2-D1E6-1F33-A950-BDD65AD2D7FA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68402B42-A331-B696-FB4D-9C8388E7BE72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7D00FCF-D93A-349D-28C4-4FC124E86AE1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BDCBE62-4C80-5CD3-889F-A37B3D4B708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DF60E706-62CC-70F9-F3AE-A51BC96F9F62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3C18598-9C15-62A6-E2DD-C4A3C342FCBB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C447AEBD-8311-846F-DB36-3DDB9A89917C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863A770A-35FE-6E4F-D24C-1E0827E9FC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4EB6DD8-B000-FC9B-5097-E7D3DC66AA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9053803D-C7E9-28BA-EA73-255A8732B758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F4D8E8D9-B7AB-08D8-87D3-7D82BE97DD6F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4B5D53B-B0F8-FA00-8F37-E0BA1326D658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CB46255-69E3-F050-32B6-4905571447C4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78416E76-E18E-4AA3-F81C-5FEAC80A756B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2C203DED-8968-4480-375C-F3E9C6C6C03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AF314F12-E829-250A-AA9C-C686462E0F61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4162486-6838-198A-4751-D0DCBC15AA4C}"/>
              </a:ext>
            </a:extLst>
          </p:cNvPr>
          <p:cNvSpPr txBox="1"/>
          <p:nvPr/>
        </p:nvSpPr>
        <p:spPr>
          <a:xfrm>
            <a:off x="8977640" y="67408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المثلثية في المثلث قائم الزاوية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1446/10/15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2B0157FC-7456-15B4-C22F-72F7DAC400D7}"/>
              </a:ext>
            </a:extLst>
          </p:cNvPr>
          <p:cNvSpPr txBox="1"/>
          <p:nvPr/>
        </p:nvSpPr>
        <p:spPr>
          <a:xfrm>
            <a:off x="9102826" y="4234583"/>
            <a:ext cx="228004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طول الضلع المجهول.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38A5EFCA-FAF2-64BC-F63D-03EA14B2CBA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3950"/>
          <a:stretch/>
        </p:blipFill>
        <p:spPr>
          <a:xfrm>
            <a:off x="9260076" y="1980412"/>
            <a:ext cx="1965548" cy="2148176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5FCA21A1-E202-2F32-67B8-0652E3D5663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539"/>
          <a:stretch/>
        </p:blipFill>
        <p:spPr>
          <a:xfrm>
            <a:off x="281718" y="968575"/>
            <a:ext cx="8672362" cy="537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93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DCCCE-94E6-EBA7-185B-0A206E213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D49773-A13A-58DD-04A6-A8F489109A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4CA00529-DB2B-1933-7227-D5253E29C7E6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581D2C5-A49D-8755-406E-4B6EFA10D7C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F485BCD5-4335-2053-BB54-100286762844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21EA980-C65E-4ADD-0ED3-390968A021F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C01C42DA-38ED-0645-2759-82CE7D718C62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BC61937-ACDC-8322-BDC4-851DDA3CC453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A84165F8-A3D3-C394-9AA7-6BDCA2FD942A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F2DC7DAB-607F-73B3-C7FC-EB75DB20F23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977FBC5-7736-671C-24A1-D8B35A58CC28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3C5C07D5-407D-DA03-CFE3-287DFED51DBA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BD796CC-3F3D-56A0-2103-C58A423AC55F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640ACA7-53F0-0D38-06D3-E5D97B3E5E9D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8FA429FE-7983-3576-1801-692C44D2E06B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236124B-9E00-F600-2CF4-C01B97D66C0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2BF8770-3B6B-8B35-2655-5B366189B38D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4486BB-E767-BD42-AFA7-44FBCC6871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709EB503-9310-ED07-4431-C33E8ACA25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21E915A1-EE74-9A1D-1D24-302B67A07471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4F4FF425-F4F9-B99A-3A9E-76A76440CD32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E128B62-BB8D-0AED-1808-D5CB382853F8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655EE6A-A6F6-4B85-C024-12C43E59A738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F148D79-7DE8-AD9D-E6C1-51B273A1CC9C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38523D8-1439-03B3-2317-58CDF7F4BD8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4631B3D-2FBE-8722-FAA9-156F1DB477B4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3B1A673-147F-DF31-A948-BB34C4A49425}"/>
              </a:ext>
            </a:extLst>
          </p:cNvPr>
          <p:cNvSpPr txBox="1"/>
          <p:nvPr/>
        </p:nvSpPr>
        <p:spPr>
          <a:xfrm>
            <a:off x="8977640" y="67408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المثلثية في المثلث قائم الزاوية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1446/10/15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34A24D1-5799-5CEE-E528-2F099B997454}"/>
              </a:ext>
            </a:extLst>
          </p:cNvPr>
          <p:cNvSpPr txBox="1"/>
          <p:nvPr/>
        </p:nvSpPr>
        <p:spPr>
          <a:xfrm>
            <a:off x="9102826" y="4234583"/>
            <a:ext cx="228004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طول الضلع المجهول.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B59CECEF-D5FA-3ADF-BBC3-D0453174EC1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3950"/>
          <a:stretch/>
        </p:blipFill>
        <p:spPr>
          <a:xfrm>
            <a:off x="9260076" y="1980412"/>
            <a:ext cx="1965548" cy="2148176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8F62C4B9-8236-58A5-E3AB-FFD8FEFD4F1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27" t="1623" r="1407" b="1219"/>
          <a:stretch/>
        </p:blipFill>
        <p:spPr>
          <a:xfrm>
            <a:off x="1696775" y="593578"/>
            <a:ext cx="6362299" cy="534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12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2D423-F708-E1F8-520A-A19212DBD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8DB4286A-95E6-80EC-53F6-6E5E94B346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278BC2F5-DE1C-2862-D639-DA5B28210311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C3EA89D-B019-6A20-4D58-F1AC42DE98CD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F852125E-7B7D-F379-12C2-3ECFD3F358C4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CF17800-BA76-C790-F718-BC1E3E874F84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CF66D73A-19F5-936F-F736-305D3514A29D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1BEC6FE-6B43-304D-A213-9A90D94547AA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740899EF-5CFE-ACCC-4B62-61EE3813662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D86E75F7-5022-C789-5520-45DFEF947478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6B0F3EF-D6F8-7FC6-6453-F4388CDD0C6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0C35711B-9494-31E0-5A8E-B4B5A91192E5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A962657-B04B-1434-2EDC-3658FA6B3727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7820C3D-2C22-4CD7-1104-EF66388F514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73CC5BCA-A13A-1BEF-5980-7C8DCD67270E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0A41910-C0B5-1B15-6FC0-19A45ACED1F8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734F9545-CE47-6F64-FED1-3B2D22545A59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F2723CCC-4FCE-69DE-0E02-A6ACFA27AF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4825D89D-9901-748E-7215-B3215CAF1C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02BD93B6-74E2-32FC-18D8-986C55071BD9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87012F69-FCCF-7865-BCB7-08101B08D062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D50E00F-57BE-6107-239A-9256FF3B55CE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DE57608-1A32-02C9-5376-B91F7DC9E7C0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4110B518-8C3B-D45A-33FF-1C44119971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1B713F6-EDE9-D8B6-61EA-7117854EDE9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4337B4F7-BFFE-0807-D582-232BCE763619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60D7708-BFD9-C830-2CF4-3E4BA20B0B1A}"/>
              </a:ext>
            </a:extLst>
          </p:cNvPr>
          <p:cNvSpPr txBox="1"/>
          <p:nvPr/>
        </p:nvSpPr>
        <p:spPr>
          <a:xfrm>
            <a:off x="8977640" y="67408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المثلثية في المثلث قائم الزاوية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1446/10/15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D92EC927-8353-7E45-B1A2-E462C7692D35}"/>
              </a:ext>
            </a:extLst>
          </p:cNvPr>
          <p:cNvSpPr txBox="1"/>
          <p:nvPr/>
        </p:nvSpPr>
        <p:spPr>
          <a:xfrm>
            <a:off x="9102826" y="4234583"/>
            <a:ext cx="228004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طول الضلع المجهول.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1B7ECD11-0BEB-06C8-A535-C899A2BDFF7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3950"/>
          <a:stretch/>
        </p:blipFill>
        <p:spPr>
          <a:xfrm>
            <a:off x="9260076" y="1980412"/>
            <a:ext cx="1965548" cy="2148176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9456A5B1-7818-5523-1F54-90EDB8C7577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464" y="836788"/>
            <a:ext cx="8870482" cy="132563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B8CCAC8B-BC00-C190-A85A-68AE425161A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5386" y="1980412"/>
            <a:ext cx="3269231" cy="424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770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460F1B3-11CB-2C22-2B8B-DF9009ADC867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26DFAC3-CD81-7832-A8FE-F8572AA245E8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7AFEF7D-AB2A-931C-EFBD-1F901A08E2A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1097A9C-AC3D-120E-A444-BF0DA42D8E1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A5D8967-5A3A-48C7-6E34-21D3438E6FE1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90BF595-81F0-1359-B714-F755AD80711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026D824-D7CD-0A00-3700-2F96CD37D554}"/>
              </a:ext>
            </a:extLst>
          </p:cNvPr>
          <p:cNvSpPr/>
          <p:nvPr/>
        </p:nvSpPr>
        <p:spPr>
          <a:xfrm>
            <a:off x="11388712" y="132316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3D8CF60-DA66-912E-1F60-4EEA8E40024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graphicFrame>
        <p:nvGraphicFramePr>
          <p:cNvPr id="10" name="جدول 9">
            <a:extLst>
              <a:ext uri="{FF2B5EF4-FFF2-40B4-BE49-F238E27FC236}">
                <a16:creationId xmlns:a16="http://schemas.microsoft.com/office/drawing/2014/main" id="{105AAAC2-0322-C92B-F704-CA4BC6181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573321"/>
              </p:ext>
            </p:extLst>
          </p:nvPr>
        </p:nvGraphicFramePr>
        <p:xfrm>
          <a:off x="408562" y="384990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ysClr val="windowText" lastClr="000000"/>
                          </a:solidFill>
                          <a:cs typeface="AGA Aladdin Regular" pitchFamily="2" charset="-78"/>
                        </a:rPr>
                        <a:t>الاحد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1446/10/15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السادسة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6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3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AGA Aladdin Regular" pitchFamily="2" charset="-78"/>
                        </a:rPr>
                        <a:t>الدوال المثلثية في المثلث قائم الزاوية</a:t>
                      </a:r>
                      <a:endParaRPr lang="ar-SA" sz="3600" dirty="0">
                        <a:solidFill>
                          <a:schemeClr val="accent4">
                            <a:lumMod val="75000"/>
                          </a:schemeClr>
                        </a:solidFill>
                        <a:cs typeface="AGA Aladdin Regular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687256C-87E7-FF67-932E-4415CD3D3BFE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اختبار قصير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5168265E-10E9-63D0-1525-F35E75F03F1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3C9055B7-F7D0-19FD-4FF0-66AB40B4E5A3}"/>
              </a:ext>
            </a:extLst>
          </p:cNvPr>
          <p:cNvGrpSpPr/>
          <p:nvPr/>
        </p:nvGrpSpPr>
        <p:grpSpPr>
          <a:xfrm>
            <a:off x="-54369" y="5470639"/>
            <a:ext cx="3647049" cy="835239"/>
            <a:chOff x="8443254" y="5025031"/>
            <a:chExt cx="3647049" cy="835239"/>
          </a:xfrm>
        </p:grpSpPr>
        <p:grpSp>
          <p:nvGrpSpPr>
            <p:cNvPr id="32" name="مجموعة 31">
              <a:extLst>
                <a:ext uri="{FF2B5EF4-FFF2-40B4-BE49-F238E27FC236}">
                  <a16:creationId xmlns:a16="http://schemas.microsoft.com/office/drawing/2014/main" id="{C7B77D5D-00EE-9177-4CBB-C39FCFAC008D}"/>
                </a:ext>
              </a:extLst>
            </p:cNvPr>
            <p:cNvGrpSpPr/>
            <p:nvPr/>
          </p:nvGrpSpPr>
          <p:grpSpPr>
            <a:xfrm>
              <a:off x="8443254" y="5025031"/>
              <a:ext cx="3647049" cy="835239"/>
              <a:chOff x="8481060" y="5458558"/>
              <a:chExt cx="3647049" cy="835239"/>
            </a:xfrm>
          </p:grpSpPr>
          <p:pic>
            <p:nvPicPr>
              <p:cNvPr id="34" name="Picture 16">
                <a:extLst>
                  <a:ext uri="{FF2B5EF4-FFF2-40B4-BE49-F238E27FC236}">
                    <a16:creationId xmlns:a16="http://schemas.microsoft.com/office/drawing/2014/main" id="{839D09D8-945D-7484-1FD5-C305AB98AE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6" t="44806" r="-1956" b="4221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E8C0D33E-8C24-723F-DC44-7EAF8AFCEA2C}"/>
                  </a:ext>
                </a:extLst>
              </p:cNvPr>
              <p:cNvSpPr txBox="1"/>
              <p:nvPr/>
            </p:nvSpPr>
            <p:spPr>
              <a:xfrm>
                <a:off x="9645166" y="5630535"/>
                <a:ext cx="1470843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تقويم تشخيصي</a:t>
                </a:r>
              </a:p>
            </p:txBody>
          </p:sp>
        </p:grpSp>
        <p:pic>
          <p:nvPicPr>
            <p:cNvPr id="37" name="صورة 36">
              <a:extLst>
                <a:ext uri="{FF2B5EF4-FFF2-40B4-BE49-F238E27FC236}">
                  <a16:creationId xmlns:a16="http://schemas.microsoft.com/office/drawing/2014/main" id="{3D5D0E8D-49AB-1591-837F-AD1D51356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34272" y="5174163"/>
              <a:ext cx="457431" cy="445801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AA92E8F-F048-C5C5-E9F8-9E6887402B91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FC9A33BC-B848-6F35-EFD3-67C9EE96FBB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793" y="2354995"/>
            <a:ext cx="10886411" cy="131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28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709ADE-3309-9A4B-AA81-A3B33EB60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AED9320-86FD-399D-8577-A28FD19A01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C6706EC6-FFDA-8395-3CFC-46B175F7C0B8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B08CF5D-7BB2-9D28-C4D8-A81533059F9A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A196E0F9-64E1-E204-A78E-0A1EB74BD707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F8CB8FA-4F3A-CCAF-3624-F0F052720924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5955124B-D104-B290-C5FE-732016CFE619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3228CE5-73CD-F8CD-A1C5-E3580EA6414C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DFACF0DF-DB51-9122-3DC1-6A1186209129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448A850D-C061-CA66-B381-A6E973E37691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F602390-2810-B2A3-9ACC-484658EEF704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517B5F75-CF5F-8FC7-2360-BF40FD02DD1C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408C2EF-BE73-B3D8-11E9-C1743856BE1C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AC09F15-93DB-9F9D-D0E9-5E874575CFE3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2F7A5D12-B341-6377-7A32-63FC8D9DD47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4DFC8D8-E1F5-817C-F41F-EEC3E0E90B10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59DB68B8-D782-7D53-4EFA-BCE1F84F4571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216970EE-A6D6-4B9B-3825-9EE4F919F9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EC0CB614-9EF7-0F66-E0D0-BFAD457664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517FCE43-7892-79A6-4A93-E3AF457527E2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8854E3E1-411D-F591-CBDE-FF2B8CA4FB27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A10941A3-46F8-60F5-0BDA-47C10C9F1C20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ED69B91-399A-FE0F-A05C-D4CC584AEFB5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97100329-C088-BEC3-ACFF-7213042B6F98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3B5C8821-815A-4329-CFE0-DEDC8FAD2EB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4301EF50-4197-440B-8956-C49AEC4BFD1A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49018432-2D63-9F83-4DDE-367A4941CB2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E93F43FB-AD21-4CF2-05C9-A4E4E9E1E32F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77C3C4CD-11F0-4507-06AA-7F50EC2B7F18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D8F7E7BB-1D6C-9274-CD0C-34B9265F21BE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FF23DECB-14F1-62BE-EF93-6EBDC0DDCF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145BF5D9-15C1-5F8C-3250-7869CE83E38D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FB991B5F-8B5B-17E2-2A25-CF0271C79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92BD0C93-4327-429D-C7E7-FFC57DC1188F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4607346-31E9-7ACF-3589-622D38A3B37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515"/>
          <a:stretch/>
        </p:blipFill>
        <p:spPr>
          <a:xfrm>
            <a:off x="515179" y="1243946"/>
            <a:ext cx="8359817" cy="2336647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18F246A-E11E-2738-6C99-B4F0581E8072}"/>
              </a:ext>
            </a:extLst>
          </p:cNvPr>
          <p:cNvSpPr txBox="1"/>
          <p:nvPr/>
        </p:nvSpPr>
        <p:spPr>
          <a:xfrm>
            <a:off x="8977640" y="67408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المثلثية في المثلث قائم الزاوية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1446/10/15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D215CD3-139D-D242-51F8-3D37961F72AE}"/>
              </a:ext>
            </a:extLst>
          </p:cNvPr>
          <p:cNvSpPr txBox="1"/>
          <p:nvPr/>
        </p:nvSpPr>
        <p:spPr>
          <a:xfrm>
            <a:off x="9102826" y="4234583"/>
            <a:ext cx="228004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طول الضلع المجهول.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CB462065-08F9-0874-4F25-C2C17E48C55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3950"/>
          <a:stretch/>
        </p:blipFill>
        <p:spPr>
          <a:xfrm>
            <a:off x="9260076" y="1980412"/>
            <a:ext cx="1965548" cy="214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27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362A2-E008-BEE4-B068-A1B7F65C5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835AD6E-19A4-42A3-7893-954A96B157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6B314386-6FD3-045D-FF09-30C9A78C010B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D90E3DC-6CB7-500F-835D-8A862CB8B990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9FC0A8B8-EA36-C941-1BC3-C228DB7D4235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9E9BE72-3637-6E60-28F2-919AD2C252E8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EA8FA852-F44B-ADD9-F01A-138EEE296EDE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5F81E8D-DECE-B866-DE2F-B8F32210B9DD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D887F50B-C8F4-F621-D1E5-FAB1A3761DF8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C9FD000-F128-959B-8200-F2494FD59B96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E25E338B-531A-AF20-77E1-E6EA3FF13FC3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0554BEC6-C9C0-34BD-D920-BE70FCE10C9F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9701A94-DE51-07B5-D7A9-CA97BB55893E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C8D30F7-A878-5140-28BB-B0EF495809D1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59449EC0-242E-A1BF-84DC-4FE17E24F84C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E4B2049-CAAE-C809-BFCF-6793D39389B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5B329062-9933-0448-DBED-3F9FC32053FF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63505B3-2325-DF16-A22B-B038CD355A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2D26D0DD-40CA-2426-DE8D-8876ADD042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A1142F08-C99D-1D8F-C6EB-31A0ED0D8D5E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502E5A97-023E-FE71-6C83-79FB823C93A4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2E3F8372-C6BE-F9A4-841B-B6D6A45FD62B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37DBB44-504B-B82E-78EA-24ED92F6DCD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51BF1EE3-0C92-D986-C5A9-34B7E6BB07CD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EE101634-5BDA-57E5-1784-B421FE2CFC8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32A244E5-7EAC-2135-5DAF-A00F40E0EA3A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B74B4376-1C4F-31F1-709D-577F31E1CC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D5C6FC6B-F09C-0FD6-A485-789DDAD4DD54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A213A54A-6FCA-31E3-E87F-78C9BF5C234A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499252CF-1C69-AC5F-C01E-CBB9A1C15C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228722B0-0EB5-FC9D-6738-35DD1DE45D73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97ABC3A1-DB45-43CC-5BF1-300458A69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76161B5-7D57-473B-F5C3-5A5973ECC3C8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8B626DE-B454-5171-1916-F20A569C2C0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1375"/>
          <a:stretch/>
        </p:blipFill>
        <p:spPr>
          <a:xfrm>
            <a:off x="440849" y="1283670"/>
            <a:ext cx="8698079" cy="2181676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A6C2A15A-3317-8424-66D5-03273BAC039E}"/>
              </a:ext>
            </a:extLst>
          </p:cNvPr>
          <p:cNvSpPr txBox="1"/>
          <p:nvPr/>
        </p:nvSpPr>
        <p:spPr>
          <a:xfrm>
            <a:off x="8977640" y="67408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المثلثية في المثلث قائم الزاوية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1446/10/15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181E45BA-9D6A-479C-EBBC-FE3A0C9872C5}"/>
              </a:ext>
            </a:extLst>
          </p:cNvPr>
          <p:cNvSpPr txBox="1"/>
          <p:nvPr/>
        </p:nvSpPr>
        <p:spPr>
          <a:xfrm>
            <a:off x="9102826" y="4234583"/>
            <a:ext cx="228004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طول الضلع المجهول.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2FC29A02-F3F6-4342-FEA6-330D3BB4CDC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3950"/>
          <a:stretch/>
        </p:blipFill>
        <p:spPr>
          <a:xfrm>
            <a:off x="9260076" y="1980412"/>
            <a:ext cx="1965548" cy="214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25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4B1F4-9DCE-BBFD-1A50-EDC766074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38040861-A67D-DEA0-7717-3201C32A00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A76D38B-DECF-FAF7-E00B-C92B3BC30EF5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8A52350-72F8-42D8-812F-5BC0ADD1FD23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CA531F35-6CA0-73DD-0399-0EDD335E8DC4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3FA25EE-1A65-114F-84FA-698E08957EE8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9F15641F-399F-D040-C99A-A9AB8B181B73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F74003C-5444-B1AC-787D-98CEC82AF097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2B79D8C2-CB4A-2AAD-FC15-43F1FF83F85C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8E68FBC-4CDC-4E6B-25E6-3D5889D7FA35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9DF02C98-1502-0E71-D315-2C88C4BCEA8D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6161605-98BC-77BD-6CC1-BD5E4342C693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5E909AFF-E228-CB7E-941E-442AE34082B1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32F19AAA-8B5D-74DA-6793-EDEDD2792DEF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522BDB7-C54D-3601-144B-09A61C011BE8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CF9175B-0E4F-B4C9-9830-EA0465599057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2B7017F9-ACEA-2921-1455-4F12B31EA4F9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52FA0469-E2C1-63C4-2B17-7891E5572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D67A1D5E-B528-1EA1-46B5-EF41666707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E040B500-2322-A3BA-1171-0097051B6E82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43DD5C98-25C2-EC81-13AB-95D21ED0F51A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DCA9439-EB5C-1F72-9B20-6E655A03027F}"/>
              </a:ext>
            </a:extLst>
          </p:cNvPr>
          <p:cNvSpPr/>
          <p:nvPr/>
        </p:nvSpPr>
        <p:spPr>
          <a:xfrm>
            <a:off x="11392584" y="4462359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1E080EF-3E23-B659-CBBB-0488C1A7D25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AC1D9683-5189-5F3E-AF3E-9B847F2957C9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64DB3131-2CED-7A57-CD2F-5195B6F77F4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18AB1516-BE70-611C-A95E-6FC8A8DB9F90}"/>
              </a:ext>
            </a:extLst>
          </p:cNvPr>
          <p:cNvGrpSpPr/>
          <p:nvPr/>
        </p:nvGrpSpPr>
        <p:grpSpPr>
          <a:xfrm>
            <a:off x="6028772" y="373560"/>
            <a:ext cx="3088927" cy="993101"/>
            <a:chOff x="4113637" y="3710825"/>
            <a:chExt cx="3088927" cy="993101"/>
          </a:xfrm>
        </p:grpSpPr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34FF2A53-802D-F8DE-C98C-F1BE23BAC2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47" b="33500"/>
            <a:stretch/>
          </p:blipFill>
          <p:spPr bwMode="auto">
            <a:xfrm>
              <a:off x="4113637" y="3710825"/>
              <a:ext cx="3088927" cy="99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C36FE122-8B66-110D-C973-DAFC4D825071}"/>
                </a:ext>
              </a:extLst>
            </p:cNvPr>
            <p:cNvSpPr txBox="1"/>
            <p:nvPr/>
          </p:nvSpPr>
          <p:spPr>
            <a:xfrm>
              <a:off x="4922679" y="3822655"/>
              <a:ext cx="147084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تدرب</a:t>
              </a: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EECBC361-AC0B-3A4A-9748-95056EE74461}"/>
              </a:ext>
            </a:extLst>
          </p:cNvPr>
          <p:cNvGrpSpPr/>
          <p:nvPr/>
        </p:nvGrpSpPr>
        <p:grpSpPr>
          <a:xfrm>
            <a:off x="8507662" y="5692522"/>
            <a:ext cx="3518233" cy="701962"/>
            <a:chOff x="8556201" y="5516826"/>
            <a:chExt cx="3518233" cy="701962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078CA15F-9DA3-F135-9D8F-6ACDFB7BD2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7A0D5B66-5606-6453-C2ED-94D3FAF27ED9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52B5322D-7517-7E2F-BFF3-9B79CB19E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5EEE084-8250-6BBD-A272-7E135E65042D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8AD0FCD-7412-AE7C-AD33-AAC6FB07617D}"/>
              </a:ext>
            </a:extLst>
          </p:cNvPr>
          <p:cNvSpPr txBox="1"/>
          <p:nvPr/>
        </p:nvSpPr>
        <p:spPr>
          <a:xfrm>
            <a:off x="8977640" y="67408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المثلثية في المثلث قائم الزاوية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1446/10/15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6A87FFD9-0503-1082-88D7-017D9D515BE8}"/>
              </a:ext>
            </a:extLst>
          </p:cNvPr>
          <p:cNvSpPr txBox="1"/>
          <p:nvPr/>
        </p:nvSpPr>
        <p:spPr>
          <a:xfrm>
            <a:off x="9102826" y="4234583"/>
            <a:ext cx="228004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طول الضلع المجهول.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4519DD24-CC8D-68E8-A314-768BDD04623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3950"/>
          <a:stretch/>
        </p:blipFill>
        <p:spPr>
          <a:xfrm>
            <a:off x="9260076" y="1980412"/>
            <a:ext cx="1965548" cy="2148176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74C06A09-9D10-A357-8599-0382D37FFC8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6537"/>
          <a:stretch/>
        </p:blipFill>
        <p:spPr>
          <a:xfrm>
            <a:off x="109611" y="1231076"/>
            <a:ext cx="8988694" cy="692808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6E9B20D7-0962-0E76-3D04-524F700844F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634" t="23850"/>
          <a:stretch/>
        </p:blipFill>
        <p:spPr>
          <a:xfrm>
            <a:off x="6718933" y="1947191"/>
            <a:ext cx="2280048" cy="224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73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084760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E9E5B3F0-6B9C-0941-AF7E-9891C1FC5405}"/>
              </a:ext>
            </a:extLst>
          </p:cNvPr>
          <p:cNvGrpSpPr/>
          <p:nvPr/>
        </p:nvGrpSpPr>
        <p:grpSpPr>
          <a:xfrm>
            <a:off x="6123182" y="417074"/>
            <a:ext cx="3046815" cy="1017203"/>
            <a:chOff x="4941387" y="2038821"/>
            <a:chExt cx="3046815" cy="1017203"/>
          </a:xfrm>
        </p:grpSpPr>
        <p:pic>
          <p:nvPicPr>
            <p:cNvPr id="48" name="Picture 12">
              <a:extLst>
                <a:ext uri="{FF2B5EF4-FFF2-40B4-BE49-F238E27FC236}">
                  <a16:creationId xmlns:a16="http://schemas.microsoft.com/office/drawing/2014/main" id="{1DABF146-D638-0650-6DD3-8BB1FC14DA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مربع نص 48">
              <a:extLst>
                <a:ext uri="{FF2B5EF4-FFF2-40B4-BE49-F238E27FC236}">
                  <a16:creationId xmlns:a16="http://schemas.microsoft.com/office/drawing/2014/main" id="{86E80852-F1A6-63E1-329B-EFCCA435AB7C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تحصيلي</a:t>
              </a:r>
            </a:p>
          </p:txBody>
        </p: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267BA20F-A7DD-2647-8E4C-064A89C12FD2}"/>
              </a:ext>
            </a:extLst>
          </p:cNvPr>
          <p:cNvGrpSpPr/>
          <p:nvPr/>
        </p:nvGrpSpPr>
        <p:grpSpPr>
          <a:xfrm>
            <a:off x="-227589" y="5609268"/>
            <a:ext cx="3647049" cy="835239"/>
            <a:chOff x="8481060" y="5458558"/>
            <a:chExt cx="3647049" cy="835239"/>
          </a:xfrm>
        </p:grpSpPr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8A7A8A07-F279-69FA-4E6D-C38D3B1FF3FF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37" name="Picture 16">
                <a:extLst>
                  <a:ext uri="{FF2B5EF4-FFF2-40B4-BE49-F238E27FC236}">
                    <a16:creationId xmlns:a16="http://schemas.microsoft.com/office/drawing/2014/main" id="{94B221DF-50BF-75AA-2516-54C511F6B7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5ACA44AC-AE97-4E2B-E692-4A8D36D95EC7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899D7132-9FDA-23D2-AD42-DF79618CF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F2F3A5D-5EFF-068A-097A-FB5896DF5A8F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F59C956B-3A91-A2A8-4BF2-4C60E40D7DB9}"/>
              </a:ext>
            </a:extLst>
          </p:cNvPr>
          <p:cNvSpPr txBox="1"/>
          <p:nvPr/>
        </p:nvSpPr>
        <p:spPr>
          <a:xfrm>
            <a:off x="8977640" y="67408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المثلثية في المثلث قائم الزاوية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1446/10/15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55B609A0-93B1-6945-7B43-A5D7B9E5FAD7}"/>
              </a:ext>
            </a:extLst>
          </p:cNvPr>
          <p:cNvSpPr txBox="1"/>
          <p:nvPr/>
        </p:nvSpPr>
        <p:spPr>
          <a:xfrm>
            <a:off x="9102826" y="4234583"/>
            <a:ext cx="228004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قيمة الدالة المثلثية.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النسبة المثلثية.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طول الضلع المجهول.</a:t>
            </a:r>
          </a:p>
        </p:txBody>
      </p:sp>
      <p:pic>
        <p:nvPicPr>
          <p:cNvPr id="41" name="صورة 40">
            <a:extLst>
              <a:ext uri="{FF2B5EF4-FFF2-40B4-BE49-F238E27FC236}">
                <a16:creationId xmlns:a16="http://schemas.microsoft.com/office/drawing/2014/main" id="{1874C815-277D-D1F4-C50D-9D74B00BD56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3950"/>
          <a:stretch/>
        </p:blipFill>
        <p:spPr>
          <a:xfrm>
            <a:off x="9260076" y="1980412"/>
            <a:ext cx="1965548" cy="2148176"/>
          </a:xfrm>
          <a:prstGeom prst="rect">
            <a:avLst/>
          </a:prstGeom>
        </p:spPr>
      </p:pic>
      <p:pic>
        <p:nvPicPr>
          <p:cNvPr id="42" name="صورة 41">
            <a:extLst>
              <a:ext uri="{FF2B5EF4-FFF2-40B4-BE49-F238E27FC236}">
                <a16:creationId xmlns:a16="http://schemas.microsoft.com/office/drawing/2014/main" id="{F1CA64E3-439B-3123-077D-FD12AE4811E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49" r="317" b="5787"/>
          <a:stretch/>
        </p:blipFill>
        <p:spPr>
          <a:xfrm>
            <a:off x="550309" y="1334072"/>
            <a:ext cx="8290983" cy="206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93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3C1741B0-B173-5C27-FE1D-04F21323DE3D}"/>
              </a:ext>
            </a:extLst>
          </p:cNvPr>
          <p:cNvGrpSpPr/>
          <p:nvPr/>
        </p:nvGrpSpPr>
        <p:grpSpPr>
          <a:xfrm>
            <a:off x="6068816" y="395199"/>
            <a:ext cx="3046815" cy="1017203"/>
            <a:chOff x="4941387" y="2038821"/>
            <a:chExt cx="3046815" cy="1017203"/>
          </a:xfrm>
        </p:grpSpPr>
        <p:pic>
          <p:nvPicPr>
            <p:cNvPr id="32" name="Picture 12">
              <a:extLst>
                <a:ext uri="{FF2B5EF4-FFF2-40B4-BE49-F238E27FC236}">
                  <a16:creationId xmlns:a16="http://schemas.microsoft.com/office/drawing/2014/main" id="{28FB058A-336F-EB0C-8BD5-BBC2CB3E03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8D4C1BB7-8933-A528-934A-3DC0565775B1}"/>
                </a:ext>
              </a:extLst>
            </p:cNvPr>
            <p:cNvSpPr txBox="1"/>
            <p:nvPr/>
          </p:nvSpPr>
          <p:spPr>
            <a:xfrm>
              <a:off x="5205235" y="2316590"/>
              <a:ext cx="251911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مهارات التفكير العليا</a:t>
              </a:r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3CFC8C1-D2CF-9602-4BC5-A2453D42D2FA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6DC62E6C-2142-6C54-4E44-BC9A9A92978D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37" name="مربع نص 36">
            <a:extLst>
              <a:ext uri="{FF2B5EF4-FFF2-40B4-BE49-F238E27FC236}">
                <a16:creationId xmlns:a16="http://schemas.microsoft.com/office/drawing/2014/main" id="{6B1D3E50-6FC4-3D42-08A5-1760BDB58937}"/>
              </a:ext>
            </a:extLst>
          </p:cNvPr>
          <p:cNvSpPr txBox="1"/>
          <p:nvPr/>
        </p:nvSpPr>
        <p:spPr>
          <a:xfrm>
            <a:off x="8977640" y="67408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المثلثية في المثلث قائم الزاوية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1446/10/15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7E53EE20-46C7-B2C7-F2A8-6509E4D90651}"/>
              </a:ext>
            </a:extLst>
          </p:cNvPr>
          <p:cNvSpPr txBox="1"/>
          <p:nvPr/>
        </p:nvSpPr>
        <p:spPr>
          <a:xfrm>
            <a:off x="9102826" y="4234583"/>
            <a:ext cx="228004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قيمة الدالة المثلثية.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النسبة المثلثية.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طول الضلع المجهول.</a:t>
            </a:r>
          </a:p>
        </p:txBody>
      </p:sp>
      <p:pic>
        <p:nvPicPr>
          <p:cNvPr id="39" name="صورة 38">
            <a:extLst>
              <a:ext uri="{FF2B5EF4-FFF2-40B4-BE49-F238E27FC236}">
                <a16:creationId xmlns:a16="http://schemas.microsoft.com/office/drawing/2014/main" id="{2875BA68-94A5-72B4-052C-EA28444FF17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3950"/>
          <a:stretch/>
        </p:blipFill>
        <p:spPr>
          <a:xfrm>
            <a:off x="9260076" y="1980412"/>
            <a:ext cx="1965548" cy="2148176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C8AC2695-FA2A-45DE-B261-8423D644043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758" y="1039164"/>
            <a:ext cx="8620674" cy="18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56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5" name="جدول 21">
            <a:extLst>
              <a:ext uri="{FF2B5EF4-FFF2-40B4-BE49-F238E27FC236}">
                <a16:creationId xmlns:a16="http://schemas.microsoft.com/office/drawing/2014/main" id="{34B09AAF-6512-3363-5F7D-F4A398E54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802039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29" name="مربع نص 28">
            <a:extLst>
              <a:ext uri="{FF2B5EF4-FFF2-40B4-BE49-F238E27FC236}">
                <a16:creationId xmlns:a16="http://schemas.microsoft.com/office/drawing/2014/main" id="{DEDA969B-1DC3-8757-30B0-A71874EF68C8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D42A3D3-7F95-8449-00CD-568126D3536F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A80F90DA-5DF1-E190-E4C5-3BF7DDCEB957}"/>
              </a:ext>
            </a:extLst>
          </p:cNvPr>
          <p:cNvSpPr txBox="1"/>
          <p:nvPr/>
        </p:nvSpPr>
        <p:spPr>
          <a:xfrm>
            <a:off x="8977640" y="67408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المثلثية في المثلث قائم الزاوية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1446/10/15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0BA248E7-5043-A947-28C3-50C1C41918AF}"/>
              </a:ext>
            </a:extLst>
          </p:cNvPr>
          <p:cNvSpPr txBox="1"/>
          <p:nvPr/>
        </p:nvSpPr>
        <p:spPr>
          <a:xfrm>
            <a:off x="9102826" y="4234583"/>
            <a:ext cx="228004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قيمة الدالة المثلثية.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النسبة المثلثية.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طول الضلع المجهول.</a:t>
            </a:r>
          </a:p>
        </p:txBody>
      </p:sp>
      <p:pic>
        <p:nvPicPr>
          <p:cNvPr id="37" name="صورة 36">
            <a:extLst>
              <a:ext uri="{FF2B5EF4-FFF2-40B4-BE49-F238E27FC236}">
                <a16:creationId xmlns:a16="http://schemas.microsoft.com/office/drawing/2014/main" id="{ECA17489-8A5A-E76D-89C2-39E2482893A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3950"/>
          <a:stretch/>
        </p:blipFill>
        <p:spPr>
          <a:xfrm>
            <a:off x="9260076" y="1980412"/>
            <a:ext cx="1965548" cy="214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34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0" y="-1143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0BA0433A-9D3A-947A-A869-2AB9D1779326}"/>
              </a:ext>
            </a:extLst>
          </p:cNvPr>
          <p:cNvGrpSpPr/>
          <p:nvPr/>
        </p:nvGrpSpPr>
        <p:grpSpPr>
          <a:xfrm>
            <a:off x="6123182" y="384990"/>
            <a:ext cx="3046815" cy="1017203"/>
            <a:chOff x="4941387" y="2006737"/>
            <a:chExt cx="3046815" cy="1017203"/>
          </a:xfrm>
        </p:grpSpPr>
        <p:pic>
          <p:nvPicPr>
            <p:cNvPr id="45" name="Picture 12">
              <a:extLst>
                <a:ext uri="{FF2B5EF4-FFF2-40B4-BE49-F238E27FC236}">
                  <a16:creationId xmlns:a16="http://schemas.microsoft.com/office/drawing/2014/main" id="{640599E7-9EF0-EEF9-6110-D8812652BC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" t="33658" r="-432" b="49311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CF228DA7-B509-BD45-9C24-B76E2D01DD61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الواجب</a:t>
              </a:r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C66BE51-E2A0-94A9-0A27-7A944C3D1ED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2926BF23-738D-62A6-3D07-0D8652131989}"/>
              </a:ext>
            </a:extLst>
          </p:cNvPr>
          <p:cNvSpPr txBox="1"/>
          <p:nvPr/>
        </p:nvSpPr>
        <p:spPr>
          <a:xfrm>
            <a:off x="2531876" y="1593379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chemeClr val="tx2">
                    <a:lumMod val="50000"/>
                    <a:lumOff val="50000"/>
                  </a:schemeClr>
                </a:solidFill>
                <a:cs typeface="AGA Aladdin Regular" pitchFamily="2" charset="-78"/>
              </a:rPr>
              <a:t>13 – 17 – 21 </a:t>
            </a:r>
          </a:p>
          <a:p>
            <a:pPr algn="ctr"/>
            <a:r>
              <a:rPr lang="ar-SA" sz="4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صفحة</a:t>
            </a:r>
            <a:r>
              <a:rPr lang="ar-SA" sz="4800" dirty="0">
                <a:solidFill>
                  <a:srgbClr val="00B0F0"/>
                </a:solidFill>
                <a:cs typeface="AGA Aladdin Regular" pitchFamily="2" charset="-78"/>
              </a:rPr>
              <a:t> </a:t>
            </a:r>
            <a:r>
              <a:rPr lang="ar-SA" sz="4800" dirty="0">
                <a:solidFill>
                  <a:schemeClr val="tx2">
                    <a:lumMod val="50000"/>
                    <a:lumOff val="50000"/>
                  </a:schemeClr>
                </a:solidFill>
                <a:cs typeface="AGA Aladdin Regular" pitchFamily="2" charset="-78"/>
              </a:rPr>
              <a:t>44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07B286DF-BD86-E99D-1765-B88DBC23839E}"/>
              </a:ext>
            </a:extLst>
          </p:cNvPr>
          <p:cNvSpPr txBox="1"/>
          <p:nvPr/>
        </p:nvSpPr>
        <p:spPr>
          <a:xfrm>
            <a:off x="516290" y="2995789"/>
            <a:ext cx="8425808" cy="20005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rgbClr val="80C687"/>
                </a:solidFill>
                <a:cs typeface="Akhbar MT" pitchFamily="2" charset="-78"/>
              </a:rPr>
              <a:t>تذكري يا جميلتي: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4000" b="0" i="0" dirty="0">
                <a:solidFill>
                  <a:srgbClr val="BC5CAC"/>
                </a:solidFill>
                <a:effectLst/>
                <a:latin typeface="Roboto" panose="02000000000000000000" pitchFamily="2" charset="0"/>
              </a:rPr>
              <a:t>مُنافسك الوحيد هو الشخص الذي </a:t>
            </a:r>
            <a:r>
              <a:rPr lang="ar-SA" sz="4000" b="0" i="0" dirty="0" err="1">
                <a:solidFill>
                  <a:srgbClr val="BC5CAC"/>
                </a:solidFill>
                <a:effectLst/>
                <a:latin typeface="Roboto" panose="02000000000000000000" pitchFamily="2" charset="0"/>
              </a:rPr>
              <a:t>ڪُنت</a:t>
            </a:r>
            <a:r>
              <a:rPr lang="ar-SA" sz="4000" b="0" i="0" dirty="0">
                <a:solidFill>
                  <a:srgbClr val="BC5CAC"/>
                </a:solidFill>
                <a:effectLst/>
                <a:latin typeface="Roboto" panose="02000000000000000000" pitchFamily="2" charset="0"/>
              </a:rPr>
              <a:t> عليه بالأمس تحدى نفسك وليس الآخرين</a:t>
            </a:r>
            <a:endParaRPr kumimoji="0" lang="ar-SA" altLang="ar-SA" sz="5400" b="0" i="0" u="none" strike="noStrike" cap="none" normalizeH="0" baseline="0" dirty="0">
              <a:ln>
                <a:noFill/>
              </a:ln>
              <a:solidFill>
                <a:srgbClr val="BC5CA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6E1F572C-AD84-7487-3A92-EF149644300E}"/>
              </a:ext>
            </a:extLst>
          </p:cNvPr>
          <p:cNvSpPr txBox="1"/>
          <p:nvPr/>
        </p:nvSpPr>
        <p:spPr>
          <a:xfrm>
            <a:off x="8977640" y="67408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المثلثية في المثلث قائم الزاوية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1446/10/15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6666750F-CA87-289C-85CB-C4B0158B8026}"/>
              </a:ext>
            </a:extLst>
          </p:cNvPr>
          <p:cNvSpPr txBox="1"/>
          <p:nvPr/>
        </p:nvSpPr>
        <p:spPr>
          <a:xfrm>
            <a:off x="9102826" y="4234583"/>
            <a:ext cx="228004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قيمة الدالة المثلثية.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النسبة المثلثية.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طول الضلع المجهول.</a:t>
            </a:r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79605D94-5FDA-4147-0174-04CFA2A379D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3950"/>
          <a:stretch/>
        </p:blipFill>
        <p:spPr>
          <a:xfrm>
            <a:off x="9260076" y="1980412"/>
            <a:ext cx="1965548" cy="214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56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29" name="جدول 28">
            <a:extLst>
              <a:ext uri="{FF2B5EF4-FFF2-40B4-BE49-F238E27FC236}">
                <a16:creationId xmlns:a16="http://schemas.microsoft.com/office/drawing/2014/main" id="{9325A173-DCA8-455F-623D-3EE094907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619468"/>
              </p:ext>
            </p:extLst>
          </p:nvPr>
        </p:nvGraphicFramePr>
        <p:xfrm>
          <a:off x="408562" y="384990"/>
          <a:ext cx="10952149" cy="605430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2086108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  <a:gridCol w="2086108">
                  <a:extLst>
                    <a:ext uri="{9D8B030D-6E8A-4147-A177-3AD203B41FA5}">
                      <a16:colId xmlns:a16="http://schemas.microsoft.com/office/drawing/2014/main" val="4133365943"/>
                    </a:ext>
                  </a:extLst>
                </a:gridCol>
                <a:gridCol w="4471782">
                  <a:extLst>
                    <a:ext uri="{9D8B030D-6E8A-4147-A177-3AD203B41FA5}">
                      <a16:colId xmlns:a16="http://schemas.microsoft.com/office/drawing/2014/main" val="81114847"/>
                    </a:ext>
                  </a:extLst>
                </a:gridCol>
              </a:tblGrid>
              <a:tr h="561057">
                <a:tc gridSpan="4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ysClr val="windowText" lastClr="000000"/>
                          </a:solidFill>
                          <a:cs typeface="AGA Aladdin Regular" pitchFamily="2" charset="-78"/>
                        </a:rPr>
                        <a:t>الاحد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1446/10/15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السادسة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 rowSpan="2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3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AGA Aladdin Regular" pitchFamily="2" charset="-78"/>
                        </a:rPr>
                        <a:t>الدوال المثلثية في المثلث قائم الزاوية</a:t>
                      </a:r>
                      <a:endParaRPr lang="ar-SA" sz="3200" dirty="0">
                        <a:solidFill>
                          <a:schemeClr val="accent4">
                            <a:lumMod val="75000"/>
                          </a:schemeClr>
                        </a:solidFill>
                        <a:cs typeface="AGA Aladdin Regular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C7DA623-788B-89CB-C81A-EC7EEB3C08C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C889F06C-09C0-ECC1-46AF-5A4E4BBA86FA}"/>
              </a:ext>
            </a:extLst>
          </p:cNvPr>
          <p:cNvSpPr txBox="1"/>
          <p:nvPr/>
        </p:nvSpPr>
        <p:spPr>
          <a:xfrm>
            <a:off x="1121450" y="1761518"/>
            <a:ext cx="3658813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إيجاد قيمة الدالة المثلثية.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إيجاد النسبة المثلثية.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إيجاد طول الضلع المجهول.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AD54F28B-0395-AEF8-E7E5-D4595E426F5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4802" y="1756184"/>
            <a:ext cx="2220262" cy="4329260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F451768A-4953-E56E-BE7E-2DD6C34C0F9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6517" y="1633224"/>
            <a:ext cx="2130735" cy="4355029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C3D66EB1-3A90-E55B-5BC4-91E118C33FF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921" y="1749981"/>
            <a:ext cx="1692055" cy="478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72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11" name="جدول 10">
            <a:extLst>
              <a:ext uri="{FF2B5EF4-FFF2-40B4-BE49-F238E27FC236}">
                <a16:creationId xmlns:a16="http://schemas.microsoft.com/office/drawing/2014/main" id="{11577C41-0F35-CB91-250A-5CB5FDE17567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30" name="جدول 21">
            <a:extLst>
              <a:ext uri="{FF2B5EF4-FFF2-40B4-BE49-F238E27FC236}">
                <a16:creationId xmlns:a16="http://schemas.microsoft.com/office/drawing/2014/main" id="{FDD95F5F-D475-1260-7080-0C76484E9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979643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31" name="مربع نص 30">
            <a:extLst>
              <a:ext uri="{FF2B5EF4-FFF2-40B4-BE49-F238E27FC236}">
                <a16:creationId xmlns:a16="http://schemas.microsoft.com/office/drawing/2014/main" id="{F033FAE2-25F3-D496-4B38-BD7FDC9610A7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E2CCA0D-68E6-0DBD-14F3-977717ECF397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19CD6246-F4A3-8176-F97C-A6B875E9565D}"/>
              </a:ext>
            </a:extLst>
          </p:cNvPr>
          <p:cNvSpPr txBox="1"/>
          <p:nvPr/>
        </p:nvSpPr>
        <p:spPr>
          <a:xfrm>
            <a:off x="8977640" y="67408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المثلثية في المثلث قائم الزاوية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1446/10/15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04FDAB9-64E9-8318-62B1-ACE119251636}"/>
              </a:ext>
            </a:extLst>
          </p:cNvPr>
          <p:cNvSpPr txBox="1"/>
          <p:nvPr/>
        </p:nvSpPr>
        <p:spPr>
          <a:xfrm>
            <a:off x="9102826" y="4234583"/>
            <a:ext cx="228004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قيمة الدالة المثلثية.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النسبة المثلثية.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طول الضلع المجهول.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33FBFD18-A4EF-436B-5E2A-07E36888085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3950"/>
          <a:stretch/>
        </p:blipFill>
        <p:spPr>
          <a:xfrm>
            <a:off x="9260076" y="1980412"/>
            <a:ext cx="1965548" cy="214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03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20027D5-E339-5EF9-E0BE-1A06B102BBA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C030C33-BA0A-F8BA-DCE2-49EDEAA75CF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AB1B3D5-7639-CA57-1F93-65E5D18193C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C8CE523-5A09-EEA0-AB51-8F16FDF05D6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AFEB5B9-86C0-C769-E5DE-12AA5752B66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3EF8841-A31A-B0D6-90CB-D4A98A2157A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9D4CFFA-5914-994D-766A-58C8ACEF3BC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A3FADE3-6A26-3BB3-C0A0-2849A2F61F2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4C83C1E-A443-CA08-F33E-6407FD10A84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A8A3E4E-8D37-C25A-C165-5DDCB0259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994814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D4C7B41-67D4-C43C-4063-CDE2FBDCB8B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4DCEC715-7553-1D8D-CC0D-934D7FA73B23}"/>
              </a:ext>
            </a:extLst>
          </p:cNvPr>
          <p:cNvGrpSpPr/>
          <p:nvPr/>
        </p:nvGrpSpPr>
        <p:grpSpPr>
          <a:xfrm>
            <a:off x="-227589" y="5703700"/>
            <a:ext cx="3518233" cy="701962"/>
            <a:chOff x="8556201" y="5516826"/>
            <a:chExt cx="3518233" cy="701962"/>
          </a:xfrm>
        </p:grpSpPr>
        <p:pic>
          <p:nvPicPr>
            <p:cNvPr id="45" name="Picture 2">
              <a:extLst>
                <a:ext uri="{FF2B5EF4-FFF2-40B4-BE49-F238E27FC236}">
                  <a16:creationId xmlns:a16="http://schemas.microsoft.com/office/drawing/2014/main" id="{D18D4A6D-22C4-934B-B4C4-1BE067E8EE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83CCEB56-0D9B-EE64-6A50-784D4C8D907A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7" name="صورة 46">
              <a:extLst>
                <a:ext uri="{FF2B5EF4-FFF2-40B4-BE49-F238E27FC236}">
                  <a16:creationId xmlns:a16="http://schemas.microsoft.com/office/drawing/2014/main" id="{121508AB-BF42-1213-4EEC-87FFDC06F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0267AE4-6257-76B9-BA3D-E0D16A79C13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461DFFEF-7BED-C948-3AED-046409478971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25" name="Picture 10">
              <a:extLst>
                <a:ext uri="{FF2B5EF4-FFF2-40B4-BE49-F238E27FC236}">
                  <a16:creationId xmlns:a16="http://schemas.microsoft.com/office/drawing/2014/main" id="{A3E24CDE-93E0-79B5-D635-59B78A123A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9" t="32402" r="-1249" b="49052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A13AA901-FA0B-E2C1-384E-22E34486F8FD}"/>
                </a:ext>
              </a:extLst>
            </p:cNvPr>
            <p:cNvSpPr txBox="1"/>
            <p:nvPr/>
          </p:nvSpPr>
          <p:spPr>
            <a:xfrm>
              <a:off x="6846071" y="501847"/>
              <a:ext cx="1546490" cy="76944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إثراء</a:t>
              </a:r>
            </a:p>
          </p:txBody>
        </p:sp>
      </p:grp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9F970058-943B-AE80-703E-BB94217F6CBF}"/>
              </a:ext>
            </a:extLst>
          </p:cNvPr>
          <p:cNvSpPr txBox="1"/>
          <p:nvPr/>
        </p:nvSpPr>
        <p:spPr>
          <a:xfrm>
            <a:off x="8977640" y="67408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المثلثية في المثلث قائم الزاوية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1446/10/15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C7B89BED-96A9-A559-330E-8FD64C46D51B}"/>
              </a:ext>
            </a:extLst>
          </p:cNvPr>
          <p:cNvSpPr txBox="1"/>
          <p:nvPr/>
        </p:nvSpPr>
        <p:spPr>
          <a:xfrm>
            <a:off x="9101982" y="3640670"/>
            <a:ext cx="228004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قيمة الدالة المثلثية.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النسبة المثلثية.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طول الضلع المجهول.</a:t>
            </a: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0C12CD05-AC46-C050-FA69-2179783D533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1268" b="57439"/>
          <a:stretch/>
        </p:blipFill>
        <p:spPr>
          <a:xfrm>
            <a:off x="9260076" y="1962230"/>
            <a:ext cx="1965548" cy="1582583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B03B395B-007F-9580-D1DB-DAF0B89B215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010" b="76749"/>
          <a:stretch/>
        </p:blipFill>
        <p:spPr>
          <a:xfrm>
            <a:off x="892031" y="1256282"/>
            <a:ext cx="8250602" cy="696074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3773C01A-D0F3-4B61-9813-2AEFBC24BED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509" t="23474" b="53275"/>
          <a:stretch/>
        </p:blipFill>
        <p:spPr>
          <a:xfrm>
            <a:off x="5740149" y="1819265"/>
            <a:ext cx="3407268" cy="696074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6D5B34AE-886E-CD3A-A0CE-EF2C5DE70709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679" r="6548" b="-1"/>
          <a:stretch/>
        </p:blipFill>
        <p:spPr>
          <a:xfrm>
            <a:off x="262463" y="2437400"/>
            <a:ext cx="8743772" cy="131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22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DA25C-6D7F-E7D3-319D-7B518A984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67AB55E6-1EC0-0ECA-3968-339B75F86B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355AA5E2-2E1C-22CE-DB1E-4E54B3D15CBB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6187BB8-19A2-A7C0-A6E0-8BFCD87AC795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2B44352-873D-652E-E56E-AB54CA2B1877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9522B54-1496-A7DE-5FF0-6B6DB2BA7C27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B8127BE8-10D1-4E18-650D-4155B27A94DC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F454D38-21BB-9087-8B3A-F3EF0DE91AAE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017F26EB-989E-3314-459D-80F0D5C0261B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02BFBA3E-7477-F946-81D2-51C505D4593F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2D1D719-348C-4358-F457-5BEA06ED72B8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86FB747D-414A-8698-805E-8F6693E3E1DA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B779C4E-6436-C11F-2936-B7D63112BC6C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34AD4F4-ABD3-D404-B4DD-FD079BD3734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F15B9382-AAE9-B034-3B2F-34EA2A925590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DBBCBE3-2CE1-EDCD-E59D-1352FBF31F5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352C369C-1CDE-B3CD-C368-857FA69D9CB9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D40D27A0-57E5-DAE7-7A34-A98187B91F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65B2453B-56B8-71FE-C6D2-C40BB48CA5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F044EEF8-00A7-F17C-F7AF-120D09B5FC23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0ACA7B79-F320-CAE9-24A8-4177E8BA067D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04B75B0-8E92-F308-8038-FB61D35FF5B8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C1F7C40-82AE-0B1B-AA81-78AD32777E02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39947FF4-4DE7-D59E-78D9-EFF88A75F607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A36760BD-6E6E-8EFD-5857-1DFDB56C15D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AB2A135A-AD9B-FD87-9A24-4F1D602BEB51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77ABA5B-DD42-1808-DD6A-43BE4F614EF3}"/>
              </a:ext>
            </a:extLst>
          </p:cNvPr>
          <p:cNvSpPr txBox="1"/>
          <p:nvPr/>
        </p:nvSpPr>
        <p:spPr>
          <a:xfrm>
            <a:off x="8977640" y="67408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المثلثية في المثلث قائم الزاوية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1446/10/15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97103AFB-A4B6-5B4B-B8BE-BB1BE60A54EA}"/>
              </a:ext>
            </a:extLst>
          </p:cNvPr>
          <p:cNvSpPr txBox="1"/>
          <p:nvPr/>
        </p:nvSpPr>
        <p:spPr>
          <a:xfrm>
            <a:off x="9102826" y="4234583"/>
            <a:ext cx="228004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قيمة الدالة المثلثية.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النسبة المثلثية.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طول الضلع المجهول.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D91735A8-E210-344B-6563-2C3A3F428A9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3950"/>
          <a:stretch/>
        </p:blipFill>
        <p:spPr>
          <a:xfrm>
            <a:off x="9260076" y="1980412"/>
            <a:ext cx="1965548" cy="2148176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A9E0958A-84C9-FCA2-23DA-BBB5912CBE3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0128" y="512341"/>
            <a:ext cx="7095349" cy="2826281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4EC40811-5860-D114-24DF-4948A3B14D6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104" y="3135543"/>
            <a:ext cx="4774050" cy="303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83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A2670-AE47-A938-634F-7D0856296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9F16858-510D-EC34-867A-DE572FF612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F9D16E0C-9788-EDCD-ADDB-7B4D64CBF388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29989B3-70D2-05B3-1542-334229317075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E65E142A-A6C6-62D8-1A08-3439FA63311C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531EC3C-77B9-1697-59F5-84F33211FD1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35E964C7-4DB4-BE11-9F30-B568DDD7263C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0C0360F-DBE8-5827-47FE-5EB537CCEF8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7F4FD7D7-D745-C648-88E9-B6962F8B5367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28121181-E471-A837-C209-A94B5287BE6D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26B2AF9-0994-E8B0-F243-167D84A5B96E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E0AB2955-5C62-A6FA-CFC7-33C9B3D6AC63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BA85421-873B-CCEE-8454-407AA686EC9D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E8E7D98-69A3-0654-A673-E85066CAB27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C249EA83-1A2C-3753-C68E-97018B7CE2BA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C9FFFC2-E4DA-0B78-AEEA-B218C024CC8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70FBDF70-C99F-7754-153A-23F73FCA918A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D849D2AD-F306-7AE9-AF58-A447E473B1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71636768-BDEA-9A2A-2DF1-CF6C0EB358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C721B5F5-F36B-861C-606C-7897E54E9F05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3D15DBE4-3C97-DCFE-8E00-5A047E910288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8E086F0-BF18-5344-9D5A-691D2CF0574A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E38919F-0C98-49BB-BFCF-8241B93549F5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D29EE13B-5C28-285B-AB8F-87390BECE47D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81AFDDBD-60EC-C2A1-40AD-2EA53908829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137BC04F-A630-49DD-3941-0DA332BCF3C1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2AD46D6-2D13-34FC-F75E-AF856041008B}"/>
              </a:ext>
            </a:extLst>
          </p:cNvPr>
          <p:cNvSpPr txBox="1"/>
          <p:nvPr/>
        </p:nvSpPr>
        <p:spPr>
          <a:xfrm>
            <a:off x="8977640" y="67408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المثلثية في المثلث قائم الزاوية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1446/10/15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7343396-866A-9039-8530-E4E6D1B5330C}"/>
              </a:ext>
            </a:extLst>
          </p:cNvPr>
          <p:cNvSpPr txBox="1"/>
          <p:nvPr/>
        </p:nvSpPr>
        <p:spPr>
          <a:xfrm>
            <a:off x="9102826" y="4234583"/>
            <a:ext cx="228004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قيمة الدالة المثلثية.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298114E0-7314-E337-A051-79A26ED7B9E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3950"/>
          <a:stretch/>
        </p:blipFill>
        <p:spPr>
          <a:xfrm>
            <a:off x="9260076" y="1980412"/>
            <a:ext cx="1965548" cy="2148176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BD8AF859-B1C8-1A90-1A07-DC28854C91F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173" y="1350622"/>
            <a:ext cx="8367823" cy="406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51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5B743-90E2-80BA-9971-2CC7D29D2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E9EC5E7-9BC6-6BE2-C4EE-E1C3A98304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D3029E0F-1B35-AE97-630D-0D1EFE70EF95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615F917-1346-4201-1912-844762EDB0B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8C821D3E-2557-5960-2C16-D328E94EF6B1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03E1C454-FBE1-1173-BF6C-AA02DFFDA017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D6891344-8F17-2CA9-8376-D374B3E147D0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733A3E7-479F-2119-9856-89820593FBAA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E48E4DAF-A735-03FE-896C-FB9FB9B9F967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EA723B16-4E85-AB5B-670C-C4C13F1B8805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6D2DE25-C377-7757-C036-2DBC18F7207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6FBFB26B-C905-D57A-FB1B-EC05E9282D5A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CE796A0-5892-F024-D452-A54BC9A640E1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1D313AC-2DBA-A74E-95FA-139E015723FB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264879EE-9EAF-6BFF-7E7D-EC0FF096DD69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26CB285-F7E0-573D-A8E0-C6600966177F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0B4EFB63-D796-54BE-9571-1BCA24A82C06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C7E78427-5DF1-284A-222C-403BEBEE1D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95C40267-6969-4045-8E4C-F82B956360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415D1CD-AEFE-8749-8CCA-6CB58CB907A7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9573384B-1B74-407F-3CDA-F7C3DBDDB295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A019BDA-387D-6F15-5D7B-EAE3746392B8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C60CEBB-5DFE-D56F-F5D3-011F65BFCFC0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DA6FD245-FF9A-778C-ECE3-E62A764B1945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B374B54C-12C8-A40D-9911-9A65D0C4899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08AA3835-48CC-1061-B8AA-D3018956A790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E360703-2A1E-1FDF-288E-CA6CE0DD55DA}"/>
              </a:ext>
            </a:extLst>
          </p:cNvPr>
          <p:cNvSpPr txBox="1"/>
          <p:nvPr/>
        </p:nvSpPr>
        <p:spPr>
          <a:xfrm>
            <a:off x="8977640" y="67408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المثلثية في المثلث قائم الزاوية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1446/10/15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B87B5399-1360-E776-7872-C2FE42D0003A}"/>
              </a:ext>
            </a:extLst>
          </p:cNvPr>
          <p:cNvSpPr txBox="1"/>
          <p:nvPr/>
        </p:nvSpPr>
        <p:spPr>
          <a:xfrm>
            <a:off x="9102826" y="4234583"/>
            <a:ext cx="228004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قيمة الدالة المثلثية.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CB30DF41-831F-623C-90B6-49CD2F1EF81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3950"/>
          <a:stretch/>
        </p:blipFill>
        <p:spPr>
          <a:xfrm>
            <a:off x="9260076" y="1980412"/>
            <a:ext cx="1965548" cy="2148176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DC42A919-B514-CB48-042C-7D6C0D46E6C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235" y="631825"/>
            <a:ext cx="8160057" cy="549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177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E5B58-E8F6-0BC9-AE91-B6A015524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2049A964-851A-F7C7-B10C-6FE3367C4B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A6689D2F-BEFB-63F4-7231-813835A2F527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9DE1C9C-5333-3162-9720-AFD1E82C277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3F2C8C42-4A84-7E83-ABA5-A5EF0FECE80A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49753A8-68E2-FDAC-AF06-A1609470A65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E10FC7A2-9233-EB56-B95F-199EDDE6A2CB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19BB997-9AFA-7EF9-FD43-F0B0F3B45113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F507E05F-99C7-3E6D-0DC2-8162DAF6F204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7AB64B06-F1E7-814E-80D2-968D0F28CD8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9C9AB22-A8BF-F5A4-0433-C5771A63E86B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3728E237-431D-B0FB-E465-8CBDD08B1737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699395B-93F0-208E-12C3-4F1EAD0EA338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0CA6E61-477E-39F0-A2E3-23751A1CD5E0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BB0E7671-0496-2DEB-851C-9E1086A761E4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B36AD61-A0D2-EDB9-9143-D858E1AFE2D8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C048E85-FEE3-5E1C-617C-46309AA45CE0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2D0DF653-59F0-1C4E-866A-EE57DF50D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6751C093-D614-A37F-8EB5-AEBB71A100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3018E61B-D3CB-2A77-AACB-62B6CBAC5894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7D4B50C8-6D00-949F-B6F0-D79BF1C65C0C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5706BCB-EFE0-9DAE-EFD4-64D038A546DF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AA3BF94-0C62-AA1D-2686-1651E78C1B39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4CE6BAC-ECA7-BC01-B653-52520C5359B9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813D2702-1390-BE55-18E5-B6C06977AF0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F19DF24-8A79-66C5-5000-703DD9FAD13E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9DB5620-8726-BE36-2171-45D13E37167E}"/>
              </a:ext>
            </a:extLst>
          </p:cNvPr>
          <p:cNvSpPr txBox="1"/>
          <p:nvPr/>
        </p:nvSpPr>
        <p:spPr>
          <a:xfrm>
            <a:off x="8977640" y="67408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المثلثية في المثلث قائم الزاوية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1446/10/15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2523996D-3FDA-E1C2-6804-BF6F744C0115}"/>
              </a:ext>
            </a:extLst>
          </p:cNvPr>
          <p:cNvSpPr txBox="1"/>
          <p:nvPr/>
        </p:nvSpPr>
        <p:spPr>
          <a:xfrm>
            <a:off x="9102826" y="4234583"/>
            <a:ext cx="228004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قيمة الدالة المثلثية.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449350C9-F522-A8A0-AEFE-B9AF220C4C7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3950"/>
          <a:stretch/>
        </p:blipFill>
        <p:spPr>
          <a:xfrm>
            <a:off x="9260076" y="1980412"/>
            <a:ext cx="1965548" cy="2148176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35ABC737-E271-7D48-3692-6A3E1F71F46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599"/>
          <a:stretch/>
        </p:blipFill>
        <p:spPr>
          <a:xfrm>
            <a:off x="424139" y="1749404"/>
            <a:ext cx="8434498" cy="268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21271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6495</TotalTime>
  <Words>1013</Words>
  <Application>Microsoft Office PowerPoint</Application>
  <PresentationFormat>شاشة عريضة</PresentationFormat>
  <Paragraphs>441</Paragraphs>
  <Slides>26</Slides>
  <Notes>26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6" baseType="lpstr">
      <vt:lpstr>AGA Aladdin Regular</vt:lpstr>
      <vt:lpstr>Akhbar MT</vt:lpstr>
      <vt:lpstr>Aptos</vt:lpstr>
      <vt:lpstr>Aptos Display</vt:lpstr>
      <vt:lpstr>Arial</vt:lpstr>
      <vt:lpstr>Calibri</vt:lpstr>
      <vt:lpstr>Cambria Math</vt:lpstr>
      <vt:lpstr>Roboto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جواهر عايض الحارثي</cp:lastModifiedBy>
  <cp:revision>382</cp:revision>
  <dcterms:created xsi:type="dcterms:W3CDTF">2024-08-19T04:20:33Z</dcterms:created>
  <dcterms:modified xsi:type="dcterms:W3CDTF">2025-04-12T18:14:49Z</dcterms:modified>
</cp:coreProperties>
</file>