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546" r:id="rId2"/>
    <p:sldId id="547" r:id="rId3"/>
    <p:sldId id="1083" r:id="rId4"/>
    <p:sldId id="1119" r:id="rId5"/>
    <p:sldId id="1145" r:id="rId6"/>
    <p:sldId id="1174" r:id="rId7"/>
    <p:sldId id="1192" r:id="rId8"/>
    <p:sldId id="1122" r:id="rId9"/>
    <p:sldId id="1152" r:id="rId10"/>
    <p:sldId id="1120" r:id="rId11"/>
    <p:sldId id="1172" r:id="rId12"/>
    <p:sldId id="1180" r:id="rId13"/>
    <p:sldId id="1181" r:id="rId14"/>
    <p:sldId id="1159" r:id="rId15"/>
    <p:sldId id="1188" r:id="rId16"/>
    <p:sldId id="1193" r:id="rId17"/>
    <p:sldId id="1189" r:id="rId18"/>
    <p:sldId id="1191" r:id="rId19"/>
    <p:sldId id="1177" r:id="rId20"/>
    <p:sldId id="1167" r:id="rId21"/>
    <p:sldId id="1186" r:id="rId22"/>
    <p:sldId id="1187" r:id="rId23"/>
    <p:sldId id="1100" r:id="rId24"/>
    <p:sldId id="1133" r:id="rId25"/>
    <p:sldId id="1081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99"/>
    <a:srgbClr val="41719C"/>
    <a:srgbClr val="FFFFCC"/>
    <a:srgbClr val="339933"/>
    <a:srgbClr val="68F88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0D2E7-744C-4123-93C8-E6FEBE3B4410}" v="1" dt="2023-03-18T20:05:43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52" autoAdjust="0"/>
    <p:restoredTop sz="94630" autoAdjust="0"/>
  </p:normalViewPr>
  <p:slideViewPr>
    <p:cSldViewPr snapToGrid="0">
      <p:cViewPr varScale="1">
        <p:scale>
          <a:sx n="59" d="100"/>
          <a:sy n="59" d="100"/>
        </p:scale>
        <p:origin x="91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C780D2E7-744C-4123-93C8-E6FEBE3B4410}"/>
    <pc:docChg chg="modSld">
      <pc:chgData name="ماجد الحكمي" userId="c15e6e485a5a4051" providerId="LiveId" clId="{C780D2E7-744C-4123-93C8-E6FEBE3B4410}" dt="2023-03-18T20:05:52.223" v="12" actId="20577"/>
      <pc:docMkLst>
        <pc:docMk/>
      </pc:docMkLst>
      <pc:sldChg chg="modSp mod">
        <pc:chgData name="ماجد الحكمي" userId="c15e6e485a5a4051" providerId="LiveId" clId="{C780D2E7-744C-4123-93C8-E6FEBE3B4410}" dt="2023-03-18T20:05:52.223" v="12" actId="20577"/>
        <pc:sldMkLst>
          <pc:docMk/>
          <pc:sldMk cId="1641655702" sldId="546"/>
        </pc:sldMkLst>
        <pc:graphicFrameChg chg="mod modGraphic">
          <ac:chgData name="ماجد الحكمي" userId="c15e6e485a5a4051" providerId="LiveId" clId="{C780D2E7-744C-4123-93C8-E6FEBE3B4410}" dt="2023-03-18T20:05:52.223" v="12" actId="20577"/>
          <ac:graphicFrameMkLst>
            <pc:docMk/>
            <pc:sldMk cId="1641655702" sldId="546"/>
            <ac:graphicFrameMk id="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50A948-D846-43A6-B769-27FC2FEF4089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3945E5-9B13-4D2E-849F-6836D7440E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6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4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82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0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0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32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02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086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8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2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source=images&amp;cd=&amp;cad=rja&amp;uact=8&amp;ved=0ahUKEwi6nKnDsdnJAhVJRBQKHYNiCAYQjRwIBw&amp;url=http://rea77.com/vb/t45067&amp;psig=AFQjCNF0Aifz-qVboMpzAwVr2eBSgrYeCA&amp;ust=1450114992422398" TargetMode="External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igl8ShsdnJAhWHPRQKHR1yDiMQjRwIBw&amp;url=http://homekitchen1.blogspot.com/2011/08/23.html&amp;psig=AFQjCNGhyE2FpuEWWaBd7N7A0Rs2v-bblQ&amp;ust=1450114803089850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google.com.sa/url?sa=i&amp;rct=j&amp;q=&amp;esrc=s&amp;source=images&amp;cd=&amp;cad=rja&amp;uact=8&amp;ved=0ahUKEwjAp4rfsdnJAhUFQBQKHbwQB78QjRwIBw&amp;url=http://www.5odar.com/tag/%D8%AA%D9%84%D9%81-%D8%A7%D9%84%D8%AE%D8%B6%D8%A7%D8%B1-%D9%88-%D8%A7%D9%84%D9%81%D9%88%D8%A7%D9%83%D9%87/&amp;psig=AFQjCNF0Aifz-qVboMpzAwVr2eBSgrYeCA&amp;ust=1450114992422398" TargetMode="External"/><Relationship Id="rId4" Type="http://schemas.openxmlformats.org/officeDocument/2006/relationships/hyperlink" Target="http://www.google.com.sa/url?sa=i&amp;rct=j&amp;q=&amp;esrc=s&amp;source=images&amp;cd=&amp;cad=rja&amp;uact=8&amp;ved=&amp;url=http://fa-saadaldin.com/stickers.htm&amp;psig=AFQjCNGhyE2FpuEWWaBd7N7A0Rs2v-bblQ&amp;ust=1450114803089850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openxmlformats.org/officeDocument/2006/relationships/hyperlink" Target="https://www.google.com.sa/url?sa=i&amp;rct=j&amp;q=&amp;esrc=s&amp;source=images&amp;cd=&amp;cad=rja&amp;uact=8&amp;ved=0ahUKEwizlv_estnJAhUEzRQKHR33C_EQjRwIBw&amp;url=https://twitter.com/aziz4ever/status/428546379040841728&amp;psig=AFQjCNFBmisw-AkbZXsXc5n7k-BQBtbxlw&amp;ust=14501152710077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hyperlink" Target="https://www.google.com.sa/url?sa=i&amp;rct=j&amp;q=&amp;esrc=s&amp;source=images&amp;cd=&amp;cad=rja&amp;uact=8&amp;ved=0ahUKEwiG847BstnJAhVDVxQKHWiDBJ4QjRwIBw&amp;url=https://ar.wikipedia.org/wiki/%D8%B9%D8%B7%D8%B1%D9%8A%D8%A9&amp;psig=AFQjCNFBmisw-AkbZXsXc5n7k-BQBtbxlw&amp;ust=1450115271007701" TargetMode="External"/><Relationship Id="rId9" Type="http://schemas.openxmlformats.org/officeDocument/2006/relationships/hyperlink" Target="http://study.com/academy/lesson/what-is-an-aromatic-compound-definition-exampl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.sa/url?sa=i&amp;rct=j&amp;q=&amp;esrc=s&amp;source=images&amp;cd=&amp;cad=rja&amp;uact=8&amp;ved=0ahUKEwjWlp3IqNnJAhXJUhQKHZGyAQsQjRwIBw&amp;url=http://chemistry.stackexchange.com/questions/18468/is-the-kekule-structure-of-benzene-completely-wrong&amp;psig=AFQjCNE7O5gaMQIe2XOac6MdhKF3b6SqhQ&amp;ust=145011259051409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.sa/url?sa=i&amp;rct=j&amp;q=&amp;esrc=s&amp;source=images&amp;cd=&amp;cad=rja&amp;uact=8&amp;ved=0ahUKEwjWlp3IqNnJAhXJUhQKHZGyAQsQjRwIBw&amp;url=http://chemistry.stackexchange.com/questions/18468/is-the-kekule-structure-of-benzene-completely-wrong&amp;psig=AFQjCNE7O5gaMQIe2XOac6MdhKF3b6SqhQ&amp;ust=145011259051409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.sa/url?sa=i&amp;rct=j&amp;q=&amp;esrc=s&amp;source=images&amp;cd=&amp;cad=rja&amp;uact=8&amp;ved=0ahUKEwjWlp3IqNnJAhXJUhQKHZGyAQsQjRwIBw&amp;url=http://chemistry.stackexchange.com/questions/18468/is-the-kekule-structure-of-benzene-completely-wrong&amp;psig=AFQjCNE7O5gaMQIe2XOac6MdhKF3b6SqhQ&amp;ust=145011259051409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.sa/url?sa=i&amp;rct=j&amp;q=&amp;esrc=s&amp;source=images&amp;cd=&amp;cad=rja&amp;uact=8&amp;ved=0ahUKEwjWlp3IqNnJAhXJUhQKHZGyAQsQjRwIBw&amp;url=http://chemistry.stackexchange.com/questions/18468/is-the-kekule-structure-of-benzene-completely-wrong&amp;psig=AFQjCNE7O5gaMQIe2XOac6MdhKF3b6SqhQ&amp;ust=145011259051409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m.sa/url?sa=i&amp;rct=j&amp;q=&amp;esrc=s&amp;source=images&amp;cd=&amp;cad=rja&amp;uact=8&amp;ved=0ahUKEwjo5sTwwdnJAhVEPRQKHWQ9DbkQjRwIBw&amp;url=http://www.alrainews.net/more-38396-0-%D8%A5%D9%84%D9%89%20%D9%85%D9%86%20%D9%8A%D9%87%D9%85%D9%87%20%D8%A7%D9%84%D8%A3%D9%85%D8%B1..%20%D8%A7%D9%84%D9%88%D8%B6%D8%B9%20%D8%B3%D9%8A%D8%A1%20%D8%AC%D8%AF%D8%A7%20%D9%88%D8%A7%D9%84%D8%A3%D8%B1%D8%AF%D9%86%D9%8A%D9%8A%D9%86%20%D9%81%D9%8A%20%D8%AE%D8%B7%D8%B1&amp;psig=AFQjCNG7gBru4HYWVoCP7DOU5MCOcrNUjQ&amp;ust=145011939637199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hyperlink" Target="http://catalog.flatworldknowledge.com/bookhub/reader/2547?e=gob-ch15_s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google.com.sa/url?sa=i&amp;rct=j&amp;q=&amp;esrc=s&amp;source=images&amp;cd=&amp;cad=rja&amp;uact=8&amp;ved=0ahUKEwjWlp3IqNnJAhXJUhQKHZGyAQsQjRwIBw&amp;url=http://chemistry.stackexchange.com/questions/18468/is-the-kekule-structure-of-benzene-completely-wrong&amp;psig=AFQjCNE7O5gaMQIe2XOac6MdhKF3b6SqhQ&amp;ust=145011259051409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source=images&amp;cd=&amp;cad=rja&amp;uact=8&amp;ved=0ahUKEwjo5sTwwdnJAhVEPRQKHWQ9DbkQjRwIBw&amp;url=http://www.alrainews.net/more-38396-0-%D8%A5%D9%84%D9%89%20%D9%85%D9%86%20%D9%8A%D9%87%D9%85%D9%87%20%D8%A7%D9%84%D8%A3%D9%85%D8%B1..%20%D8%A7%D9%84%D9%88%D8%B6%D8%B9%20%D8%B3%D9%8A%D8%A1%20%D8%AC%D8%AF%D8%A7%20%D9%88%D8%A7%D9%84%D8%A3%D8%B1%D8%AF%D9%86%D9%8A%D9%8A%D9%86%20%D9%81%D9%8A%20%D8%AE%D8%B7%D8%B1&amp;psig=AFQjCNG7gBru4HYWVoCP7DOU5MCOcrNUjQ&amp;ust=1450119396371992" TargetMode="External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ipmfmvwNnJAhXHbhQKHefBCyQQjRwIBw&amp;url=http://www.wikiwand.com/gl/Benzopireno&amp;psig=AFQjCNFugnNX8ezUHPYWJHfPc33fNh2kug&amp;ust=1450118965846936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google.com.sa/url?sa=i&amp;rct=j&amp;q=&amp;esrc=s&amp;source=images&amp;cd=&amp;cad=rja&amp;uact=8&amp;ved=0ahUKEwjWlp3IqNnJAhXJUhQKHZGyAQsQjRwIBw&amp;url=http://chemistry.stackexchange.com/questions/18468/is-the-kekule-structure-of-benzene-completely-wrong&amp;psig=AFQjCNE7O5gaMQIe2XOac6MdhKF3b6SqhQ&amp;ust=1450112590514095" TargetMode="Externa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jXhsDHp9nJAhUFXRQKHTrvAp4QjRwIBw&amp;url=http://pamdora.com/blog/2005/06/27/empty-spools/&amp;psig=AFQjCNHq3BT_IJpGF0D7i-XqfqtuFRg58g&amp;ust=1450112317781194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essentialoil.in/mentha-oi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.sa/url?sa=i&amp;rct=j&amp;q=&amp;esrc=s&amp;source=images&amp;cd=&amp;cad=rja&amp;uact=8&amp;ved=0ahUKEwjWlp3IqNnJAhXJUhQKHZGyAQsQjRwIBw&amp;url=https://commons.wikimedia.org/wiki/File:Ouroboros-benzene.svg&amp;psig=AFQjCNE7O5gaMQIe2XOac6MdhKF3b6SqhQ&amp;ust=145011259051409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.sa/url?sa=i&amp;rct=j&amp;q=&amp;esrc=s&amp;source=images&amp;cd=&amp;cad=rja&amp;uact=8&amp;ved=0ahUKEwjw9eemsNnJAhXMuxQKHSmJD6gQjRwIBw&amp;url=https://www.cartoonstock.com/directory/b/benzene.asp&amp;psig=AFQjCNE7O5gaMQIe2XOac6MdhKF3b6SqhQ&amp;ust=145011259051409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hyperlink" Target="http://www.google.com.sa/url?sa=i&amp;rct=j&amp;q=&amp;esrc=s&amp;source=images&amp;cd=&amp;cad=rja&amp;uact=8&amp;ved=0ahUKEwjXr9ror9nJAhWL1RQKHWoNCwEQjRwIBw&amp;url=http://www.chemgapedia.de/vsengine/vlu/vsc/en/ch/12/oc/vlu_organik/aromaten/aromaten/benzol_stabilitaet.vlu/Page/vsc/en/ch/12/oc/aromaten/aromaten/resonanz/resonanz.vscml.html&amp;psig=AFQjCNE7O5gaMQIe2XOac6MdhKF3b6SqhQ&amp;ust=1450112590514095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4592" y="-105703"/>
            <a:ext cx="12078269" cy="6963703"/>
            <a:chOff x="54592" y="-105703"/>
            <a:chExt cx="12078269" cy="6963703"/>
          </a:xfrm>
        </p:grpSpPr>
        <p:pic>
          <p:nvPicPr>
            <p:cNvPr id="20" name="Picture 4" descr="http://www.tatweer.edu.sa/sites/all/themes/tatweer/images/background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6" r="35076"/>
            <a:stretch/>
          </p:blipFill>
          <p:spPr bwMode="auto">
            <a:xfrm>
              <a:off x="54592" y="-105703"/>
              <a:ext cx="12078269" cy="2518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55" y="5512302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42811"/>
              </p:ext>
            </p:extLst>
          </p:nvPr>
        </p:nvGraphicFramePr>
        <p:xfrm>
          <a:off x="1499544" y="1501251"/>
          <a:ext cx="9793296" cy="29565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86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الصف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الثاني ثانوي </a:t>
                      </a:r>
                      <a:r>
                        <a:rPr lang="ar-SA" sz="2800" b="1" baseline="0" dirty="0">
                          <a:solidFill>
                            <a:srgbClr val="FF0000"/>
                          </a:solidFill>
                        </a:rPr>
                        <a:t>( نظام المسارات)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المادة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70C0"/>
                          </a:solidFill>
                        </a:rPr>
                        <a:t>كيمياء </a:t>
                      </a: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2-3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الفصل الدراسي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الثالث 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عنوان الدرس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ct val="0"/>
                        </a:spcAf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Sakkal Majalla" pitchFamily="2" charset="-78"/>
                        </a:rPr>
                        <a:t>الهيدروكربونات الأروماتية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المعلم المقدَم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rgbClr val="0070C0"/>
                          </a:solidFill>
                        </a:rPr>
                        <a:t>ماجد الحكمي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65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مربع نص 23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25- 10</a:t>
            </a:r>
            <a:endParaRPr lang="ar-SA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7480176" y="1049439"/>
            <a:ext cx="43924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وجود البنزين في الطبيعة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6832104" y="2273575"/>
            <a:ext cx="496855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800" b="1" dirty="0"/>
              <a:t>في الأصباغ الطيارة.</a:t>
            </a:r>
          </a:p>
          <a:p>
            <a:pPr marL="342900" indent="-342900">
              <a:buAutoNum type="arabicParenR"/>
            </a:pPr>
            <a:endParaRPr lang="ar-SA" sz="2800" b="1" dirty="0"/>
          </a:p>
          <a:p>
            <a:pPr marL="342900" indent="-342900">
              <a:buAutoNum type="arabicParenR"/>
            </a:pPr>
            <a:r>
              <a:rPr lang="ar-SA" sz="2800" b="1" dirty="0"/>
              <a:t>في الزيت ذا الرائحة الموجودة في البهارات والفواكه.</a:t>
            </a:r>
          </a:p>
          <a:p>
            <a:pPr marL="342900" indent="-342900">
              <a:buAutoNum type="arabicParenR"/>
            </a:pPr>
            <a:endParaRPr lang="ar-SA" sz="2800" b="1" dirty="0"/>
          </a:p>
          <a:p>
            <a:pPr marL="342900" indent="-342900">
              <a:buAutoNum type="arabicParenR"/>
            </a:pPr>
            <a:r>
              <a:rPr lang="ar-SA" sz="2800" b="1" dirty="0"/>
              <a:t>في الزيوت (الطيارة) العطرية.</a:t>
            </a:r>
          </a:p>
        </p:txBody>
      </p:sp>
      <p:pic>
        <p:nvPicPr>
          <p:cNvPr id="6146" name="Picture 2" descr="http://fa-saadaldin.com/stickers/44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5" t="15807" r="33690" b="13132"/>
          <a:stretch/>
        </p:blipFill>
        <p:spPr bwMode="auto">
          <a:xfrm>
            <a:off x="251094" y="892614"/>
            <a:ext cx="1089514" cy="17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QnKzU5U7DSYX5nstrBBgGr5yBfgwfWVMLEB1zi4tStLuo3oJD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54" y="1049438"/>
            <a:ext cx="1856209" cy="15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tore1.up-00.com/2015-10/144485280515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" y="3590496"/>
            <a:ext cx="2039007" cy="16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5odar.com/wp-content/uploads/2013/01/fruits-and-vegetables-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73" y="3612403"/>
            <a:ext cx="2281921" cy="17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84119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25- 11</a:t>
            </a:r>
            <a:endParaRPr lang="ar-SA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7309686" y="1016245"/>
            <a:ext cx="46612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أمثلة على المركبات الأروماتية</a:t>
            </a:r>
          </a:p>
        </p:txBody>
      </p:sp>
      <p:pic>
        <p:nvPicPr>
          <p:cNvPr id="5122" name="Picture 2" descr="https://upload.wikimedia.org/wikipedia/commons/thumb/4/43/Naphtalene_topo.svg/120px-Naphtalene_topo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9454"/>
            <a:ext cx="2622233" cy="15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63" y="1841952"/>
            <a:ext cx="2475278" cy="252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s://pbs.twimg.com/media/BfKAqUVCYAAQbNI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/>
          <a:stretch/>
        </p:blipFill>
        <p:spPr bwMode="auto">
          <a:xfrm>
            <a:off x="512445" y="2118360"/>
            <a:ext cx="3465195" cy="19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bs.twimg.com/media/BfKAqUVCYAAQbNI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8472" b="89481"/>
          <a:stretch/>
        </p:blipFill>
        <p:spPr bwMode="auto">
          <a:xfrm>
            <a:off x="512445" y="1427339"/>
            <a:ext cx="3465195" cy="4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udy.com/cimages/multimages/16/aromaticcompoundspicture3.pn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0" t="84010" r="15201"/>
          <a:stretch/>
        </p:blipFill>
        <p:spPr bwMode="auto">
          <a:xfrm>
            <a:off x="6103858" y="3877579"/>
            <a:ext cx="1691164" cy="3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70977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25- 12</a:t>
            </a:r>
            <a:endParaRPr lang="ar-SA" sz="24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7131184" y="1069442"/>
            <a:ext cx="475252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تسمية المركبات الأروماتية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3429000" y="2149562"/>
            <a:ext cx="84547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800" b="1" dirty="0"/>
              <a:t>تسمى المركبات الأروماتية بنفس طريقة الألكانات الحلقية.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3429000" y="3429722"/>
            <a:ext cx="8454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2)ترقم حلقات البنزين المتفرعة مثل الألكانات الحلقية بطريقة تعطي أصغر أرقام ممكنة للمجموعات البديلة.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414551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مربع نص 30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25- 13</a:t>
            </a:r>
            <a:endParaRPr lang="ar-SA" sz="2400" b="1" dirty="0"/>
          </a:p>
        </p:txBody>
      </p:sp>
      <p:pic>
        <p:nvPicPr>
          <p:cNvPr id="28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65" y="2712720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ربع نص 31"/>
          <p:cNvSpPr txBox="1"/>
          <p:nvPr/>
        </p:nvSpPr>
        <p:spPr>
          <a:xfrm>
            <a:off x="3230880" y="951985"/>
            <a:ext cx="86967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/>
              <a:t>سمي المركبات الآتية حسب نظام الأيوباك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900160" y="2066389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7" name="رابط مستقيم 6"/>
          <p:cNvCxnSpPr/>
          <p:nvPr/>
        </p:nvCxnSpPr>
        <p:spPr>
          <a:xfrm>
            <a:off x="9443679" y="2590800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05" y="2541954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ربع نص 35"/>
          <p:cNvSpPr txBox="1"/>
          <p:nvPr/>
        </p:nvSpPr>
        <p:spPr>
          <a:xfrm>
            <a:off x="2362200" y="1895623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50" name="رابط مستقيم 49"/>
          <p:cNvCxnSpPr/>
          <p:nvPr/>
        </p:nvCxnSpPr>
        <p:spPr>
          <a:xfrm>
            <a:off x="2905719" y="2420034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/>
          <p:cNvSpPr txBox="1"/>
          <p:nvPr/>
        </p:nvSpPr>
        <p:spPr>
          <a:xfrm>
            <a:off x="1122824" y="3597941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52" name="رابط مستقيم 51"/>
          <p:cNvCxnSpPr/>
          <p:nvPr/>
        </p:nvCxnSpPr>
        <p:spPr>
          <a:xfrm flipH="1">
            <a:off x="2133600" y="3738226"/>
            <a:ext cx="137222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6010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25- 14</a:t>
            </a:r>
            <a:endParaRPr lang="ar-SA" sz="2400" b="1" dirty="0"/>
          </a:p>
        </p:txBody>
      </p:sp>
      <p:pic>
        <p:nvPicPr>
          <p:cNvPr id="11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65" y="2712720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3230880" y="951985"/>
            <a:ext cx="86967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/>
              <a:t>سمي المركبات الآتية حسب نظام الأيوباك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900160" y="2066389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14" name="رابط مستقيم 13"/>
          <p:cNvCxnSpPr/>
          <p:nvPr/>
        </p:nvCxnSpPr>
        <p:spPr>
          <a:xfrm>
            <a:off x="9443679" y="2590800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05" y="2541954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2362200" y="1895623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2905719" y="2420034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122824" y="3597941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21" name="رابط مستقيم 20"/>
          <p:cNvCxnSpPr/>
          <p:nvPr/>
        </p:nvCxnSpPr>
        <p:spPr>
          <a:xfrm flipH="1">
            <a:off x="2133600" y="3738226"/>
            <a:ext cx="137222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2267647" y="2824816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301302" y="3429854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7929921" y="4609585"/>
            <a:ext cx="30275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ميثيل البنزين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651146" y="2660806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906414" y="4667470"/>
            <a:ext cx="383316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ar-SA" sz="2800" b="1" dirty="0">
                <a:solidFill>
                  <a:srgbClr val="FF0000"/>
                </a:solidFill>
              </a:rPr>
              <a:t>،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ar-SA" sz="2800" b="1" dirty="0">
                <a:solidFill>
                  <a:srgbClr val="FF0000"/>
                </a:solidFill>
              </a:rPr>
              <a:t>- ثنائي ميثيل البنزين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407466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25- 15</a:t>
            </a:r>
            <a:endParaRPr lang="ar-SA" sz="2400" b="1" dirty="0"/>
          </a:p>
        </p:txBody>
      </p:sp>
      <p:pic>
        <p:nvPicPr>
          <p:cNvPr id="19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65" y="2712720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19"/>
          <p:cNvSpPr txBox="1"/>
          <p:nvPr/>
        </p:nvSpPr>
        <p:spPr>
          <a:xfrm>
            <a:off x="3230880" y="951985"/>
            <a:ext cx="86967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/>
              <a:t>سمي المركبات الآتية حسب نظام الأيوباك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8900160" y="2066389"/>
            <a:ext cx="211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9443679" y="2590800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05" y="2541954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رابط مستقيم 30"/>
          <p:cNvCxnSpPr/>
          <p:nvPr/>
        </p:nvCxnSpPr>
        <p:spPr>
          <a:xfrm>
            <a:off x="2905719" y="2420034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1122824" y="3597941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33" name="رابط مستقيم 32"/>
          <p:cNvCxnSpPr/>
          <p:nvPr/>
        </p:nvCxnSpPr>
        <p:spPr>
          <a:xfrm flipH="1">
            <a:off x="2133600" y="3738226"/>
            <a:ext cx="137222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2377440" y="1895623"/>
            <a:ext cx="211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2438462" y="4214157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36" name="رابط مستقيم 35"/>
          <p:cNvCxnSpPr/>
          <p:nvPr/>
        </p:nvCxnSpPr>
        <p:spPr>
          <a:xfrm>
            <a:off x="2913370" y="4152831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69187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25- 16</a:t>
            </a:r>
            <a:endParaRPr lang="ar-SA" sz="2400" b="1" dirty="0"/>
          </a:p>
        </p:txBody>
      </p:sp>
      <p:pic>
        <p:nvPicPr>
          <p:cNvPr id="74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65" y="2712720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مربع نص 74"/>
          <p:cNvSpPr txBox="1"/>
          <p:nvPr/>
        </p:nvSpPr>
        <p:spPr>
          <a:xfrm>
            <a:off x="3230880" y="951985"/>
            <a:ext cx="86967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/>
              <a:t>سمي المركبات الآتية حسب نظام الأيوباك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8900160" y="2066389"/>
            <a:ext cx="211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77" name="رابط مستقيم 76"/>
          <p:cNvCxnSpPr/>
          <p:nvPr/>
        </p:nvCxnSpPr>
        <p:spPr>
          <a:xfrm>
            <a:off x="9443679" y="2590800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05" y="2541954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رابط مستقيم 78"/>
          <p:cNvCxnSpPr/>
          <p:nvPr/>
        </p:nvCxnSpPr>
        <p:spPr>
          <a:xfrm>
            <a:off x="2905719" y="2420034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/>
          <p:cNvSpPr txBox="1"/>
          <p:nvPr/>
        </p:nvSpPr>
        <p:spPr>
          <a:xfrm>
            <a:off x="1122824" y="3597941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81" name="رابط مستقيم 80"/>
          <p:cNvCxnSpPr/>
          <p:nvPr/>
        </p:nvCxnSpPr>
        <p:spPr>
          <a:xfrm flipH="1">
            <a:off x="2133600" y="3738226"/>
            <a:ext cx="137222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/>
          <p:cNvSpPr txBox="1"/>
          <p:nvPr/>
        </p:nvSpPr>
        <p:spPr>
          <a:xfrm>
            <a:off x="2377440" y="1895623"/>
            <a:ext cx="2118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2438462" y="4214157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84" name="رابط مستقيم 83"/>
          <p:cNvCxnSpPr/>
          <p:nvPr/>
        </p:nvCxnSpPr>
        <p:spPr>
          <a:xfrm>
            <a:off x="2913370" y="4152831"/>
            <a:ext cx="0" cy="12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/>
          <p:cNvSpPr txBox="1"/>
          <p:nvPr/>
        </p:nvSpPr>
        <p:spPr>
          <a:xfrm>
            <a:off x="7703515" y="4968650"/>
            <a:ext cx="383316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إيثيل البنزين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647395" y="4968650"/>
            <a:ext cx="467136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ar-SA" sz="2800" b="1" dirty="0">
                <a:solidFill>
                  <a:srgbClr val="FF0000"/>
                </a:solidFill>
              </a:rPr>
              <a:t>- إيثيل-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ar-SA" sz="2800" b="1" dirty="0">
                <a:solidFill>
                  <a:srgbClr val="FF0000"/>
                </a:solidFill>
              </a:rPr>
              <a:t>،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ar-SA" sz="2800" b="1" dirty="0">
                <a:solidFill>
                  <a:srgbClr val="FF0000"/>
                </a:solidFill>
              </a:rPr>
              <a:t>- ثنائي ميثيل البنزين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2635501" y="2712720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8" name="مربع نص 87"/>
          <p:cNvSpPr txBox="1"/>
          <p:nvPr/>
        </p:nvSpPr>
        <p:spPr>
          <a:xfrm>
            <a:off x="2300221" y="2865120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2239261" y="3459480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2650741" y="3703320"/>
            <a:ext cx="441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257007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25- 17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230880" y="951985"/>
            <a:ext cx="86967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/>
              <a:t>ارسم الصيغة البنائية للمركب </a:t>
            </a:r>
            <a:r>
              <a:rPr lang="en-US" sz="3200" b="1" dirty="0"/>
              <a:t>1</a:t>
            </a:r>
            <a:r>
              <a:rPr lang="ar-SA" sz="3200" b="1" dirty="0"/>
              <a:t>،</a:t>
            </a:r>
            <a:r>
              <a:rPr lang="en-US" sz="3200" b="1" dirty="0"/>
              <a:t>4</a:t>
            </a:r>
            <a:r>
              <a:rPr lang="ar-SA" sz="3200" b="1" dirty="0"/>
              <a:t>- ثنائي ميثيل بنزين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359939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25- 18</a:t>
            </a:r>
            <a:endParaRPr lang="ar-SA" sz="24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7233672" y="980728"/>
            <a:ext cx="475252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الأثار الضارة للمواد الأروماتية 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2255520" y="1770410"/>
            <a:ext cx="97306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بعض المركبات الأروماتية تؤثر في صحة الاشخاص الذين يتعرضون لها بصورة متكررة </a:t>
            </a:r>
            <a:r>
              <a:rPr lang="ar-SA" sz="2400" b="1" dirty="0">
                <a:solidFill>
                  <a:srgbClr val="FF0000"/>
                </a:solidFill>
              </a:rPr>
              <a:t>مثل</a:t>
            </a:r>
            <a:r>
              <a:rPr lang="ar-SA" sz="2400" b="1" dirty="0"/>
              <a:t> 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3139440" y="2395536"/>
            <a:ext cx="87221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/>
              <a:t>امراض الجهاز التنفسي والمشاكل المتعلقة بالكبد وتلف الجهاز العصبي بالإضافة كونها مواد مسرطنة .. </a:t>
            </a:r>
          </a:p>
          <a:p>
            <a:endParaRPr lang="ar-SA" sz="28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540080" y="3599155"/>
            <a:ext cx="84461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ومن هذه الأمثلة </a:t>
            </a:r>
            <a:r>
              <a:rPr lang="ar-SA" sz="2800" b="1" dirty="0"/>
              <a:t>: البنزين، </a:t>
            </a:r>
            <a:r>
              <a:rPr lang="ar-SA" sz="2800" b="1" dirty="0" err="1"/>
              <a:t>التولووين</a:t>
            </a:r>
            <a:r>
              <a:rPr lang="ar-SA" sz="2800" b="1" dirty="0"/>
              <a:t>، </a:t>
            </a:r>
            <a:r>
              <a:rPr lang="ar-SA" sz="2800" b="1" dirty="0" err="1"/>
              <a:t>الإكزايلين</a:t>
            </a:r>
            <a:r>
              <a:rPr lang="ar-SA" sz="2800" b="1" dirty="0"/>
              <a:t> ، الجازولين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3415496" y="4571530"/>
            <a:ext cx="84461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ملاحظة</a:t>
            </a:r>
            <a:r>
              <a:rPr lang="ar-SA" sz="2800" b="1" dirty="0"/>
              <a:t> : أول مادة أروماتية مسرطنة تم التعرف عليها </a:t>
            </a:r>
            <a:r>
              <a:rPr lang="ar-SA" sz="2800" b="1" dirty="0">
                <a:solidFill>
                  <a:srgbClr val="FF0000"/>
                </a:solidFill>
              </a:rPr>
              <a:t>هي </a:t>
            </a:r>
            <a:r>
              <a:rPr lang="ar-SA" sz="2800" b="1" dirty="0" err="1">
                <a:solidFill>
                  <a:srgbClr val="FF0000"/>
                </a:solidFill>
              </a:rPr>
              <a:t>بنزوبايرين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30" name="Picture 4" descr="https://encrypted-tbn3.gstatic.com/images?q=tbn:ANd9GcQyV9dLTxDgbp2jA8JH1qDTsRiykqMZCjMiVOmuSUVN-80B2bX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" y="4040553"/>
            <a:ext cx="1510874" cy="9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45633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مربع نص 4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25- 19</a:t>
            </a:r>
            <a:endParaRPr lang="ar-SA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4" y="1423601"/>
            <a:ext cx="2156826" cy="179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14" y="1402511"/>
            <a:ext cx="2040387" cy="16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4" y="4110760"/>
            <a:ext cx="1990725" cy="16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http://images.flatworldknowledge.com/ballgob/ballgob-fig15_x024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8" t="13077" r="54220" b="22544"/>
          <a:stretch/>
        </p:blipFill>
        <p:spPr bwMode="auto">
          <a:xfrm>
            <a:off x="3314436" y="4102418"/>
            <a:ext cx="1592844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3642360" y="865423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1417320" y="822909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3672840" y="3639103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280160" y="3596589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5760721" y="1104385"/>
            <a:ext cx="51358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/>
                </a:solidFill>
              </a:rPr>
              <a:t>حدد صيغة البنزين البنائية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659880" y="2241243"/>
            <a:ext cx="400565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البنزين هو رقم  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ar-SA" sz="2800" b="1" dirty="0">
                <a:solidFill>
                  <a:srgbClr val="0070C0"/>
                </a:solidFill>
              </a:rPr>
              <a:t> و </a:t>
            </a:r>
            <a:r>
              <a:rPr lang="en-US" sz="2800" b="1" dirty="0">
                <a:solidFill>
                  <a:srgbClr val="0070C0"/>
                </a:solidFill>
              </a:rPr>
              <a:t>4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0665534" y="22412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10680774" y="317088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10696014" y="39938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/>
          <p:cNvSpPr/>
          <p:nvPr/>
        </p:nvSpPr>
        <p:spPr>
          <a:xfrm>
            <a:off x="10711254" y="487776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/>
          <p:cNvSpPr txBox="1"/>
          <p:nvPr/>
        </p:nvSpPr>
        <p:spPr>
          <a:xfrm>
            <a:off x="6629400" y="3186123"/>
            <a:ext cx="400565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البنزين هو رقم  </a:t>
            </a:r>
            <a:r>
              <a:rPr lang="en-US" sz="2800" b="1" dirty="0">
                <a:solidFill>
                  <a:srgbClr val="0070C0"/>
                </a:solidFill>
              </a:rPr>
              <a:t>2</a:t>
            </a:r>
            <a:r>
              <a:rPr lang="ar-SA" sz="2800" b="1" dirty="0">
                <a:solidFill>
                  <a:srgbClr val="0070C0"/>
                </a:solidFill>
              </a:rPr>
              <a:t> و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659880" y="3948123"/>
            <a:ext cx="400565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البنزين هو رقم  </a:t>
            </a:r>
            <a:r>
              <a:rPr lang="en-US" sz="2800" b="1" dirty="0">
                <a:solidFill>
                  <a:srgbClr val="0070C0"/>
                </a:solidFill>
              </a:rPr>
              <a:t>2</a:t>
            </a:r>
            <a:r>
              <a:rPr lang="ar-SA" sz="2800" b="1" dirty="0">
                <a:solidFill>
                  <a:srgbClr val="0070C0"/>
                </a:solidFill>
              </a:rPr>
              <a:t> و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690360" y="4908243"/>
            <a:ext cx="400565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البنزين هو رقم  </a:t>
            </a:r>
            <a:r>
              <a:rPr lang="en-US" sz="2800" b="1" dirty="0">
                <a:solidFill>
                  <a:srgbClr val="0070C0"/>
                </a:solidFill>
              </a:rPr>
              <a:t>4</a:t>
            </a:r>
            <a:r>
              <a:rPr lang="ar-SA" sz="2800" b="1" dirty="0">
                <a:solidFill>
                  <a:srgbClr val="0070C0"/>
                </a:solidFill>
              </a:rPr>
              <a:t> و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382733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600929" y="3021754"/>
            <a:ext cx="125809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lvl="0"/>
            <a:r>
              <a:rPr lang="ar-SA" sz="4800" b="1" dirty="0">
                <a:solidFill>
                  <a:srgbClr val="FF0000"/>
                </a:solidFill>
              </a:rPr>
              <a:t>لنبدأ</a:t>
            </a:r>
          </a:p>
        </p:txBody>
      </p:sp>
      <p:pic>
        <p:nvPicPr>
          <p:cNvPr id="1026" name="Picture 2" descr="Set of 3D Dimension Saudi Arab Man in Different Professional and Business Man Characters and Avatars in traditional Cloths or Thobe Isolated in WHite Background. Editable Vector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t="51808"/>
          <a:stretch/>
        </p:blipFill>
        <p:spPr bwMode="auto">
          <a:xfrm>
            <a:off x="4049487" y="2248939"/>
            <a:ext cx="2234726" cy="2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190532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مربع نص 22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25- 20</a:t>
            </a:r>
            <a:endParaRPr lang="ar-SA" sz="24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5760721" y="1104385"/>
            <a:ext cx="513588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/>
                </a:solidFill>
              </a:rPr>
              <a:t>حدد صيغة البنزين الجزيئية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10665534" y="22412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10680774" y="317088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/>
          <p:cNvSpPr/>
          <p:nvPr/>
        </p:nvSpPr>
        <p:spPr>
          <a:xfrm>
            <a:off x="10696014" y="39938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/>
          <p:cNvSpPr/>
          <p:nvPr/>
        </p:nvSpPr>
        <p:spPr>
          <a:xfrm>
            <a:off x="10711254" y="487776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8884920" y="2148910"/>
            <a:ext cx="1569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2400" b="1" dirty="0"/>
              <a:t>6</a:t>
            </a:r>
            <a:r>
              <a:rPr lang="en-US" sz="4000" b="1" dirty="0"/>
              <a:t>H</a:t>
            </a:r>
            <a:r>
              <a:rPr lang="en-US" sz="2400" b="1" dirty="0"/>
              <a:t>7</a:t>
            </a:r>
            <a:endParaRPr lang="ar-SA" sz="24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8869680" y="3002350"/>
            <a:ext cx="1569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2400" b="1" dirty="0"/>
              <a:t>6</a:t>
            </a:r>
            <a:r>
              <a:rPr lang="en-US" sz="4000" b="1" dirty="0"/>
              <a:t>H</a:t>
            </a:r>
            <a:r>
              <a:rPr lang="en-US" sz="2400" b="1" dirty="0"/>
              <a:t>6</a:t>
            </a:r>
            <a:endParaRPr lang="ar-SA" sz="2400" b="1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8884920" y="3855790"/>
            <a:ext cx="1569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2400" b="1" dirty="0"/>
              <a:t>6</a:t>
            </a:r>
            <a:r>
              <a:rPr lang="en-US" sz="4000" b="1" dirty="0"/>
              <a:t>H</a:t>
            </a:r>
            <a:r>
              <a:rPr lang="en-US" sz="2400" b="1" dirty="0"/>
              <a:t>8</a:t>
            </a:r>
            <a:endParaRPr lang="ar-SA" sz="2400" b="1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8884920" y="4693097"/>
            <a:ext cx="1569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2400" b="1" dirty="0"/>
              <a:t>6</a:t>
            </a:r>
            <a:r>
              <a:rPr lang="en-US" sz="4000" b="1" dirty="0"/>
              <a:t>H</a:t>
            </a:r>
            <a:r>
              <a:rPr lang="en-US" sz="2400" b="1" dirty="0"/>
              <a:t>5</a:t>
            </a:r>
            <a:endParaRPr lang="ar-SA" sz="2400" b="1" dirty="0"/>
          </a:p>
        </p:txBody>
      </p:sp>
      <p:sp>
        <p:nvSpPr>
          <p:cNvPr id="1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158912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مربع نص 22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25- 21</a:t>
            </a:r>
            <a:endParaRPr lang="ar-SA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918959" y="1104385"/>
            <a:ext cx="397764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/>
                </a:solidFill>
              </a:rPr>
              <a:t>المركب المقابل هو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819012" y="3142159"/>
            <a:ext cx="154246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 err="1">
                <a:solidFill>
                  <a:srgbClr val="0070C0"/>
                </a:solidFill>
              </a:rPr>
              <a:t>نفثالين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093332" y="2241243"/>
            <a:ext cx="126986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بنزين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8475553" y="3991330"/>
            <a:ext cx="21602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 </a:t>
            </a:r>
            <a:r>
              <a:rPr lang="ar-SA" sz="2800" b="1" dirty="0" err="1">
                <a:solidFill>
                  <a:srgbClr val="0070C0"/>
                </a:solidFill>
              </a:rPr>
              <a:t>انثراسين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9248206" y="4877802"/>
            <a:ext cx="122167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 err="1">
                <a:solidFill>
                  <a:srgbClr val="0070C0"/>
                </a:solidFill>
              </a:rPr>
              <a:t>تولوين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0665534" y="22412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10680774" y="317088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10696014" y="39938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10711254" y="487776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" y="2502853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/>
          <p:cNvSpPr txBox="1"/>
          <p:nvPr/>
        </p:nvSpPr>
        <p:spPr>
          <a:xfrm>
            <a:off x="1386840" y="1856522"/>
            <a:ext cx="11784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sp>
        <p:nvSpPr>
          <p:cNvPr id="25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414327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8545"/>
              </p:ext>
            </p:extLst>
          </p:nvPr>
        </p:nvGraphicFramePr>
        <p:xfrm>
          <a:off x="640080" y="830367"/>
          <a:ext cx="11059224" cy="5279789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1105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862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                                                          </a:t>
                      </a:r>
                      <a:r>
                        <a:rPr lang="ar-SA" sz="3600" dirty="0">
                          <a:solidFill>
                            <a:srgbClr val="FF0000"/>
                          </a:solidFill>
                        </a:rPr>
                        <a:t>تقويم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اختر</a:t>
                      </a:r>
                      <a:r>
                        <a:rPr lang="ar-SA" sz="3200" b="1" baseline="0" dirty="0"/>
                        <a:t> الاجابة الصحيحة من الخيارات المتاحة لكل فقرة: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449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1) </a:t>
                      </a:r>
                      <a:r>
                        <a:rPr lang="ar-SA" sz="2800" b="1" baseline="0" dirty="0"/>
                        <a:t>الصيغة العامة للبنزين</a:t>
                      </a:r>
                      <a:endParaRPr lang="ar-SA" sz="28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أ)   </a:t>
                      </a:r>
                      <a:r>
                        <a:rPr lang="en-US" sz="3200" b="1" dirty="0"/>
                        <a:t>C</a:t>
                      </a:r>
                      <a:r>
                        <a:rPr lang="en-US" sz="2400" b="1" dirty="0"/>
                        <a:t>6</a:t>
                      </a:r>
                      <a:r>
                        <a:rPr lang="en-US" sz="3200" b="1" dirty="0"/>
                        <a:t>H</a:t>
                      </a:r>
                      <a:r>
                        <a:rPr lang="en-US" sz="2400" b="1" dirty="0"/>
                        <a:t>6</a:t>
                      </a:r>
                      <a:r>
                        <a:rPr lang="ar-SA" sz="2400" b="1" dirty="0"/>
                        <a:t>                                        </a:t>
                      </a:r>
                      <a:r>
                        <a:rPr lang="ar-SA" sz="2800" b="1" baseline="0" dirty="0"/>
                        <a:t>ب) </a:t>
                      </a:r>
                      <a:r>
                        <a:rPr lang="en-US" sz="3600" b="1" dirty="0"/>
                        <a:t>C</a:t>
                      </a:r>
                      <a:r>
                        <a:rPr lang="en-US" sz="2000" b="1" dirty="0"/>
                        <a:t>6</a:t>
                      </a:r>
                      <a:r>
                        <a:rPr lang="en-US" sz="3600" b="1" dirty="0"/>
                        <a:t>H</a:t>
                      </a:r>
                      <a:r>
                        <a:rPr lang="en-US" sz="2000" b="1" dirty="0"/>
                        <a:t>5</a:t>
                      </a:r>
                      <a:r>
                        <a:rPr lang="ar-SA" sz="2000" b="1" dirty="0"/>
                        <a:t>                                   </a:t>
                      </a:r>
                      <a:r>
                        <a:rPr lang="ar-SA" sz="2800" b="1" baseline="0" dirty="0"/>
                        <a:t>ج) </a:t>
                      </a:r>
                      <a:r>
                        <a:rPr lang="en-US" sz="3600" b="1" dirty="0"/>
                        <a:t>C</a:t>
                      </a:r>
                      <a:r>
                        <a:rPr lang="en-US" sz="1800" b="1" dirty="0"/>
                        <a:t>5</a:t>
                      </a:r>
                      <a:r>
                        <a:rPr lang="en-US" sz="3600" b="1" dirty="0"/>
                        <a:t>H</a:t>
                      </a:r>
                      <a:r>
                        <a:rPr lang="en-US" sz="1800" b="1" dirty="0"/>
                        <a:t>5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/>
                        <a:t>2) أول مادة أروماتية مسرطنة تم التعرف عليها هي ..........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أ) </a:t>
                      </a:r>
                      <a:r>
                        <a:rPr lang="ar-SA" sz="2800" b="1" dirty="0" err="1"/>
                        <a:t>بنزوبايرين</a:t>
                      </a:r>
                      <a:r>
                        <a:rPr lang="ar-SA" sz="2800" b="1" dirty="0"/>
                        <a:t>                                 ب)</a:t>
                      </a:r>
                      <a:r>
                        <a:rPr lang="ar-SA" sz="2800" b="1" baseline="0" dirty="0"/>
                        <a:t> التلوين                       ج) </a:t>
                      </a:r>
                      <a:r>
                        <a:rPr lang="ar-SA" sz="2800" b="1" dirty="0" err="1"/>
                        <a:t>الإكزايلين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41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/>
                        <a:t>3)</a:t>
                      </a:r>
                      <a:r>
                        <a:rPr lang="ar-SA" sz="2800" b="1" baseline="0" dirty="0"/>
                        <a:t> </a:t>
                      </a:r>
                      <a:r>
                        <a:rPr lang="ar-SA" sz="2800" b="1" dirty="0"/>
                        <a:t>تسمى المركبات الأروماتية بنفس طريقة الألكانات الحلقية نفسها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أ)</a:t>
                      </a:r>
                      <a:r>
                        <a:rPr lang="ar-SA" sz="2400" b="1" baseline="0" dirty="0"/>
                        <a:t> عبارة صحيحة</a:t>
                      </a:r>
                      <a:r>
                        <a:rPr lang="ar-SA" sz="2400" b="1" dirty="0"/>
                        <a:t>                                              ب)</a:t>
                      </a:r>
                      <a:r>
                        <a:rPr lang="ar-SA" sz="2400" b="1" baseline="0" dirty="0"/>
                        <a:t> عبارة خاطئة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25- 22</a:t>
            </a:r>
            <a:endParaRPr lang="ar-SA" sz="2400" b="1" dirty="0"/>
          </a:p>
        </p:txBody>
      </p:sp>
      <p:sp>
        <p:nvSpPr>
          <p:cNvPr id="1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217632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مربع نص 13"/>
          <p:cNvSpPr txBox="1"/>
          <p:nvPr/>
        </p:nvSpPr>
        <p:spPr>
          <a:xfrm>
            <a:off x="9357360" y="1037233"/>
            <a:ext cx="2338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C00000"/>
                </a:solidFill>
              </a:rPr>
              <a:t>الخلاصة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8473440" y="2377440"/>
            <a:ext cx="3222710" cy="5911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 </a:t>
            </a:r>
            <a:r>
              <a:rPr lang="ar-SA" sz="2800" b="1" dirty="0"/>
              <a:t>الصيغة الجزيئية للبنزين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25- 23</a:t>
            </a:r>
            <a:endParaRPr lang="ar-SA" sz="2400" b="1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043210" y="2968620"/>
            <a:ext cx="3314150" cy="5872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/>
              <a:t> </a:t>
            </a:r>
            <a:r>
              <a:rPr lang="ar-SA" sz="2800" b="1" dirty="0">
                <a:solidFill>
                  <a:schemeClr val="tx1"/>
                </a:solidFill>
              </a:rPr>
              <a:t> </a:t>
            </a:r>
            <a:r>
              <a:rPr lang="ar-SA" sz="2800" b="1" dirty="0"/>
              <a:t>الصيغة البنائية للبنزين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3678286" y="3562446"/>
            <a:ext cx="3744955" cy="587298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/>
              <a:t> </a:t>
            </a:r>
            <a:r>
              <a:rPr lang="ar-SA" sz="2800" b="1" dirty="0">
                <a:solidFill>
                  <a:schemeClr val="tx1"/>
                </a:solidFill>
              </a:rPr>
              <a:t> </a:t>
            </a:r>
            <a:r>
              <a:rPr lang="ar-SA" sz="2800" b="1" dirty="0"/>
              <a:t>تسمية المركبات الأروماتية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06414" y="4149744"/>
            <a:ext cx="3270819" cy="5872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eaLnBrk="0" fontAlgn="base" hangingPunct="0">
              <a:spcAft>
                <a:spcPct val="0"/>
              </a:spcAft>
            </a:pPr>
            <a:r>
              <a:rPr lang="ar-SA" sz="2800" b="1" dirty="0"/>
              <a:t> </a:t>
            </a:r>
            <a:r>
              <a:rPr lang="ar-SA" sz="2800" b="1" dirty="0">
                <a:solidFill>
                  <a:schemeClr val="tx1"/>
                </a:solidFill>
              </a:rPr>
              <a:t> </a:t>
            </a:r>
            <a:r>
              <a:rPr lang="ar-SA" sz="2800" b="1" dirty="0"/>
              <a:t>المادة المسرطنة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pic>
        <p:nvPicPr>
          <p:cNvPr id="43" name="Picture 2" descr="http://i.stack.imgur.com/Uv8bh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05" y="1285316"/>
            <a:ext cx="1665472" cy="16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مربع نص 43"/>
          <p:cNvSpPr txBox="1"/>
          <p:nvPr/>
        </p:nvSpPr>
        <p:spPr>
          <a:xfrm>
            <a:off x="9509760" y="1669554"/>
            <a:ext cx="15697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2400" b="1" dirty="0"/>
              <a:t>6</a:t>
            </a:r>
            <a:r>
              <a:rPr lang="en-US" sz="4000" b="1" dirty="0"/>
              <a:t>H</a:t>
            </a:r>
            <a:r>
              <a:rPr lang="en-US" sz="2400" b="1" dirty="0"/>
              <a:t>6</a:t>
            </a:r>
            <a:endParaRPr lang="ar-SA" sz="2400" b="1" dirty="0"/>
          </a:p>
        </p:txBody>
      </p:sp>
      <p:pic>
        <p:nvPicPr>
          <p:cNvPr id="11266" name="Picture 2" descr="http://upload.wikimedia.org/wikipedia/commons/thumb/f/fa/Benzo-a-pyrene.svg/400px-Benzo-a-pyrene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97" y="3011685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44419" y="277874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err="1"/>
              <a:t>بنزوبايرين</a:t>
            </a:r>
            <a:endParaRPr lang="ar-SA" dirty="0"/>
          </a:p>
        </p:txBody>
      </p:sp>
      <p:pic>
        <p:nvPicPr>
          <p:cNvPr id="11268" name="Picture 4" descr="https://encrypted-tbn3.gstatic.com/images?q=tbn:ANd9GcQyV9dLTxDgbp2jA8JH1qDTsRiykqMZCjMiVOmuSUVN-80B2bX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" y="4040553"/>
            <a:ext cx="1510874" cy="9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207109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006" y="147134"/>
            <a:ext cx="7267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1"/>
                </a:solidFill>
                <a:latin typeface="Sakkal Majalla" pitchFamily="2" charset="-78"/>
              </a:rPr>
              <a:t>المرحلة الثانوية -  المادة / رياضيات - عنوان الدرس / المنطق - 1</a:t>
            </a:r>
            <a:endParaRPr lang="en-US" b="1" dirty="0">
              <a:solidFill>
                <a:schemeClr val="bg1"/>
              </a:solidFill>
              <a:latin typeface="Sakkal Majall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34" y="3105280"/>
            <a:ext cx="202060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3988848" y="2105255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Rectangle 21"/>
          <p:cNvSpPr/>
          <p:nvPr/>
        </p:nvSpPr>
        <p:spPr>
          <a:xfrm>
            <a:off x="4059538" y="3322041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3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مربع نص 14"/>
          <p:cNvSpPr txBox="1"/>
          <p:nvPr/>
        </p:nvSpPr>
        <p:spPr>
          <a:xfrm>
            <a:off x="4931492" y="1268760"/>
            <a:ext cx="28083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المصادر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479224" y="2602297"/>
            <a:ext cx="82089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العبيكان كتاب الكيمياء الصف الثاني ثانوي نظام المقررات </a:t>
            </a:r>
          </a:p>
          <a:p>
            <a:pPr algn="ctr"/>
            <a:r>
              <a:rPr lang="ar-SA" sz="2800" b="1" dirty="0"/>
              <a:t>الفصل الدراسي الثاني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349342" y="4006805"/>
            <a:ext cx="77768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http://obeikaneducation.com/viewer/epubreader_new/index.php?id=322&amp;projid=&amp;type=free&amp;lang=ar_SA&amp;username=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382542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006" y="147134"/>
            <a:ext cx="7267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1"/>
                </a:solidFill>
                <a:latin typeface="Sakkal Majalla" pitchFamily="2" charset="-78"/>
              </a:rPr>
              <a:t>المرحلة الثانوية -  المادة / رياضيات - عنوان الدرس / المنطق - 1</a:t>
            </a:r>
            <a:endParaRPr lang="en-US" b="1" dirty="0">
              <a:solidFill>
                <a:schemeClr val="bg1"/>
              </a:solidFill>
              <a:latin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45417" y="2210888"/>
            <a:ext cx="69691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2400" b="1" dirty="0"/>
              <a:t>للتواصل والاستفسارات من خلال: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الهاتف المجاني: 8004422220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حساب تويتر: </a:t>
            </a:r>
            <a:r>
              <a:rPr lang="en-US" sz="2400" b="1" dirty="0" err="1">
                <a:solidFill>
                  <a:schemeClr val="accent1"/>
                </a:solidFill>
              </a:rPr>
              <a:t>E_Doroos</a:t>
            </a:r>
            <a:r>
              <a:rPr lang="ar-SA" sz="2400" b="1" dirty="0">
                <a:solidFill>
                  <a:schemeClr val="accent1"/>
                </a:solidFill>
              </a:rPr>
              <a:t> @ </a:t>
            </a:r>
            <a:r>
              <a:rPr lang="ar-SA" sz="2400" b="1" dirty="0">
                <a:solidFill>
                  <a:schemeClr val="bg1"/>
                </a:solidFill>
              </a:rPr>
              <a:t>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زر اطرح سؤالك     </a:t>
            </a:r>
            <a:r>
              <a:rPr lang="ar-SA" sz="2400" b="1" dirty="0">
                <a:solidFill>
                  <a:schemeClr val="bg1"/>
                </a:solidFill>
              </a:rPr>
              <a:t>-------------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رابط الدعم الفني  </a:t>
            </a:r>
            <a:r>
              <a:rPr lang="ar-SA" sz="2400" b="1" dirty="0">
                <a:solidFill>
                  <a:schemeClr val="bg1"/>
                </a:solidFill>
              </a:rPr>
              <a:t>---------------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98" y="4035998"/>
            <a:ext cx="1728358" cy="3524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5036"/>
          <a:stretch/>
        </p:blipFill>
        <p:spPr bwMode="auto">
          <a:xfrm>
            <a:off x="5040598" y="4592727"/>
            <a:ext cx="1728358" cy="3686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939275" y="977456"/>
            <a:ext cx="696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ar-SA" sz="2400" b="1" dirty="0">
                <a:latin typeface="Calibri" pitchFamily="34" charset="0"/>
              </a:rPr>
              <a:t>لمشاهدة الدرس مرة أخرى وغيره من الدروس من خلال: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b="1" dirty="0">
                <a:solidFill>
                  <a:schemeClr val="accent1"/>
                </a:solidFill>
                <a:latin typeface="Calibri" pitchFamily="34" charset="0"/>
              </a:rPr>
              <a:t>بوابة دروس ثم قائمة الدروس المسجلة .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34" y="3105280"/>
            <a:ext cx="202060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3988848" y="2105255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4059538" y="3322041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3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75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مربع نص 3"/>
          <p:cNvSpPr txBox="1"/>
          <p:nvPr/>
        </p:nvSpPr>
        <p:spPr>
          <a:xfrm>
            <a:off x="9174480" y="116506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الأهداف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688080" y="3057939"/>
            <a:ext cx="794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*</a:t>
            </a:r>
            <a:r>
              <a:rPr lang="ar-SA" sz="2800" b="1" dirty="0">
                <a:solidFill>
                  <a:srgbClr val="0070C0"/>
                </a:solidFill>
              </a:rPr>
              <a:t> تُوضح</a:t>
            </a:r>
            <a:r>
              <a:rPr lang="ar-SA" sz="2800" b="1" dirty="0"/>
              <a:t> المقصود بالمادة المسرطنة وتذكر بعض الأمثلة عليها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25- 3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3688080" y="2183958"/>
            <a:ext cx="794242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تُقارن </a:t>
            </a:r>
            <a:r>
              <a:rPr lang="ar-SA" sz="2800" b="1" dirty="0"/>
              <a:t> بين خواص الهيدروكربونات الأروماتية والأليفاتية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255520" y="3753678"/>
            <a:ext cx="931164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تُسمي </a:t>
            </a:r>
            <a:r>
              <a:rPr lang="ar-SA" sz="2800" b="1" dirty="0"/>
              <a:t> المركبات الهيدروكربونية الأروماتية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215158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مربع نص 10"/>
          <p:cNvSpPr txBox="1"/>
          <p:nvPr/>
        </p:nvSpPr>
        <p:spPr>
          <a:xfrm>
            <a:off x="9174480" y="137842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998720" y="2529841"/>
            <a:ext cx="6873240" cy="9541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فسر الشيء المشترك بين الأصباغ الطبيعية والزيوت الطيارة(العطرية) المستخدمة في العطور؟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25- 4</a:t>
            </a:r>
            <a:endParaRPr lang="ar-SA" sz="2400" b="1" dirty="0"/>
          </a:p>
        </p:txBody>
      </p:sp>
      <p:pic>
        <p:nvPicPr>
          <p:cNvPr id="1026" name="Picture 2" descr="http://www.essentialoil.in/images/detailed/1/menth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4" y="271286"/>
            <a:ext cx="2866601" cy="28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mrubert.com/Images/Blogpix/05June/dyed_threa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2" y="3688080"/>
            <a:ext cx="2807882" cy="17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071360" y="4312920"/>
            <a:ext cx="4358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كل منهما يحتوي على هيدروكربونات أروماتية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92148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25- 5</a:t>
            </a:r>
            <a:endParaRPr lang="ar-SA" sz="2400" b="1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7104112" y="1107834"/>
            <a:ext cx="468052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Sakkal Majalla" pitchFamily="2" charset="-78"/>
              </a:rPr>
              <a:t>الهيدروكربونات الأروماتية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096000" y="2422696"/>
            <a:ext cx="5688632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</a:rPr>
              <a:t>توجد الهيدروكربونات الأروماتية في البيئة بسبب الاحتراق الغير كامل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</a:rPr>
              <a:t>للهيدروكربونات</a:t>
            </a:r>
            <a:r>
              <a:rPr lang="ar-SA" sz="2800" b="1" dirty="0">
                <a:solidFill>
                  <a:srgbClr val="0070C0"/>
                </a:solidFill>
                <a:latin typeface="Sakkal Majalla" pitchFamily="2" charset="-78"/>
              </a:rPr>
              <a:t>.</a:t>
            </a:r>
            <a:endParaRPr lang="ar-SA" sz="2800" dirty="0">
              <a:solidFill>
                <a:srgbClr val="0070C0"/>
              </a:solidFill>
            </a:endParaRPr>
          </a:p>
        </p:txBody>
      </p:sp>
      <p:pic>
        <p:nvPicPr>
          <p:cNvPr id="28" name="Picture 2" descr="http://www.marefa.org/images/thumb/2/2c/Mechanic.gif/350px-Mechan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" y="1895872"/>
            <a:ext cx="33337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361531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25- 6</a:t>
            </a:r>
            <a:endParaRPr lang="ar-SA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7498080" y="1065250"/>
            <a:ext cx="420624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الصيغة البنائية للبنزين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367616" y="1929346"/>
            <a:ext cx="63367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هو أبسط مثال على الهيدروكربونات الحلقية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10180320" y="2669972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تحضيره: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5669280" y="3220631"/>
            <a:ext cx="6035040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تم عزله عام </a:t>
            </a:r>
            <a:r>
              <a:rPr lang="en-US" sz="2800" b="1" dirty="0"/>
              <a:t>1825</a:t>
            </a:r>
            <a:r>
              <a:rPr lang="ar-SA" sz="2800" b="1" dirty="0"/>
              <a:t>م من الغازات المنبعثة عند تسخين زيوت الحيتان أو الفحم بواسطة </a:t>
            </a:r>
            <a:r>
              <a:rPr lang="ar-SA" sz="2800" b="1" dirty="0" err="1"/>
              <a:t>فارادي</a:t>
            </a:r>
            <a:r>
              <a:rPr lang="ar-SA" sz="2800" b="1" dirty="0"/>
              <a:t> </a:t>
            </a:r>
            <a:endParaRPr lang="ar-SA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8854440" y="4498772"/>
            <a:ext cx="2987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صيغته الجزيئية: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7621568" y="4498772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2000" b="1" dirty="0">
                <a:solidFill>
                  <a:srgbClr val="FF0000"/>
                </a:solidFill>
              </a:rPr>
              <a:t>6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621568" y="5479810"/>
            <a:ext cx="4219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الصيغة البنائية المقترحة(</a:t>
            </a:r>
            <a:r>
              <a:rPr lang="en-US" sz="2800" b="1" dirty="0">
                <a:solidFill>
                  <a:srgbClr val="FF0000"/>
                </a:solidFill>
              </a:rPr>
              <a:t>1860</a:t>
            </a:r>
            <a:r>
              <a:rPr lang="ar-SA" sz="2800" b="1" dirty="0">
                <a:solidFill>
                  <a:srgbClr val="0070C0"/>
                </a:solidFill>
              </a:rPr>
              <a:t>):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3354368" y="5532679"/>
            <a:ext cx="426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CH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=C=CH-CH=C=CH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397585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مربع نص 23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25- 7</a:t>
            </a:r>
            <a:endParaRPr lang="ar-SA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498080" y="1065250"/>
            <a:ext cx="420624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الصيغة البنائية للبنزين</a:t>
            </a:r>
            <a:endParaRPr lang="ar-SA" sz="16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9601200" y="1929346"/>
            <a:ext cx="2103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حُلم كيكولي</a:t>
            </a:r>
          </a:p>
        </p:txBody>
      </p:sp>
      <p:pic>
        <p:nvPicPr>
          <p:cNvPr id="3074" name="Picture 2" descr="https://upload.wikimedia.org/wikipedia/commons/thumb/1/18/Ouroboros-benzene.svg/2000px-Ouroboros-benzene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6" y="854717"/>
            <a:ext cx="3495985" cy="34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/>
          <p:cNvSpPr txBox="1"/>
          <p:nvPr/>
        </p:nvSpPr>
        <p:spPr>
          <a:xfrm>
            <a:off x="5791200" y="2743577"/>
            <a:ext cx="6035040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توصل الكيميائي كيكولي إلى تركيب البنزين وهو الشكل السداسي بحيث تتناوب الروابط الثنائية.</a:t>
            </a:r>
            <a:endParaRPr lang="ar-SA" b="1" dirty="0"/>
          </a:p>
        </p:txBody>
      </p:sp>
      <p:sp>
        <p:nvSpPr>
          <p:cNvPr id="13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92405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25- 8</a:t>
            </a:r>
            <a:endParaRPr lang="ar-SA" sz="24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6873240" y="1049438"/>
            <a:ext cx="46953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نموذج البنزين الحديث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6050280" y="1993032"/>
            <a:ext cx="58512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لم يستطيع كيكولي تفسير سبب ضعف النشاط الكيميائي للبنزين حتى </a:t>
            </a:r>
            <a:r>
              <a:rPr lang="en-US" sz="2800" b="1" dirty="0">
                <a:solidFill>
                  <a:srgbClr val="0070C0"/>
                </a:solidFill>
              </a:rPr>
              <a:t>1930</a:t>
            </a:r>
            <a:r>
              <a:rPr lang="ar-SA" sz="2800" b="1" dirty="0">
                <a:solidFill>
                  <a:srgbClr val="0070C0"/>
                </a:solidFill>
              </a:rPr>
              <a:t>م .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6050280" y="3486552"/>
            <a:ext cx="5851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اقترح لينوس </a:t>
            </a:r>
            <a:r>
              <a:rPr lang="ar-SA" sz="2800" b="1" dirty="0" err="1">
                <a:solidFill>
                  <a:srgbClr val="0070C0"/>
                </a:solidFill>
              </a:rPr>
              <a:t>باولينج</a:t>
            </a:r>
            <a:r>
              <a:rPr lang="ar-SA" sz="2800" b="1" dirty="0">
                <a:solidFill>
                  <a:srgbClr val="0070C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نظرية المجالات المهجنة</a:t>
            </a:r>
            <a:r>
              <a:rPr lang="ar-SA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2" name="Picture 4" descr="https://s3.amazonaws.com/lowres.cartoonstock.com/history-chemist-chemistry-kekule-discoveries-chemicals-nki0057_lo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" y="532971"/>
            <a:ext cx="2952996" cy="35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12612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مربع نص 18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25-9</a:t>
            </a:r>
            <a:endParaRPr lang="ar-SA" sz="24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6873240" y="1049438"/>
            <a:ext cx="46953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نظرية المجالات المهجنة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3855720" y="1950409"/>
            <a:ext cx="7712888" cy="310854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800" b="1" dirty="0">
                <a:solidFill>
                  <a:srgbClr val="0070C0"/>
                </a:solidFill>
              </a:rPr>
              <a:t>استطاعت نظرية المجالات المهجنة أن تفسر ضعف النشاط الكيميائي للبنزين</a:t>
            </a:r>
            <a:r>
              <a:rPr lang="ar-SA" sz="2800" b="1" dirty="0"/>
              <a:t>.</a:t>
            </a:r>
          </a:p>
          <a:p>
            <a:r>
              <a:rPr lang="ar-SA" sz="2800" b="1" dirty="0"/>
              <a:t>- حيث ذكرت أن أزواج الالكترونات في الرابطة الثنائية لا تجتمع بين ذرتي كربون وانما تكون متحركة وبالتالي تشترك مع ست نوى كربون وبذلك يصعب سحبها بعيدا</a:t>
            </a:r>
          </a:p>
          <a:p>
            <a:pPr marL="342900" indent="-342900">
              <a:buAutoNum type="arabicParenR"/>
            </a:pPr>
            <a:endParaRPr lang="ar-SA" sz="2800" b="1" dirty="0"/>
          </a:p>
          <a:p>
            <a:r>
              <a:rPr lang="ar-SA" sz="2800" b="1" dirty="0">
                <a:solidFill>
                  <a:srgbClr val="0070C0"/>
                </a:solidFill>
              </a:rPr>
              <a:t>2) يتم الإشارة على حركة الأزواج الإلكترونية بالصيغة الموضحة.</a:t>
            </a:r>
          </a:p>
        </p:txBody>
      </p:sp>
      <p:pic>
        <p:nvPicPr>
          <p:cNvPr id="49" name="Picture 4" descr="http://www.oplectures.com/wp-content/uploads/Benzene-Kekule-2D-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4" y="3927819"/>
            <a:ext cx="1493521" cy="181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chemgapedia.de/vsengine/media/vsc/en/ch/12/oc/aromaten/aromaten/resonanz/resonanzform_kekule_gif.gif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21049"/>
          <a:stretch/>
        </p:blipFill>
        <p:spPr bwMode="auto">
          <a:xfrm>
            <a:off x="416663" y="532971"/>
            <a:ext cx="2590800" cy="25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الهيدروكربونات الأروماتية</a:t>
            </a:r>
          </a:p>
        </p:txBody>
      </p:sp>
    </p:spTree>
    <p:extLst>
      <p:ext uri="{BB962C8B-B14F-4D97-AF65-F5344CB8AC3E}">
        <p14:creationId xmlns:p14="http://schemas.microsoft.com/office/powerpoint/2010/main" val="12846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11685</TotalTime>
  <Words>874</Words>
  <Application>Microsoft Office PowerPoint</Application>
  <PresentationFormat>شاشة عريضة</PresentationFormat>
  <Paragraphs>179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Sakkal Majalla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ماجد الحكمي</cp:lastModifiedBy>
  <cp:revision>1495</cp:revision>
  <dcterms:created xsi:type="dcterms:W3CDTF">2015-08-27T08:53:28Z</dcterms:created>
  <dcterms:modified xsi:type="dcterms:W3CDTF">2023-03-18T20:05:54Z</dcterms:modified>
</cp:coreProperties>
</file>