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notesMasterIdLst>
    <p:notesMasterId r:id="rId26"/>
  </p:notesMasterIdLst>
  <p:sldIdLst>
    <p:sldId id="256" r:id="rId2"/>
    <p:sldId id="293" r:id="rId3"/>
    <p:sldId id="289" r:id="rId4"/>
    <p:sldId id="281" r:id="rId5"/>
    <p:sldId id="268" r:id="rId6"/>
    <p:sldId id="267" r:id="rId7"/>
    <p:sldId id="274" r:id="rId8"/>
    <p:sldId id="300" r:id="rId9"/>
    <p:sldId id="271" r:id="rId10"/>
    <p:sldId id="299" r:id="rId11"/>
    <p:sldId id="296" r:id="rId12"/>
    <p:sldId id="272" r:id="rId13"/>
    <p:sldId id="290" r:id="rId14"/>
    <p:sldId id="297" r:id="rId15"/>
    <p:sldId id="276" r:id="rId16"/>
    <p:sldId id="285" r:id="rId17"/>
    <p:sldId id="269" r:id="rId18"/>
    <p:sldId id="283" r:id="rId19"/>
    <p:sldId id="284" r:id="rId20"/>
    <p:sldId id="277" r:id="rId21"/>
    <p:sldId id="278" r:id="rId22"/>
    <p:sldId id="279" r:id="rId23"/>
    <p:sldId id="280" r:id="rId24"/>
    <p:sldId id="301" r:id="rId2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333333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97" autoAdjust="0"/>
    <p:restoredTop sz="94624" autoAdjust="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B486148-90C9-46D2-AA84-BD1775C600A5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9738A95-F56E-4E11-88BD-4D92E9B08112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11064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738A95-F56E-4E11-88BD-4D92E9B08112}" type="slidenum">
              <a:rPr lang="ar-SA" smtClean="0"/>
              <a:pPr/>
              <a:t>10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150A-F4A3-4873-A219-CC700121DAC8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7EE07-9564-47BE-978B-6C0494EF16D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150A-F4A3-4873-A219-CC700121DAC8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7EE07-9564-47BE-978B-6C0494EF16D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150A-F4A3-4873-A219-CC700121DAC8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7EE07-9564-47BE-978B-6C0494EF16D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150A-F4A3-4873-A219-CC700121DAC8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7EE07-9564-47BE-978B-6C0494EF16D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150A-F4A3-4873-A219-CC700121DAC8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7EE07-9564-47BE-978B-6C0494EF16D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150A-F4A3-4873-A219-CC700121DAC8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7EE07-9564-47BE-978B-6C0494EF16D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150A-F4A3-4873-A219-CC700121DAC8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7EE07-9564-47BE-978B-6C0494EF16D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150A-F4A3-4873-A219-CC700121DAC8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7EE07-9564-47BE-978B-6C0494EF16D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150A-F4A3-4873-A219-CC700121DAC8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7EE07-9564-47BE-978B-6C0494EF16D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150A-F4A3-4873-A219-CC700121DAC8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7EE07-9564-47BE-978B-6C0494EF16D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150A-F4A3-4873-A219-CC700121DAC8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6B7EE07-9564-47BE-978B-6C0494EF16DA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C0150A-F4A3-4873-A219-CC700121DAC8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6B7EE07-9564-47BE-978B-6C0494EF16DA}" type="slidenum">
              <a:rPr lang="ar-SA" smtClean="0"/>
              <a:pPr/>
              <a:t>‹#›</a:t>
            </a:fld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>
    <p:wipe/>
  </p:transition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85785" y="642919"/>
            <a:ext cx="7772400" cy="1285883"/>
          </a:xfrm>
        </p:spPr>
        <p:txBody>
          <a:bodyPr/>
          <a:lstStyle/>
          <a:p>
            <a:r>
              <a:rPr lang="ar-SA" dirty="0" smtClean="0">
                <a:solidFill>
                  <a:srgbClr val="FFFF00"/>
                </a:solidFill>
              </a:rPr>
              <a:t>خصائص شوكيات الجلد</a:t>
            </a:r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000232" y="2000240"/>
            <a:ext cx="6400800" cy="17526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Echinoderm  character</a:t>
            </a:r>
            <a:endParaRPr lang="ar-SA" sz="3600" b="1" dirty="0">
              <a:solidFill>
                <a:srgbClr val="FFFF00"/>
              </a:solidFill>
            </a:endParaRPr>
          </a:p>
        </p:txBody>
      </p:sp>
      <p:pic>
        <p:nvPicPr>
          <p:cNvPr id="5" name="صورة 4" descr="Image2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4" y="2714620"/>
            <a:ext cx="3464721" cy="3714752"/>
          </a:xfrm>
          <a:prstGeom prst="roundRect">
            <a:avLst>
              <a:gd name="adj" fmla="val 11111"/>
            </a:avLst>
          </a:prstGeom>
          <a:ln w="190500" cap="rnd">
            <a:solidFill>
              <a:schemeClr val="bg2"/>
            </a:solidFill>
            <a:prstDash val="solid"/>
          </a:ln>
          <a:effectLst>
            <a:glow rad="63500">
              <a:schemeClr val="accent4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71481"/>
            <a:ext cx="8072494" cy="575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شكل بيضاوي 4"/>
          <p:cNvSpPr/>
          <p:nvPr/>
        </p:nvSpPr>
        <p:spPr>
          <a:xfrm>
            <a:off x="7572396" y="642918"/>
            <a:ext cx="642942" cy="4286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7" name="رابط كسهم مستقيم 6"/>
          <p:cNvCxnSpPr/>
          <p:nvPr/>
        </p:nvCxnSpPr>
        <p:spPr>
          <a:xfrm rot="5400000">
            <a:off x="7572396" y="1500174"/>
            <a:ext cx="57150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 rot="10800000" flipV="1">
            <a:off x="2428860" y="1785926"/>
            <a:ext cx="4643470" cy="350046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10"/>
          <p:cNvCxnSpPr/>
          <p:nvPr/>
        </p:nvCxnSpPr>
        <p:spPr>
          <a:xfrm flipV="1">
            <a:off x="2857488" y="5500702"/>
            <a:ext cx="500066" cy="21431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شكل بيضاوي 11"/>
          <p:cNvSpPr/>
          <p:nvPr/>
        </p:nvSpPr>
        <p:spPr>
          <a:xfrm>
            <a:off x="7072330" y="1714488"/>
            <a:ext cx="1071570" cy="2857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/>
          <p:cNvSpPr/>
          <p:nvPr/>
        </p:nvSpPr>
        <p:spPr>
          <a:xfrm>
            <a:off x="2143108" y="5357826"/>
            <a:ext cx="857256" cy="2857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/>
          <p:cNvSpPr/>
          <p:nvPr/>
        </p:nvSpPr>
        <p:spPr>
          <a:xfrm>
            <a:off x="3143240" y="5214950"/>
            <a:ext cx="642942" cy="3571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827584" y="908720"/>
          <a:ext cx="7776862" cy="4626864"/>
        </p:xfrm>
        <a:graphic>
          <a:graphicData uri="http://schemas.openxmlformats.org/drawingml/2006/table">
            <a:tbl>
              <a:tblPr rtl="1"/>
              <a:tblGrid>
                <a:gridCol w="1020456"/>
                <a:gridCol w="1136697"/>
                <a:gridCol w="1135669"/>
                <a:gridCol w="1148013"/>
                <a:gridCol w="1167558"/>
                <a:gridCol w="1148013"/>
                <a:gridCol w="1020456"/>
              </a:tblGrid>
              <a:tr h="824819">
                <a:tc gridSpan="7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الوظائف الحيوية للجلد شوكيات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82481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latin typeface="Calibri"/>
                          <a:ea typeface="Calibri"/>
                          <a:cs typeface="Arial"/>
                        </a:rPr>
                        <a:t>المساجلة الحلقية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latin typeface="Calibri"/>
                          <a:ea typeface="Calibri"/>
                          <a:cs typeface="Arial"/>
                        </a:rPr>
                        <a:t>التغذية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latin typeface="Calibri"/>
                          <a:ea typeface="Calibri"/>
                          <a:cs typeface="Arial"/>
                        </a:rPr>
                        <a:t>التنفس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latin typeface="Calibri"/>
                          <a:ea typeface="Calibri"/>
                          <a:cs typeface="Arial"/>
                        </a:rPr>
                        <a:t>الدورة الدموية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latin typeface="Calibri"/>
                          <a:ea typeface="Calibri"/>
                          <a:cs typeface="Arial"/>
                        </a:rPr>
                        <a:t>الإخراج 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latin typeface="Calibri"/>
                          <a:ea typeface="Calibri"/>
                          <a:cs typeface="Arial"/>
                        </a:rPr>
                        <a:t>الحركة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latin typeface="Calibri"/>
                          <a:ea typeface="Calibri"/>
                          <a:cs typeface="Arial"/>
                        </a:rPr>
                        <a:t>التكاثر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latin typeface="Calibri"/>
                          <a:ea typeface="Calibri"/>
                          <a:cs typeface="Arial"/>
                        </a:rPr>
                        <a:t>الطالبة 1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latin typeface="Calibri"/>
                          <a:ea typeface="Calibri"/>
                          <a:cs typeface="Arial"/>
                        </a:rPr>
                        <a:t>الطالبة 2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latin typeface="Calibri"/>
                          <a:ea typeface="Calibri"/>
                          <a:cs typeface="Arial"/>
                        </a:rPr>
                        <a:t>الطالبة 3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 smtClean="0">
                          <a:latin typeface="Calibri"/>
                          <a:ea typeface="Calibri"/>
                          <a:cs typeface="Arial"/>
                        </a:rPr>
                        <a:t>الطالبة </a:t>
                      </a:r>
                      <a:r>
                        <a:rPr lang="ar-SA" sz="2400" dirty="0">
                          <a:latin typeface="Calibri"/>
                          <a:ea typeface="Calibri"/>
                          <a:cs typeface="Arial"/>
                        </a:rPr>
                        <a:t>4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latin typeface="Calibri"/>
                          <a:ea typeface="Calibri"/>
                          <a:cs typeface="Arial"/>
                        </a:rPr>
                        <a:t>الطالبة 5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latin typeface="Calibri"/>
                          <a:ea typeface="Calibri"/>
                          <a:cs typeface="Arial"/>
                        </a:rPr>
                        <a:t>الطالبة 6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latin typeface="Calibri"/>
                          <a:ea typeface="Calibri"/>
                          <a:cs typeface="Arial"/>
                        </a:rPr>
                        <a:t>الطالبة 7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00240"/>
            <a:ext cx="30289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757238"/>
            <a:ext cx="564357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مستطيل 5"/>
          <p:cNvSpPr/>
          <p:nvPr/>
        </p:nvSpPr>
        <p:spPr>
          <a:xfrm>
            <a:off x="7858148" y="4929198"/>
            <a:ext cx="857256" cy="6429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5715008" y="5286388"/>
            <a:ext cx="928694" cy="5715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85786" y="4214818"/>
            <a:ext cx="1428760" cy="8572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universe-review.ca/I10-82-starfis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8064896" cy="5976664"/>
          </a:xfrm>
          <a:prstGeom prst="rect">
            <a:avLst/>
          </a:prstGeom>
          <a:ln w="228600" cap="sq" cmpd="thickThin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69546"/>
              </p:ext>
            </p:extLst>
          </p:nvPr>
        </p:nvGraphicFramePr>
        <p:xfrm>
          <a:off x="755574" y="692695"/>
          <a:ext cx="7992890" cy="5472608"/>
        </p:xfrm>
        <a:graphic>
          <a:graphicData uri="http://schemas.openxmlformats.org/drawingml/2006/table">
            <a:tbl>
              <a:tblPr rtl="1"/>
              <a:tblGrid>
                <a:gridCol w="1048803"/>
                <a:gridCol w="1168272"/>
                <a:gridCol w="1167215"/>
                <a:gridCol w="1179903"/>
                <a:gridCol w="1199991"/>
                <a:gridCol w="1179903"/>
                <a:gridCol w="1048803"/>
              </a:tblGrid>
              <a:tr h="995019">
                <a:tc gridSpan="7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0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الوظائف الحيوية للجلد </a:t>
                      </a:r>
                      <a:r>
                        <a:rPr lang="ar-SA" sz="2000" b="1" dirty="0" err="1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شوكيات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99501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المساجلة الحلقية</a:t>
                      </a:r>
                      <a:endParaRPr lang="en-US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التغذية</a:t>
                      </a:r>
                      <a:endParaRPr lang="en-US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التنفس</a:t>
                      </a:r>
                      <a:endParaRPr lang="en-US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الدورة الدموية</a:t>
                      </a:r>
                      <a:endParaRPr lang="en-US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الإخراج </a:t>
                      </a:r>
                      <a:endParaRPr lang="en-US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الحركة</a:t>
                      </a:r>
                      <a:endParaRPr lang="en-US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التكاثر</a:t>
                      </a:r>
                      <a:endParaRPr lang="en-US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5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2"/>
                          </a:solidFill>
                          <a:latin typeface="Calibri"/>
                          <a:ea typeface="Calibri"/>
                          <a:cs typeface="Arial"/>
                        </a:rPr>
                        <a:t>الطالبة 1</a:t>
                      </a:r>
                      <a:endParaRPr lang="en-US" sz="20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5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2"/>
                          </a:solidFill>
                          <a:latin typeface="Calibri"/>
                          <a:ea typeface="Calibri"/>
                          <a:cs typeface="Arial"/>
                        </a:rPr>
                        <a:t>الطالبة 2</a:t>
                      </a:r>
                      <a:endParaRPr lang="en-US" sz="20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5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2"/>
                          </a:solidFill>
                          <a:latin typeface="Calibri"/>
                          <a:ea typeface="Calibri"/>
                          <a:cs typeface="Arial"/>
                        </a:rPr>
                        <a:t>الطالبة 3</a:t>
                      </a:r>
                      <a:endParaRPr lang="en-US" sz="20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5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2"/>
                          </a:solidFill>
                          <a:latin typeface="Calibri"/>
                          <a:ea typeface="Calibri"/>
                          <a:cs typeface="Arial"/>
                        </a:rPr>
                        <a:t>الطالبة  4</a:t>
                      </a:r>
                      <a:endParaRPr lang="en-US" sz="20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5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2"/>
                          </a:solidFill>
                          <a:latin typeface="Calibri"/>
                          <a:ea typeface="Calibri"/>
                          <a:cs typeface="Arial"/>
                        </a:rPr>
                        <a:t>الطالبة 5</a:t>
                      </a:r>
                      <a:endParaRPr lang="en-US" sz="20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5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2"/>
                          </a:solidFill>
                          <a:latin typeface="Calibri"/>
                          <a:ea typeface="Calibri"/>
                          <a:cs typeface="Arial"/>
                        </a:rPr>
                        <a:t>الطالبة 6</a:t>
                      </a:r>
                      <a:endParaRPr lang="en-US" sz="20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5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2"/>
                          </a:solidFill>
                          <a:latin typeface="Calibri"/>
                          <a:ea typeface="Calibri"/>
                          <a:cs typeface="Arial"/>
                        </a:rPr>
                        <a:t>الطالبة 7</a:t>
                      </a:r>
                      <a:endParaRPr lang="en-US" sz="20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6605914" y="2852936"/>
            <a:ext cx="1008112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-أقدام أنبوبية</a:t>
            </a:r>
          </a:p>
          <a:p>
            <a:pPr algn="ctr"/>
            <a:r>
              <a:rPr lang="ar-SA" sz="2000" b="1" dirty="0" smtClean="0"/>
              <a:t>-أذرع</a:t>
            </a:r>
          </a:p>
          <a:p>
            <a:pPr algn="ctr"/>
            <a:r>
              <a:rPr lang="ar-SA" sz="2000" b="1" dirty="0" smtClean="0"/>
              <a:t>-معدتها</a:t>
            </a:r>
          </a:p>
          <a:p>
            <a:pPr algn="ctr"/>
            <a:r>
              <a:rPr lang="ar-SA" sz="2000" b="1" dirty="0" smtClean="0"/>
              <a:t>صفائح مثقبة</a:t>
            </a:r>
          </a:p>
          <a:p>
            <a:pPr algn="ctr"/>
            <a:r>
              <a:rPr lang="ar-SA" sz="2000" b="1" dirty="0" smtClean="0"/>
              <a:t>-</a:t>
            </a:r>
            <a:r>
              <a:rPr lang="ar-SA" sz="2000" b="1" dirty="0" err="1" smtClean="0"/>
              <a:t>لوامس</a:t>
            </a:r>
            <a:r>
              <a:rPr lang="ar-SA" sz="2000" b="1" dirty="0" smtClean="0"/>
              <a:t> مغطاة بالمخاط</a:t>
            </a:r>
            <a:endParaRPr lang="ar-SA" sz="2000" b="1" dirty="0"/>
          </a:p>
        </p:txBody>
      </p:sp>
      <p:sp>
        <p:nvSpPr>
          <p:cNvPr id="4" name="مربع نص 3"/>
          <p:cNvSpPr txBox="1"/>
          <p:nvPr/>
        </p:nvSpPr>
        <p:spPr>
          <a:xfrm>
            <a:off x="5381778" y="2834830"/>
            <a:ext cx="1008112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accent4">
                    <a:lumMod val="50000"/>
                  </a:schemeClr>
                </a:solidFill>
              </a:rPr>
              <a:t>-</a:t>
            </a:r>
            <a:r>
              <a:rPr lang="ar-SA" sz="2000" b="1" dirty="0">
                <a:solidFill>
                  <a:schemeClr val="accent4">
                    <a:lumMod val="50000"/>
                  </a:schemeClr>
                </a:solidFill>
              </a:rPr>
              <a:t>أ</a:t>
            </a:r>
            <a:r>
              <a:rPr lang="ar-SA" sz="2000" b="1" dirty="0" smtClean="0">
                <a:solidFill>
                  <a:schemeClr val="accent4">
                    <a:lumMod val="50000"/>
                  </a:schemeClr>
                </a:solidFill>
              </a:rPr>
              <a:t>قدام أنبوبية</a:t>
            </a:r>
          </a:p>
          <a:p>
            <a:endParaRPr lang="ar-SA" sz="2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ar-SA" sz="2000" b="1" dirty="0" smtClean="0">
                <a:solidFill>
                  <a:schemeClr val="accent4">
                    <a:lumMod val="50000"/>
                  </a:schemeClr>
                </a:solidFill>
              </a:rPr>
              <a:t>-خياشيم</a:t>
            </a:r>
          </a:p>
          <a:p>
            <a:endParaRPr lang="ar-SA" sz="2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ar-SA" sz="2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ar-SA" sz="2000" b="1" dirty="0" smtClean="0">
                <a:solidFill>
                  <a:schemeClr val="accent4">
                    <a:lumMod val="50000"/>
                  </a:schemeClr>
                </a:solidFill>
              </a:rPr>
              <a:t>-الشجرة التنفسية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4238703" y="2897785"/>
            <a:ext cx="1008112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accent1">
                    <a:lumMod val="75000"/>
                  </a:schemeClr>
                </a:solidFill>
              </a:rPr>
              <a:t>-التجويف الجسمي</a:t>
            </a:r>
          </a:p>
          <a:p>
            <a:endParaRPr lang="ar-SA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ar-SA" sz="2000" b="1" dirty="0" smtClean="0">
                <a:solidFill>
                  <a:schemeClr val="accent1">
                    <a:lumMod val="75000"/>
                  </a:schemeClr>
                </a:solidFill>
              </a:rPr>
              <a:t>-الجهاز الوعائي </a:t>
            </a:r>
          </a:p>
          <a:p>
            <a:r>
              <a:rPr lang="ar-SA" sz="2000" b="1" dirty="0" smtClean="0">
                <a:solidFill>
                  <a:schemeClr val="accent1">
                    <a:lumMod val="75000"/>
                  </a:schemeClr>
                </a:solidFill>
              </a:rPr>
              <a:t>المائي</a:t>
            </a:r>
          </a:p>
          <a:p>
            <a:endParaRPr lang="ar-SA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sz="20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033089" y="2852936"/>
            <a:ext cx="1008112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993300"/>
                </a:solidFill>
              </a:rPr>
              <a:t>-</a:t>
            </a:r>
            <a:r>
              <a:rPr lang="ar-SA" sz="2000" b="1" dirty="0">
                <a:solidFill>
                  <a:srgbClr val="993300"/>
                </a:solidFill>
              </a:rPr>
              <a:t>أ</a:t>
            </a:r>
            <a:r>
              <a:rPr lang="ar-SA" sz="2000" b="1" dirty="0" smtClean="0">
                <a:solidFill>
                  <a:srgbClr val="993300"/>
                </a:solidFill>
              </a:rPr>
              <a:t>قدام </a:t>
            </a:r>
            <a:r>
              <a:rPr lang="ar-SA" sz="2000" b="1" dirty="0">
                <a:solidFill>
                  <a:srgbClr val="993300"/>
                </a:solidFill>
              </a:rPr>
              <a:t>أ</a:t>
            </a:r>
            <a:r>
              <a:rPr lang="ar-SA" sz="2000" b="1" dirty="0" smtClean="0">
                <a:solidFill>
                  <a:srgbClr val="993300"/>
                </a:solidFill>
              </a:rPr>
              <a:t>نبوبية</a:t>
            </a:r>
          </a:p>
          <a:p>
            <a:endParaRPr lang="ar-SA" sz="2000" b="1" dirty="0" smtClean="0">
              <a:solidFill>
                <a:srgbClr val="993300"/>
              </a:solidFill>
            </a:endParaRPr>
          </a:p>
          <a:p>
            <a:r>
              <a:rPr lang="ar-SA" sz="2000" b="1" dirty="0" smtClean="0">
                <a:solidFill>
                  <a:srgbClr val="993300"/>
                </a:solidFill>
              </a:rPr>
              <a:t>-الانتشار</a:t>
            </a:r>
          </a:p>
          <a:p>
            <a:endParaRPr lang="ar-SA" sz="2000" b="1" dirty="0" smtClean="0">
              <a:solidFill>
                <a:srgbClr val="993300"/>
              </a:solidFill>
            </a:endParaRPr>
          </a:p>
          <a:p>
            <a:endParaRPr lang="ar-SA" sz="2000" b="1" dirty="0" smtClean="0">
              <a:solidFill>
                <a:srgbClr val="993300"/>
              </a:solidFill>
            </a:endParaRPr>
          </a:p>
          <a:p>
            <a:endParaRPr lang="ar-SA" sz="2000" b="1" dirty="0" smtClean="0">
              <a:solidFill>
                <a:srgbClr val="9933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835696" y="2851189"/>
            <a:ext cx="1008112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7030A0"/>
                </a:solidFill>
              </a:rPr>
              <a:t>-أقدام أنبوبية</a:t>
            </a:r>
          </a:p>
          <a:p>
            <a:endParaRPr lang="ar-SA" sz="2000" b="1" dirty="0" smtClean="0">
              <a:solidFill>
                <a:srgbClr val="7030A0"/>
              </a:solidFill>
            </a:endParaRPr>
          </a:p>
          <a:p>
            <a:r>
              <a:rPr lang="ar-SA" sz="2000" b="1" dirty="0" smtClean="0">
                <a:solidFill>
                  <a:srgbClr val="7030A0"/>
                </a:solidFill>
              </a:rPr>
              <a:t>-</a:t>
            </a:r>
            <a:r>
              <a:rPr lang="ar-SA" sz="2000" b="1" dirty="0">
                <a:solidFill>
                  <a:srgbClr val="7030A0"/>
                </a:solidFill>
              </a:rPr>
              <a:t>أ</a:t>
            </a:r>
            <a:r>
              <a:rPr lang="ar-SA" sz="2000" b="1" dirty="0" smtClean="0">
                <a:solidFill>
                  <a:srgbClr val="7030A0"/>
                </a:solidFill>
              </a:rPr>
              <a:t>ذرع</a:t>
            </a:r>
          </a:p>
          <a:p>
            <a:endParaRPr lang="ar-SA" sz="2000" b="1" dirty="0" smtClean="0">
              <a:solidFill>
                <a:srgbClr val="7030A0"/>
              </a:solidFill>
            </a:endParaRPr>
          </a:p>
          <a:p>
            <a:r>
              <a:rPr lang="ar-SA" sz="2000" b="1" dirty="0" smtClean="0">
                <a:solidFill>
                  <a:srgbClr val="7030A0"/>
                </a:solidFill>
              </a:rPr>
              <a:t>-</a:t>
            </a:r>
            <a:r>
              <a:rPr lang="ar-SA" sz="2000" b="1" dirty="0">
                <a:solidFill>
                  <a:srgbClr val="7030A0"/>
                </a:solidFill>
              </a:rPr>
              <a:t>أ</a:t>
            </a:r>
            <a:r>
              <a:rPr lang="ar-SA" sz="2000" b="1" dirty="0" smtClean="0">
                <a:solidFill>
                  <a:srgbClr val="7030A0"/>
                </a:solidFill>
              </a:rPr>
              <a:t>شواك</a:t>
            </a:r>
          </a:p>
          <a:p>
            <a:endParaRPr lang="ar-SA" sz="2000" b="1" dirty="0" smtClean="0">
              <a:solidFill>
                <a:srgbClr val="7030A0"/>
              </a:solidFill>
            </a:endParaRPr>
          </a:p>
          <a:p>
            <a:r>
              <a:rPr lang="ar-SA" sz="2000" b="1" dirty="0" smtClean="0">
                <a:solidFill>
                  <a:srgbClr val="7030A0"/>
                </a:solidFill>
              </a:rPr>
              <a:t>-عضلات    </a:t>
            </a:r>
          </a:p>
          <a:p>
            <a:r>
              <a:rPr lang="ar-SA" sz="2000" b="1" dirty="0">
                <a:solidFill>
                  <a:srgbClr val="7030A0"/>
                </a:solidFill>
              </a:rPr>
              <a:t> </a:t>
            </a:r>
            <a:r>
              <a:rPr lang="ar-SA" sz="2000" b="1" dirty="0" smtClean="0">
                <a:solidFill>
                  <a:srgbClr val="7030A0"/>
                </a:solidFill>
              </a:rPr>
              <a:t> جدار  </a:t>
            </a:r>
          </a:p>
          <a:p>
            <a:r>
              <a:rPr lang="ar-SA" sz="2000" b="1" dirty="0">
                <a:solidFill>
                  <a:srgbClr val="7030A0"/>
                </a:solidFill>
              </a:rPr>
              <a:t> </a:t>
            </a:r>
            <a:r>
              <a:rPr lang="ar-SA" sz="2000" b="1" dirty="0" smtClean="0">
                <a:solidFill>
                  <a:srgbClr val="7030A0"/>
                </a:solidFill>
              </a:rPr>
              <a:t>الجسم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683568" y="2852936"/>
            <a:ext cx="1008112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accent2"/>
                </a:solidFill>
              </a:rPr>
              <a:t>-تكاثر جنسي</a:t>
            </a:r>
          </a:p>
          <a:p>
            <a:endParaRPr lang="ar-SA" sz="2000" b="1" dirty="0" smtClean="0">
              <a:solidFill>
                <a:schemeClr val="accent2"/>
              </a:solidFill>
            </a:endParaRPr>
          </a:p>
          <a:p>
            <a:endParaRPr lang="ar-SA" sz="2000" b="1" dirty="0" smtClean="0">
              <a:solidFill>
                <a:schemeClr val="accent2"/>
              </a:solidFill>
            </a:endParaRPr>
          </a:p>
          <a:p>
            <a:r>
              <a:rPr lang="ar-SA" sz="2000" b="1" dirty="0" smtClean="0">
                <a:solidFill>
                  <a:schemeClr val="accent2"/>
                </a:solidFill>
              </a:rPr>
              <a:t>-تكاثر</a:t>
            </a:r>
          </a:p>
          <a:p>
            <a:r>
              <a:rPr lang="ar-SA" sz="2000" b="1" dirty="0" smtClean="0">
                <a:solidFill>
                  <a:schemeClr val="accent2"/>
                </a:solidFill>
              </a:rPr>
              <a:t>لا جنسي</a:t>
            </a:r>
          </a:p>
          <a:p>
            <a:endParaRPr lang="ar-SA" sz="2000" b="1" dirty="0" smtClean="0">
              <a:solidFill>
                <a:schemeClr val="accent2"/>
              </a:solidFill>
            </a:endParaRPr>
          </a:p>
          <a:p>
            <a:endParaRPr lang="ar-SA" sz="2000" b="1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AutoShape 4" descr="خشب متوسط"/>
          <p:cNvSpPr>
            <a:spLocks noChangeArrowheads="1"/>
          </p:cNvSpPr>
          <p:nvPr/>
        </p:nvSpPr>
        <p:spPr bwMode="auto">
          <a:xfrm>
            <a:off x="2349976" y="404664"/>
            <a:ext cx="4098760" cy="1081087"/>
          </a:xfrm>
          <a:prstGeom prst="doubleWave">
            <a:avLst>
              <a:gd name="adj1" fmla="val 6500"/>
              <a:gd name="adj2" fmla="val 0"/>
            </a:avLst>
          </a:prstGeom>
          <a:solidFill>
            <a:schemeClr val="bg1"/>
          </a:solidFill>
          <a:ln w="57150">
            <a:solidFill>
              <a:schemeClr val="tx2">
                <a:lumMod val="60000"/>
                <a:lumOff val="40000"/>
              </a:schemeClr>
            </a:solidFill>
            <a:prstDash val="lgDashDot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1979984" y="607950"/>
            <a:ext cx="47522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>
                <a:solidFill>
                  <a:schemeClr val="bg2">
                    <a:lumMod val="50000"/>
                  </a:schemeClr>
                </a:solidFill>
              </a:rPr>
              <a:t>طوائف شوكيات الجلد</a:t>
            </a:r>
            <a:endParaRPr lang="ar-SA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608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00808"/>
            <a:ext cx="8574971" cy="4968552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85" decel="1000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385" decel="100000"/>
                                        <p:tgtEl>
                                          <p:spTgt spid="4608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385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385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nimBg="1"/>
      <p:bldP spid="4608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  <a:solidFill>
            <a:schemeClr val="accent2">
              <a:lumMod val="40000"/>
              <a:lumOff val="60000"/>
            </a:schemeClr>
          </a:solidFill>
        </p:spPr>
        <p:txBody>
          <a:bodyPr anchor="ctr">
            <a:normAutofit/>
          </a:bodyPr>
          <a:lstStyle/>
          <a:p>
            <a:pPr algn="ctr"/>
            <a:r>
              <a:rPr lang="ar-SA" sz="4000" dirty="0" smtClean="0">
                <a:solidFill>
                  <a:schemeClr val="tx1"/>
                </a:solidFill>
              </a:rPr>
              <a:t>مقارنة بين نجم البحر ونجم البحر الهش</a:t>
            </a:r>
            <a:endParaRPr lang="ar-SA" sz="4000" dirty="0">
              <a:solidFill>
                <a:schemeClr val="tx1"/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9318966"/>
              </p:ext>
            </p:extLst>
          </p:nvPr>
        </p:nvGraphicFramePr>
        <p:xfrm>
          <a:off x="457200" y="1935163"/>
          <a:ext cx="8229600" cy="446826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38874"/>
                <a:gridCol w="2659140"/>
                <a:gridCol w="3331586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32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نجم البحر</a:t>
                      </a:r>
                      <a:endParaRPr kumimoji="0" lang="ar-SA" sz="3200" b="1" kern="1200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32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وجه الاختلاف</a:t>
                      </a:r>
                      <a:endParaRPr kumimoji="0" lang="ar-SA" sz="3200" b="1" kern="1200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32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نجم البحر الهش</a:t>
                      </a:r>
                      <a:endParaRPr kumimoji="0" lang="ar-SA" sz="3200" b="1" kern="1200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851302">
                <a:tc>
                  <a:txBody>
                    <a:bodyPr/>
                    <a:lstStyle/>
                    <a:p>
                      <a:pPr rtl="1"/>
                      <a:endParaRPr lang="ar-SA" sz="4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002060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الطائفة التابعة لها</a:t>
                      </a:r>
                      <a:endParaRPr lang="ar-SA" sz="2800" b="1" dirty="0">
                        <a:solidFill>
                          <a:srgbClr val="00206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</a:tr>
              <a:tr h="851302">
                <a:tc>
                  <a:txBody>
                    <a:bodyPr/>
                    <a:lstStyle/>
                    <a:p>
                      <a:pPr rtl="1"/>
                      <a:endParaRPr lang="ar-SA" sz="4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002060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الأقدام</a:t>
                      </a:r>
                      <a:r>
                        <a:rPr lang="ar-SA" sz="2800" b="1" baseline="0" dirty="0" smtClean="0">
                          <a:solidFill>
                            <a:srgbClr val="002060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 الأنبوبية</a:t>
                      </a:r>
                      <a:endParaRPr lang="ar-SA" sz="2800" b="1" dirty="0">
                        <a:solidFill>
                          <a:srgbClr val="00206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</a:tr>
              <a:tr h="851302">
                <a:tc>
                  <a:txBody>
                    <a:bodyPr/>
                    <a:lstStyle/>
                    <a:p>
                      <a:pPr rtl="1"/>
                      <a:endParaRPr lang="ar-SA" sz="4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002060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الحركة</a:t>
                      </a:r>
                      <a:endParaRPr lang="ar-SA" sz="2800" b="1" dirty="0">
                        <a:solidFill>
                          <a:srgbClr val="00206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1335235">
                <a:tc>
                  <a:txBody>
                    <a:bodyPr/>
                    <a:lstStyle/>
                    <a:p>
                      <a:pPr rtl="1"/>
                      <a:endParaRPr lang="ar-SA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002060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التغذية</a:t>
                      </a:r>
                      <a:endParaRPr lang="ar-SA" sz="2800" b="1" dirty="0">
                        <a:solidFill>
                          <a:srgbClr val="00206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6207396" y="2786057"/>
            <a:ext cx="26850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err="1" smtClean="0">
                <a:latin typeface="Sakkal Majalla" pitchFamily="2" charset="-78"/>
                <a:cs typeface="Sakkal Majalla" pitchFamily="2" charset="-78"/>
              </a:rPr>
              <a:t>النجميات</a:t>
            </a:r>
            <a:endParaRPr lang="ar-SA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899592" y="2786058"/>
            <a:ext cx="260505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err="1" smtClean="0">
                <a:latin typeface="Sakkal Majalla" pitchFamily="2" charset="-78"/>
                <a:cs typeface="Sakkal Majalla" pitchFamily="2" charset="-78"/>
              </a:rPr>
              <a:t>الثعبانيات</a:t>
            </a:r>
            <a:endParaRPr lang="ar-SA" sz="2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6486325" y="3659446"/>
            <a:ext cx="197410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latin typeface="Sakkal Majalla" pitchFamily="2" charset="-78"/>
                <a:cs typeface="Sakkal Majalla" pitchFamily="2" charset="-78"/>
              </a:rPr>
              <a:t>يوجد لها </a:t>
            </a:r>
            <a:r>
              <a:rPr lang="ar-SA" sz="2400" b="1" dirty="0" err="1" smtClean="0">
                <a:latin typeface="Sakkal Majalla" pitchFamily="2" charset="-78"/>
                <a:cs typeface="Sakkal Majalla" pitchFamily="2" charset="-78"/>
              </a:rPr>
              <a:t>ممصات</a:t>
            </a:r>
            <a:endParaRPr lang="ar-SA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403648" y="3617055"/>
            <a:ext cx="163217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b="1" dirty="0" smtClean="0">
                <a:latin typeface="Sakkal Majalla" pitchFamily="2" charset="-78"/>
                <a:cs typeface="Sakkal Majalla" pitchFamily="2" charset="-78"/>
              </a:rPr>
              <a:t>لا يوجد </a:t>
            </a:r>
            <a:r>
              <a:rPr lang="ar-SA" sz="2400" b="1" dirty="0" err="1" smtClean="0">
                <a:latin typeface="Sakkal Majalla" pitchFamily="2" charset="-78"/>
                <a:cs typeface="Sakkal Majalla" pitchFamily="2" charset="-78"/>
              </a:rPr>
              <a:t>ممصات</a:t>
            </a:r>
            <a:endParaRPr lang="ar-SA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11560" y="4437112"/>
            <a:ext cx="284783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latin typeface="Sakkal Majalla" pitchFamily="2" charset="-78"/>
                <a:cs typeface="Sakkal Majalla" pitchFamily="2" charset="-78"/>
              </a:rPr>
              <a:t>بالتجديف وتحريك الأذرع</a:t>
            </a:r>
            <a:endParaRPr lang="ar-SA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418875" y="5589240"/>
            <a:ext cx="211356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Sakkal Majalla" pitchFamily="2" charset="-78"/>
                <a:cs typeface="Sakkal Majalla" pitchFamily="2" charset="-78"/>
              </a:rPr>
              <a:t>تتغذى على المحار</a:t>
            </a:r>
            <a:endParaRPr lang="ar-SA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95536" y="5334307"/>
            <a:ext cx="320787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latin typeface="Sakkal Majalla" pitchFamily="2" charset="-78"/>
                <a:cs typeface="Sakkal Majalla" pitchFamily="2" charset="-78"/>
              </a:rPr>
              <a:t>تتغذى على دقائق معلقة في الماء </a:t>
            </a:r>
          </a:p>
          <a:p>
            <a:r>
              <a:rPr lang="ar-SA" sz="2400" b="1" dirty="0">
                <a:latin typeface="Sakkal Majalla" pitchFamily="2" charset="-78"/>
                <a:cs typeface="Sakkal Majalla" pitchFamily="2" charset="-78"/>
              </a:rPr>
              <a:t>أ</a:t>
            </a:r>
            <a:r>
              <a:rPr lang="ar-SA" sz="2400" b="1" dirty="0" smtClean="0">
                <a:latin typeface="Sakkal Majalla" pitchFamily="2" charset="-78"/>
                <a:cs typeface="Sakkal Majalla" pitchFamily="2" charset="-78"/>
              </a:rPr>
              <a:t>و  المواد العالقة بين اشواكها</a:t>
            </a:r>
            <a:endParaRPr lang="ar-SA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716044" y="4479503"/>
            <a:ext cx="174438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b="1" dirty="0" smtClean="0">
                <a:latin typeface="Sakkal Majalla" pitchFamily="2" charset="-78"/>
                <a:cs typeface="Sakkal Majalla" pitchFamily="2" charset="-78"/>
              </a:rPr>
              <a:t>استخدام الشفط</a:t>
            </a:r>
            <a:endParaRPr lang="ar-SA" sz="24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214422"/>
            <a:ext cx="7429552" cy="500066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الهش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2227" y="1700808"/>
            <a:ext cx="6576024" cy="4536503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28800"/>
            <a:ext cx="6769100" cy="4163169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3.gstatic.com/images?q=tbn:ANd9GcTWMnwllpDFY5d_-wJBKuGVF82EE4P8NAEMIOVRyBzQV2Cfybb0h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836712"/>
            <a:ext cx="6192688" cy="3240360"/>
          </a:xfrm>
          <a:prstGeom prst="rect">
            <a:avLst/>
          </a:prstGeom>
          <a:noFill/>
        </p:spPr>
      </p:pic>
      <p:pic>
        <p:nvPicPr>
          <p:cNvPr id="3" name="Picture 2" descr="http://t2.gstatic.com/images?q=tbn:ANd9GcRjw0Uiw50uPtoxAWTqwSJUCKygJm5_nCNBCmw7bZbFI2woTDyg4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005064"/>
            <a:ext cx="2466975" cy="2279899"/>
          </a:xfrm>
          <a:prstGeom prst="rect">
            <a:avLst/>
          </a:prstGeom>
          <a:noFill/>
        </p:spPr>
      </p:pic>
      <p:pic>
        <p:nvPicPr>
          <p:cNvPr id="4" name="Picture 4" descr="http://t1.gstatic.com/images?q=tbn:ANd9GcRtxs3yoP2tDPZq_z7VO3XbqhKRAabOcLociSLQQ1Mnb_uKxeqvr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4149080"/>
            <a:ext cx="2066925" cy="22098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78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04864"/>
            <a:ext cx="6913563" cy="3455988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900112" y="1055390"/>
            <a:ext cx="7344295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ar-SA" sz="2300" b="1" dirty="0"/>
              <a:t>تحورت الأقدام الأنبوبية في بعض أنواع خيار</a:t>
            </a:r>
            <a:r>
              <a:rPr lang="ar-EG" sz="2300" b="1" dirty="0"/>
              <a:t> البحر</a:t>
            </a:r>
            <a:r>
              <a:rPr lang="ar-SA" sz="2300" b="1" dirty="0"/>
              <a:t> إلى </a:t>
            </a:r>
            <a:r>
              <a:rPr lang="ar-SA" sz="2300" b="1" dirty="0" err="1"/>
              <a:t>لوامس</a:t>
            </a:r>
            <a:r>
              <a:rPr lang="ar-SA" sz="2300" b="1" dirty="0"/>
              <a:t> لتلتقط جزئيات الطعام من الماء. </a:t>
            </a:r>
          </a:p>
        </p:txBody>
      </p:sp>
      <p:pic>
        <p:nvPicPr>
          <p:cNvPr id="66569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4708" y="2348880"/>
            <a:ext cx="5256212" cy="3743325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900113" y="506413"/>
            <a:ext cx="619125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ar-SA" sz="2500" b="1" dirty="0" smtClean="0">
                <a:solidFill>
                  <a:schemeClr val="bg1"/>
                </a:solidFill>
              </a:rPr>
              <a:t>. </a:t>
            </a:r>
            <a:endParaRPr lang="ar-SA" sz="2500" b="1" dirty="0">
              <a:solidFill>
                <a:schemeClr val="bg1"/>
              </a:solidFill>
            </a:endParaRPr>
          </a:p>
        </p:txBody>
      </p:sp>
      <p:pic>
        <p:nvPicPr>
          <p:cNvPr id="7066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060848"/>
            <a:ext cx="5184576" cy="4037564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نجم البحر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57628"/>
            <a:ext cx="9144000" cy="3000372"/>
          </a:xfrm>
          <a:prstGeom prst="rect">
            <a:avLst/>
          </a:prstGeom>
        </p:spPr>
      </p:pic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6000760" y="810578"/>
            <a:ext cx="274795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5400" b="1" dirty="0" smtClean="0">
                <a:solidFill>
                  <a:srgbClr val="0070C0"/>
                </a:solidFill>
              </a:rPr>
              <a:t>مضار </a:t>
            </a:r>
            <a:r>
              <a:rPr lang="ar-SA" sz="5400" b="1" dirty="0" err="1" smtClean="0">
                <a:solidFill>
                  <a:srgbClr val="0070C0"/>
                </a:solidFill>
              </a:rPr>
              <a:t>الشوكيات</a:t>
            </a:r>
            <a:endParaRPr lang="en-US" sz="5400" b="1" dirty="0">
              <a:solidFill>
                <a:srgbClr val="0070C0"/>
              </a:solidFill>
            </a:endParaRPr>
          </a:p>
        </p:txBody>
      </p:sp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900113" y="506413"/>
            <a:ext cx="5976937" cy="42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ar-SA" sz="2000" b="1" dirty="0" smtClean="0">
                <a:solidFill>
                  <a:schemeClr val="bg1"/>
                </a:solidFill>
              </a:rPr>
              <a:t>.</a:t>
            </a:r>
            <a:r>
              <a:rPr lang="ar-SA" sz="2000" dirty="0" smtClean="0">
                <a:solidFill>
                  <a:schemeClr val="bg1"/>
                </a:solidFill>
              </a:rPr>
              <a:t> </a:t>
            </a:r>
            <a:endParaRPr lang="ar-SA" sz="2000" dirty="0">
              <a:solidFill>
                <a:schemeClr val="bg1"/>
              </a:solidFill>
            </a:endParaRPr>
          </a:p>
        </p:txBody>
      </p:sp>
      <p:pic>
        <p:nvPicPr>
          <p:cNvPr id="7680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28604"/>
            <a:ext cx="5370540" cy="3384550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/>
          <p:cNvGrpSpPr/>
          <p:nvPr/>
        </p:nvGrpSpPr>
        <p:grpSpPr>
          <a:xfrm>
            <a:off x="143716" y="233490"/>
            <a:ext cx="8856984" cy="6336704"/>
            <a:chOff x="0" y="0"/>
            <a:chExt cx="10363200" cy="7234990"/>
          </a:xfrm>
        </p:grpSpPr>
        <p:pic>
          <p:nvPicPr>
            <p:cNvPr id="5" name="صورة 4" descr="C:\Users\Fozia\Downloads\421917306_150284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000"/>
            <a:stretch/>
          </p:blipFill>
          <p:spPr bwMode="auto">
            <a:xfrm>
              <a:off x="0" y="0"/>
              <a:ext cx="10363200" cy="723499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مربع نص 4102"/>
            <p:cNvSpPr txBox="1"/>
            <p:nvPr/>
          </p:nvSpPr>
          <p:spPr>
            <a:xfrm>
              <a:off x="7804484" y="1387642"/>
              <a:ext cx="1524000" cy="184485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en-US" sz="1100">
                  <a:effectLst/>
                  <a:ea typeface="Calibri"/>
                  <a:cs typeface="Arial"/>
                </a:rPr>
                <a:t>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9668444"/>
      </p:ext>
    </p:extLst>
  </p:cSld>
  <p:clrMapOvr>
    <a:masterClrMapping/>
  </p:clrMapOvr>
  <p:transition spd="med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t0.gstatic.com/images?q=tbn:ANd9GcTq2dyHv6-1kCUaY9X3EsK2yVtj88ofUvceG5yE8Jf-DgLMlBCOK0lA2rw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1311" y="35533"/>
            <a:ext cx="4399711" cy="2673387"/>
          </a:xfrm>
          <a:prstGeom prst="rect">
            <a:avLst/>
          </a:prstGeom>
          <a:noFill/>
        </p:spPr>
      </p:pic>
      <p:pic>
        <p:nvPicPr>
          <p:cNvPr id="37894" name="Picture 6" descr="http://t2.gstatic.com/images?q=tbn:ANd9GcSaOxum4cUvTJ3qkC5nbSt6MIq5-vPPHmB_SOix67Csurfl09nlh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4725144"/>
            <a:ext cx="2466975" cy="1857375"/>
          </a:xfrm>
          <a:prstGeom prst="rect">
            <a:avLst/>
          </a:prstGeom>
          <a:noFill/>
        </p:spPr>
      </p:pic>
      <p:pic>
        <p:nvPicPr>
          <p:cNvPr id="37896" name="Picture 8" descr="http://t3.gstatic.com/images?q=tbn:ANd9GcRtJmQZ7HyvoWalQ2I9Vif9OZB2sqdiok8UKrG9AijioBJDNq2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568" y="2924944"/>
            <a:ext cx="2619375" cy="2391148"/>
          </a:xfrm>
          <a:prstGeom prst="rect">
            <a:avLst/>
          </a:prstGeom>
          <a:noFill/>
        </p:spPr>
      </p:pic>
      <p:pic>
        <p:nvPicPr>
          <p:cNvPr id="37898" name="Picture 10" descr="http://t2.gstatic.com/images?q=tbn:ANd9GcRuENs6EIUD7Qh3FvBx2ofaivteicwIPEt70DBDe7N0b6q4qqc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2884826"/>
            <a:ext cx="2232248" cy="2077327"/>
          </a:xfrm>
          <a:prstGeom prst="rect">
            <a:avLst/>
          </a:prstGeom>
          <a:noFill/>
        </p:spPr>
      </p:pic>
      <p:pic>
        <p:nvPicPr>
          <p:cNvPr id="37900" name="Picture 12" descr="http://t0.gstatic.com/images?q=tbn:ANd9GcQXpmAkmVbRA-78uAyg3qXRUQgV9sPUUJk0V8rbbpScV338wNI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116632"/>
            <a:ext cx="3661934" cy="2808312"/>
          </a:xfrm>
          <a:prstGeom prst="rect">
            <a:avLst/>
          </a:prstGeom>
          <a:noFill/>
        </p:spPr>
      </p:pic>
      <p:pic>
        <p:nvPicPr>
          <p:cNvPr id="24578" name="Picture 2" descr="http://t0.gstatic.com/images?q=tbn:ANd9GcQct0-blvF9Vd8IRumivWXF-QeSVwLsuwE5EhNz6Yir7OS7V1UST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48186" y="5085184"/>
            <a:ext cx="3082677" cy="1597036"/>
          </a:xfrm>
          <a:prstGeom prst="rect">
            <a:avLst/>
          </a:prstGeom>
          <a:noFill/>
        </p:spPr>
      </p:pic>
      <p:pic>
        <p:nvPicPr>
          <p:cNvPr id="24580" name="Picture 4" descr="http://t0.gstatic.com/images?q=tbn:ANd9GcR7BbSTpNdBL_mVLUFELM97__5yHhA3W_xXsqDOIpFtXv_uC29i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8184" y="2805285"/>
            <a:ext cx="2466975" cy="184785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 descr="نجم البحر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4" name="مستطيل 3"/>
          <p:cNvSpPr/>
          <p:nvPr/>
        </p:nvSpPr>
        <p:spPr>
          <a:xfrm>
            <a:off x="1907704" y="476672"/>
            <a:ext cx="5237204" cy="1343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 smtClean="0">
                <a:solidFill>
                  <a:srgbClr val="993300"/>
                </a:solidFill>
              </a:rPr>
              <a:t>الفكرة العامة</a:t>
            </a:r>
            <a:endParaRPr lang="ar-SA" sz="8000" b="1" dirty="0">
              <a:solidFill>
                <a:srgbClr val="993300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106"/>
            <a:ext cx="9144000" cy="6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رابط كسهم مستقيم 5"/>
          <p:cNvCxnSpPr/>
          <p:nvPr/>
        </p:nvCxnSpPr>
        <p:spPr>
          <a:xfrm flipH="1">
            <a:off x="3286116" y="4209530"/>
            <a:ext cx="1428760" cy="7143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مستطيل 6"/>
          <p:cNvSpPr/>
          <p:nvPr/>
        </p:nvSpPr>
        <p:spPr>
          <a:xfrm>
            <a:off x="1196677" y="4919313"/>
            <a:ext cx="2070126" cy="8447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" name="مربع نص 7"/>
          <p:cNvSpPr txBox="1"/>
          <p:nvPr/>
        </p:nvSpPr>
        <p:spPr>
          <a:xfrm>
            <a:off x="1333391" y="5111060"/>
            <a:ext cx="18251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أ</a:t>
            </a:r>
            <a:r>
              <a:rPr lang="ar-SA" sz="2800" b="1" dirty="0" smtClean="0">
                <a:solidFill>
                  <a:srgbClr val="FF0000"/>
                </a:solidFill>
              </a:rPr>
              <a:t>قدام </a:t>
            </a:r>
            <a:r>
              <a:rPr lang="ar-SA" sz="2800" b="1" dirty="0">
                <a:solidFill>
                  <a:srgbClr val="FF0000"/>
                </a:solidFill>
              </a:rPr>
              <a:t>أ</a:t>
            </a:r>
            <a:r>
              <a:rPr lang="ar-SA" sz="2800" b="1" dirty="0" smtClean="0">
                <a:solidFill>
                  <a:srgbClr val="FF0000"/>
                </a:solidFill>
              </a:rPr>
              <a:t>نبوبية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785794"/>
            <a:ext cx="678661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شكل بيضاوي 4"/>
          <p:cNvSpPr/>
          <p:nvPr/>
        </p:nvSpPr>
        <p:spPr>
          <a:xfrm>
            <a:off x="1357290" y="2857496"/>
            <a:ext cx="1714512" cy="7858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AutoShape 4" descr="رمل"/>
          <p:cNvSpPr>
            <a:spLocks noChangeArrowheads="1"/>
          </p:cNvSpPr>
          <p:nvPr/>
        </p:nvSpPr>
        <p:spPr bwMode="auto">
          <a:xfrm>
            <a:off x="683568" y="692993"/>
            <a:ext cx="7776219" cy="5688335"/>
          </a:xfrm>
          <a:prstGeom prst="bevel">
            <a:avLst>
              <a:gd name="adj" fmla="val 11380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WordArt 5"/>
          <p:cNvSpPr>
            <a:spLocks noChangeArrowheads="1" noChangeShapeType="1" noTextEdit="1"/>
          </p:cNvSpPr>
          <p:nvPr/>
        </p:nvSpPr>
        <p:spPr bwMode="auto">
          <a:xfrm>
            <a:off x="4868440" y="1556792"/>
            <a:ext cx="2663577" cy="6481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bevelT w="38100" h="38100" prst="convex"/>
              <a:extrusionClr>
                <a:srgbClr val="FFFFFF"/>
              </a:extrusionClr>
            </a:sp3d>
          </a:bodyPr>
          <a:lstStyle/>
          <a:p>
            <a:pPr algn="ctr"/>
            <a:r>
              <a:rPr lang="ar-SA" sz="36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/>
                <a:latin typeface="Times New Roman"/>
                <a:cs typeface="Times New Roman"/>
              </a:rPr>
              <a:t>الفكرة الرئيسة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924224" y="2205161"/>
            <a:ext cx="2736850" cy="820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ar-SA" sz="3600" b="1" dirty="0"/>
              <a:t>شوكيات الجلد</a:t>
            </a:r>
            <a:endParaRPr lang="en-US" sz="3600" b="1" dirty="0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268040" y="3140199"/>
            <a:ext cx="6481762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ar-SA" sz="3600" b="1" dirty="0">
                <a:solidFill>
                  <a:srgbClr val="002060"/>
                </a:solidFill>
              </a:rPr>
              <a:t>حيوانات بحرية لها هيكل داخلي بأشواك وجهاز وعائي مائي وأقدام أنبوبية، ولأفرادها البالغة تناظر شعاعي. 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49" grpId="0" animBg="1"/>
      <p:bldP spid="6150" grpId="0"/>
      <p:bldP spid="61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لواقط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404664"/>
            <a:ext cx="4513013" cy="3058269"/>
          </a:xfrm>
          <a:prstGeom prst="rect">
            <a:avLst/>
          </a:prstGeom>
        </p:spPr>
      </p:pic>
      <p:pic>
        <p:nvPicPr>
          <p:cNvPr id="4" name="صورة 3" descr="اقدام انبوبية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04664"/>
            <a:ext cx="3816424" cy="3024336"/>
          </a:xfrm>
          <a:prstGeom prst="rect">
            <a:avLst/>
          </a:prstGeom>
        </p:spPr>
      </p:pic>
      <p:pic>
        <p:nvPicPr>
          <p:cNvPr id="5" name="صورة 4" descr="اقدام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645024"/>
            <a:ext cx="3744416" cy="2808312"/>
          </a:xfrm>
          <a:prstGeom prst="rect">
            <a:avLst/>
          </a:prstGeom>
        </p:spPr>
      </p:pic>
      <p:pic>
        <p:nvPicPr>
          <p:cNvPr id="6" name="صورة 5" descr="اقدام ولواقط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3789040"/>
            <a:ext cx="4536504" cy="2808312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714488"/>
            <a:ext cx="4714876" cy="4429156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</p:spPr>
      </p:pic>
      <p:cxnSp>
        <p:nvCxnSpPr>
          <p:cNvPr id="6" name="رابط كسهم مستقيم 5"/>
          <p:cNvCxnSpPr/>
          <p:nvPr/>
        </p:nvCxnSpPr>
        <p:spPr>
          <a:xfrm rot="10800000">
            <a:off x="3857620" y="3643314"/>
            <a:ext cx="178595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 rot="10800000">
            <a:off x="3857620" y="3714752"/>
            <a:ext cx="1643074" cy="78581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شكل بيضاوي 8"/>
          <p:cNvSpPr/>
          <p:nvPr/>
        </p:nvSpPr>
        <p:spPr>
          <a:xfrm>
            <a:off x="2714612" y="3357562"/>
            <a:ext cx="1000132" cy="5715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0" name="رابط كسهم مستقيم 9"/>
          <p:cNvCxnSpPr/>
          <p:nvPr/>
        </p:nvCxnSpPr>
        <p:spPr>
          <a:xfrm rot="10800000">
            <a:off x="2143108" y="3643314"/>
            <a:ext cx="121444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857232"/>
            <a:ext cx="3071834" cy="5572164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</p:spPr>
      </p:pic>
      <p:cxnSp>
        <p:nvCxnSpPr>
          <p:cNvPr id="13" name="رابط كسهم مستقيم 12"/>
          <p:cNvCxnSpPr/>
          <p:nvPr/>
        </p:nvCxnSpPr>
        <p:spPr>
          <a:xfrm flipV="1">
            <a:off x="7164288" y="4077072"/>
            <a:ext cx="288032" cy="4320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/>
          <p:nvPr/>
        </p:nvCxnSpPr>
        <p:spPr>
          <a:xfrm flipV="1">
            <a:off x="7380312" y="4149080"/>
            <a:ext cx="216024" cy="504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ستطيل 15"/>
          <p:cNvSpPr/>
          <p:nvPr/>
        </p:nvSpPr>
        <p:spPr>
          <a:xfrm>
            <a:off x="6572264" y="4714884"/>
            <a:ext cx="78581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6429388" y="4643446"/>
            <a:ext cx="931666" cy="707886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2000" b="1" dirty="0" err="1" smtClean="0">
                <a:solidFill>
                  <a:srgbClr val="FF0000"/>
                </a:solidFill>
              </a:rPr>
              <a:t>لواقط</a:t>
            </a:r>
            <a:r>
              <a:rPr lang="ar-SA" sz="2000" b="1" dirty="0" smtClean="0">
                <a:solidFill>
                  <a:srgbClr val="FF0000"/>
                </a:solidFill>
              </a:rPr>
              <a:t> </a:t>
            </a:r>
            <a:r>
              <a:rPr lang="ar-SA" sz="2000" b="1" dirty="0" err="1" smtClean="0">
                <a:solidFill>
                  <a:srgbClr val="FF0000"/>
                </a:solidFill>
              </a:rPr>
              <a:t>فمية</a:t>
            </a:r>
            <a:endParaRPr lang="ar-SA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كلاسيكي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1162</TotalTime>
  <Words>211</Words>
  <Application>Microsoft Office PowerPoint</Application>
  <PresentationFormat>عرض على الشاشة (3:4)‏</PresentationFormat>
  <Paragraphs>98</Paragraphs>
  <Slides>24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تدفق</vt:lpstr>
      <vt:lpstr>خصائص شوكيات الجلد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مقارنة بين نجم البحر ونجم البحر الهش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خصائص شوكيات الجلد</dc:title>
  <dc:creator>SAYTECH KBW</dc:creator>
  <cp:lastModifiedBy>Fozia</cp:lastModifiedBy>
  <cp:revision>73</cp:revision>
  <dcterms:created xsi:type="dcterms:W3CDTF">2010-10-20T11:58:30Z</dcterms:created>
  <dcterms:modified xsi:type="dcterms:W3CDTF">2018-01-26T04:20:11Z</dcterms:modified>
</cp:coreProperties>
</file>