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92" r:id="rId3"/>
    <p:sldId id="300" r:id="rId4"/>
    <p:sldId id="373" r:id="rId5"/>
    <p:sldId id="321" r:id="rId6"/>
    <p:sldId id="363" r:id="rId7"/>
    <p:sldId id="368" r:id="rId8"/>
    <p:sldId id="390" r:id="rId9"/>
    <p:sldId id="389" r:id="rId10"/>
    <p:sldId id="386" r:id="rId11"/>
    <p:sldId id="364" r:id="rId12"/>
    <p:sldId id="361" r:id="rId13"/>
    <p:sldId id="385" r:id="rId14"/>
    <p:sldId id="374" r:id="rId15"/>
    <p:sldId id="362" r:id="rId16"/>
    <p:sldId id="375" r:id="rId17"/>
    <p:sldId id="338" r:id="rId18"/>
    <p:sldId id="325" r:id="rId19"/>
    <p:sldId id="333" r:id="rId20"/>
    <p:sldId id="355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1F4977-B159-4960-A637-D7E8D1C9F496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B43A8D-33BF-415A-B571-08BFD627C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150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3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91D623-1AD0-A19E-9436-106325FB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0FC6443-29D0-F768-2D2D-7F2A1E706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CDF0B8-7C77-A8B5-7B7A-197622C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2FD9D6-9F01-EDD8-B06A-44F05B67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924D39-863C-DBD4-EEC5-3FB79B87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28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DF2534-8A9C-21A3-5BBE-8751EDC3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D655E4-18EC-79EF-04C0-B0193829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EDF4C-72F0-0147-480B-79FEA014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ECF261-C9DD-5527-08C3-2A5678C4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F77F5-51F7-C98F-FFD4-BBE3C1F2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86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211A931-34C9-6799-17EA-1DBC36503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AE6D789-7328-8A3D-9E3B-53E29A9DF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661466-8ED7-4EAE-EB60-E219F1E7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43CA4D-C903-59A4-7936-E0A04A84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2A4E11-58B2-39BF-C532-7BFF39B2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79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86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FB3010-09ED-F6E9-310C-8EAA977A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BDFC1F-3C98-C387-0217-BEA46A27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E07DEB-8F48-C209-588A-39411EDC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262E41-B88B-C2E7-4672-45E91ACF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24C33A-663A-EA95-955D-F3D75839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76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48CF68-B316-7D58-0D6A-EEFF2497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69E752-3B45-59FB-2172-B75C1BE7C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545E9E-71B9-A700-5B08-73CB2055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23CB97-0F84-C9D7-CF0B-22CA6BA8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30727A-3860-7566-98EE-6593C08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26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E937F0-1BC9-35B2-CAFF-9E39B462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6D3B58-C63B-B7D1-3015-AF15124A7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AC4969-BEAA-D68F-3E60-CB725300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9336FB-CB1C-3987-0928-1D701034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31CC3A-69FD-FDB1-83EB-3E63719D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0D35C7-8380-346B-D707-E0576C50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04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50D41-25AD-38EB-AAE1-478D366C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86BDCD-BB3F-0DE0-E041-ADF99E4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0DBAC2-25C2-A8C8-1553-86EA29194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C5913A1-6645-A193-83D5-89144C4D7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319DF3E-8CC0-B794-09B9-D16753610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FA4FE6-8FDC-C05C-544E-466042D5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29296C8-11A1-9624-0830-F9450E01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9E99362-CCD1-A1F1-617D-7BD96C4E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8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9229E5-5204-F21F-537A-B2F54DD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E99DCB3-D2B6-2356-7316-E4CFE58E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F16BE62-79B8-634B-58B0-6E850FAB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6C17A47-5AC9-E13F-BD28-13DAB4B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0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AD47965-D156-FC60-0C3B-DB3E4E57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E9ADA7-681C-4243-87DA-781E8C13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058111-6B30-2E83-EB53-77FF52B5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58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8B4F44-1561-F4E2-EFEC-6EADE450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0AFAC4-389D-8261-EB62-DF3D2EFD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788A58-0E22-F1C9-F754-7FF0EC7C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C6906BF-61D8-2499-D56D-2044829A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AC9646-59F9-6821-D4CD-96531F02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1EBA5E-2AC7-F37D-C17F-31E62A3D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42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46848-2B43-8A9E-2306-1FE607A1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9E62451-4CE0-E35F-3FB1-43CD19D0B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A1B719-D18E-D8F9-3B1E-D2406C80A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E80941-A096-84CD-8D3B-7755F0AC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76DC2C-6827-B4DA-5290-79CDD33A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287C10-7BE3-CFAC-E2BA-225E3106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89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F0E03B2-D967-7739-60E8-AF9EAC98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CB2E2D-B052-3F54-E342-52D00387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6ED75A-9BA0-4745-7199-A76482B67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9A1F0-D264-44CA-A025-353086EB82EF}" type="datetimeFigureOut">
              <a:rPr lang="ar-SA" smtClean="0"/>
              <a:t>04/07/45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3E851F-2C6B-08CC-5CEC-8C47AE40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E681FD-F6A0-7AF7-E018-20A6F6DBB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44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2219152-647B-AFC1-4A49-B5A07207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17E6F57-135C-97AD-D832-88B01F0821F6}"/>
              </a:ext>
            </a:extLst>
          </p:cNvPr>
          <p:cNvSpPr txBox="1"/>
          <p:nvPr/>
        </p:nvSpPr>
        <p:spPr>
          <a:xfrm>
            <a:off x="5477069" y="2505670"/>
            <a:ext cx="522514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الثورانات</a:t>
            </a:r>
            <a:r>
              <a:rPr lang="ar-SA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البركانية </a:t>
            </a:r>
          </a:p>
        </p:txBody>
      </p:sp>
    </p:spTree>
    <p:extLst>
      <p:ext uri="{BB962C8B-B14F-4D97-AF65-F5344CB8AC3E}">
        <p14:creationId xmlns:p14="http://schemas.microsoft.com/office/powerpoint/2010/main" val="232165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9A7A3E8-AA8B-51E3-3C82-89803372F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70367"/>
              </p:ext>
            </p:extLst>
          </p:nvPr>
        </p:nvGraphicFramePr>
        <p:xfrm>
          <a:off x="5149954" y="2918736"/>
          <a:ext cx="6669547" cy="25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25875">
                  <a:extLst>
                    <a:ext uri="{9D8B030D-6E8A-4147-A177-3AD203B41FA5}">
                      <a16:colId xmlns:a16="http://schemas.microsoft.com/office/drawing/2014/main" val="4128885670"/>
                    </a:ext>
                  </a:extLst>
                </a:gridCol>
                <a:gridCol w="2843672">
                  <a:extLst>
                    <a:ext uri="{9D8B030D-6E8A-4147-A177-3AD203B41FA5}">
                      <a16:colId xmlns:a16="http://schemas.microsoft.com/office/drawing/2014/main" val="2989140478"/>
                    </a:ext>
                  </a:extLst>
                </a:gridCol>
              </a:tblGrid>
              <a:tr h="877807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السبب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النتيجة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02404"/>
                  </a:ext>
                </a:extLst>
              </a:tr>
              <a:tr h="1670193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صهارة عالية اللزوجة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867645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7245C51-6A44-BA25-D710-F67EDF279FAC}"/>
              </a:ext>
            </a:extLst>
          </p:cNvPr>
          <p:cNvSpPr txBox="1"/>
          <p:nvPr/>
        </p:nvSpPr>
        <p:spPr>
          <a:xfrm>
            <a:off x="7803674" y="4192736"/>
            <a:ext cx="42834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تزداد اللزوجة  بانخفاض درجة الحرارة </a:t>
            </a:r>
          </a:p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وجود محتوى عالي من السيليكا . </a:t>
            </a:r>
            <a:endParaRPr lang="ar-SA" sz="20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A97D6AE-86EC-F72C-CD9E-080848E01997}"/>
              </a:ext>
            </a:extLst>
          </p:cNvPr>
          <p:cNvSpPr/>
          <p:nvPr/>
        </p:nvSpPr>
        <p:spPr>
          <a:xfrm>
            <a:off x="7118555" y="328643"/>
            <a:ext cx="4798861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السبب – النتيجة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D0ED5C2-E36F-0A12-BBDA-3BA163A000D6}"/>
              </a:ext>
            </a:extLst>
          </p:cNvPr>
          <p:cNvSpPr txBox="1"/>
          <p:nvPr/>
        </p:nvSpPr>
        <p:spPr>
          <a:xfrm>
            <a:off x="4779350" y="1829402"/>
            <a:ext cx="78366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فسري لماذا تزداد لزوجة الصهارة ؟  </a:t>
            </a:r>
          </a:p>
        </p:txBody>
      </p:sp>
      <p:pic>
        <p:nvPicPr>
          <p:cNvPr id="3074" name="Picture 2" descr="نتيجة الصورة لـ استفهام ايقونة">
            <a:extLst>
              <a:ext uri="{FF2B5EF4-FFF2-40B4-BE49-F238E27FC236}">
                <a16:creationId xmlns:a16="http://schemas.microsoft.com/office/drawing/2014/main" id="{500313F6-218E-E6DF-D4A9-D0A23AD6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" y="136743"/>
            <a:ext cx="1517444" cy="18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نتيجة الصورة لـ صهارة البراكين">
            <a:extLst>
              <a:ext uri="{FF2B5EF4-FFF2-40B4-BE49-F238E27FC236}">
                <a16:creationId xmlns:a16="http://schemas.microsoft.com/office/drawing/2014/main" id="{84DCC7FF-6F72-B3B5-DDD4-BC1C3F2E7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4" y="1966228"/>
            <a:ext cx="3905916" cy="38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FE886EE-8563-16D0-97A4-44FFBD1EF9E6}"/>
              </a:ext>
            </a:extLst>
          </p:cNvPr>
          <p:cNvSpPr/>
          <p:nvPr/>
        </p:nvSpPr>
        <p:spPr>
          <a:xfrm>
            <a:off x="8439941" y="188656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تقويم بنائي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CA4C0C9-21F1-CCBA-0F77-BBFE55068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93" y="256390"/>
            <a:ext cx="2291334" cy="957693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83DDBFF-673C-6963-8E39-F552C6D87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024" y="188656"/>
            <a:ext cx="1165127" cy="11651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EFAFF96-26F6-CF1F-0D34-4A372E673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342" y="1353783"/>
            <a:ext cx="4650658" cy="95769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CCB2A43-1379-EFD6-E978-23FBFF33D21C}"/>
              </a:ext>
            </a:extLst>
          </p:cNvPr>
          <p:cNvSpPr txBox="1"/>
          <p:nvPr/>
        </p:nvSpPr>
        <p:spPr>
          <a:xfrm>
            <a:off x="9527458" y="1779639"/>
            <a:ext cx="2025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</a:t>
            </a:r>
            <a:r>
              <a:rPr lang="ar-SA" dirty="0"/>
              <a:t> </a:t>
            </a:r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223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481341E-19CD-6BEA-D149-4B384FC6C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328" y="2519429"/>
            <a:ext cx="4373941" cy="2544184"/>
          </a:xfrm>
          <a:prstGeom prst="rect">
            <a:avLst/>
          </a:prstGeom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4B4AA9A-1C40-BA26-1F49-AFB2E9615F13}"/>
              </a:ext>
            </a:extLst>
          </p:cNvPr>
          <p:cNvSpPr/>
          <p:nvPr/>
        </p:nvSpPr>
        <p:spPr>
          <a:xfrm>
            <a:off x="11318550" y="3029092"/>
            <a:ext cx="352342" cy="53018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A3242E1-F82B-733C-2819-A96D87957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09" y="2627584"/>
            <a:ext cx="6822879" cy="2327874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F7DB787B-1361-6168-32F0-832E593A9FF8}"/>
              </a:ext>
            </a:extLst>
          </p:cNvPr>
          <p:cNvSpPr/>
          <p:nvPr/>
        </p:nvSpPr>
        <p:spPr>
          <a:xfrm>
            <a:off x="2782980" y="1645167"/>
            <a:ext cx="2684475" cy="7306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صح أم خطأ ؟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0629BF2-57E0-FFE7-B135-CF9BFA8E3CAB}"/>
              </a:ext>
            </a:extLst>
          </p:cNvPr>
          <p:cNvSpPr txBox="1"/>
          <p:nvPr/>
        </p:nvSpPr>
        <p:spPr>
          <a:xfrm>
            <a:off x="632361" y="4182547"/>
            <a:ext cx="4424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√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4DE0D30-A134-FDCB-8C65-9B36EC281090}"/>
              </a:ext>
            </a:extLst>
          </p:cNvPr>
          <p:cNvSpPr txBox="1"/>
          <p:nvPr/>
        </p:nvSpPr>
        <p:spPr>
          <a:xfrm>
            <a:off x="581379" y="3000483"/>
            <a:ext cx="4424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947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BDA2DC64-EBC5-FA20-914C-2605DE12D634}"/>
              </a:ext>
            </a:extLst>
          </p:cNvPr>
          <p:cNvSpPr/>
          <p:nvPr/>
        </p:nvSpPr>
        <p:spPr>
          <a:xfrm>
            <a:off x="7679094" y="328643"/>
            <a:ext cx="4238322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الخرائط الذهنية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9FDE28E-4CAC-58B4-B1E6-ACBD8B8D45F8}"/>
              </a:ext>
            </a:extLst>
          </p:cNvPr>
          <p:cNvSpPr txBox="1"/>
          <p:nvPr/>
        </p:nvSpPr>
        <p:spPr>
          <a:xfrm>
            <a:off x="3405541" y="497729"/>
            <a:ext cx="42735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عددي أنواع الصهارة :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5FB3DCB-FF4B-9897-4808-631242C57040}"/>
              </a:ext>
            </a:extLst>
          </p:cNvPr>
          <p:cNvSpPr/>
          <p:nvPr/>
        </p:nvSpPr>
        <p:spPr>
          <a:xfrm>
            <a:off x="4613362" y="1478117"/>
            <a:ext cx="4728018" cy="6531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أنواع الصهارة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0ADBAE5-C2B2-4030-53AD-65FC31142EDD}"/>
              </a:ext>
            </a:extLst>
          </p:cNvPr>
          <p:cNvSpPr/>
          <p:nvPr/>
        </p:nvSpPr>
        <p:spPr>
          <a:xfrm>
            <a:off x="9232941" y="3063696"/>
            <a:ext cx="2684475" cy="7306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صهارة بازلتية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07A51DC-4E11-6531-7AA4-2E643E6410B3}"/>
              </a:ext>
            </a:extLst>
          </p:cNvPr>
          <p:cNvSpPr/>
          <p:nvPr/>
        </p:nvSpPr>
        <p:spPr>
          <a:xfrm>
            <a:off x="4918803" y="3063695"/>
            <a:ext cx="2958926" cy="7306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صهارة </a:t>
            </a:r>
            <a:r>
              <a:rPr lang="ar-SA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أنديزيتية</a:t>
            </a:r>
            <a:endParaRPr lang="ar-SA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موصل: على شكل مرفق 33">
            <a:extLst>
              <a:ext uri="{FF2B5EF4-FFF2-40B4-BE49-F238E27FC236}">
                <a16:creationId xmlns:a16="http://schemas.microsoft.com/office/drawing/2014/main" id="{D776E959-CF2A-7820-1B29-F1BB15C3DC27}"/>
              </a:ext>
            </a:extLst>
          </p:cNvPr>
          <p:cNvCxnSpPr>
            <a:cxnSpLocks/>
          </p:cNvCxnSpPr>
          <p:nvPr/>
        </p:nvCxnSpPr>
        <p:spPr>
          <a:xfrm>
            <a:off x="9498292" y="1795423"/>
            <a:ext cx="1995618" cy="110509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2" name="Picture 6" descr="نتيجة الصورة لـ ايقونة الخرائط الذهنية">
            <a:extLst>
              <a:ext uri="{FF2B5EF4-FFF2-40B4-BE49-F238E27FC236}">
                <a16:creationId xmlns:a16="http://schemas.microsoft.com/office/drawing/2014/main" id="{CEAA3B63-341D-AF35-E4A0-63393FBAC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6" y="274426"/>
            <a:ext cx="1446950" cy="14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0AB7D6E-648D-2671-9650-660075A30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32548" y="2221557"/>
            <a:ext cx="1790402" cy="783592"/>
          </a:xfrm>
          <a:prstGeom prst="rect">
            <a:avLst/>
          </a:prstGeom>
        </p:spPr>
      </p:pic>
      <p:sp>
        <p:nvSpPr>
          <p:cNvPr id="29" name="مستطيل 28">
            <a:extLst>
              <a:ext uri="{FF2B5EF4-FFF2-40B4-BE49-F238E27FC236}">
                <a16:creationId xmlns:a16="http://schemas.microsoft.com/office/drawing/2014/main" id="{B25B0B6F-D53B-FF88-0A55-444AFD5DC9DF}"/>
              </a:ext>
            </a:extLst>
          </p:cNvPr>
          <p:cNvSpPr/>
          <p:nvPr/>
        </p:nvSpPr>
        <p:spPr>
          <a:xfrm>
            <a:off x="1030681" y="3063695"/>
            <a:ext cx="2818898" cy="7306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صهارة </a:t>
            </a:r>
            <a:r>
              <a:rPr lang="ar-SA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ريوليتية</a:t>
            </a:r>
            <a:endParaRPr lang="ar-SA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4CB9AF0-E7CE-75D4-5D92-F130427EA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396" y="3937549"/>
            <a:ext cx="2796782" cy="27188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8781322-32DD-BBB9-2B2F-EAE1883DF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803" y="3937549"/>
            <a:ext cx="2958926" cy="271889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099645A-C70C-B765-0CBE-111C60162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28" y="3937550"/>
            <a:ext cx="2831878" cy="2646024"/>
          </a:xfrm>
          <a:prstGeom prst="rect">
            <a:avLst/>
          </a:prstGeom>
        </p:spPr>
      </p:pic>
      <p:cxnSp>
        <p:nvCxnSpPr>
          <p:cNvPr id="4" name="موصل: على شكل مرفق 3">
            <a:extLst>
              <a:ext uri="{FF2B5EF4-FFF2-40B4-BE49-F238E27FC236}">
                <a16:creationId xmlns:a16="http://schemas.microsoft.com/office/drawing/2014/main" id="{1388BA8F-BA1D-49F6-6ADB-8E7832D3B9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38022" y="1795425"/>
            <a:ext cx="1918429" cy="110509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E1AE1E8-2F0B-A871-0C2D-693F7A784D54}"/>
              </a:ext>
            </a:extLst>
          </p:cNvPr>
          <p:cNvSpPr/>
          <p:nvPr/>
        </p:nvSpPr>
        <p:spPr>
          <a:xfrm>
            <a:off x="7525972" y="112340"/>
            <a:ext cx="4541926" cy="445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تحديد أوجه الشبة و الاختلاف</a:t>
            </a:r>
          </a:p>
        </p:txBody>
      </p:sp>
      <p:pic>
        <p:nvPicPr>
          <p:cNvPr id="2054" name="Picture 6" descr="راجع تفاصيل الصورة ذات الصلة. Clip Art Quantitative Research Data Collection - Omino Con Lente Di ...">
            <a:extLst>
              <a:ext uri="{FF2B5EF4-FFF2-40B4-BE49-F238E27FC236}">
                <a16:creationId xmlns:a16="http://schemas.microsoft.com/office/drawing/2014/main" id="{5916142F-C16B-5060-EDC7-63BF02A5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45"/>
            <a:ext cx="2470766" cy="23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جدول 20">
            <a:extLst>
              <a:ext uri="{FF2B5EF4-FFF2-40B4-BE49-F238E27FC236}">
                <a16:creationId xmlns:a16="http://schemas.microsoft.com/office/drawing/2014/main" id="{1A874FB0-FE39-AE0A-5EB3-969AF6FB6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16442"/>
              </p:ext>
            </p:extLst>
          </p:nvPr>
        </p:nvGraphicFramePr>
        <p:xfrm>
          <a:off x="2033025" y="1226416"/>
          <a:ext cx="9960855" cy="48540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88327">
                  <a:extLst>
                    <a:ext uri="{9D8B030D-6E8A-4147-A177-3AD203B41FA5}">
                      <a16:colId xmlns:a16="http://schemas.microsoft.com/office/drawing/2014/main" val="1979383603"/>
                    </a:ext>
                  </a:extLst>
                </a:gridCol>
                <a:gridCol w="2911938">
                  <a:extLst>
                    <a:ext uri="{9D8B030D-6E8A-4147-A177-3AD203B41FA5}">
                      <a16:colId xmlns:a16="http://schemas.microsoft.com/office/drawing/2014/main" val="687007750"/>
                    </a:ext>
                  </a:extLst>
                </a:gridCol>
                <a:gridCol w="2264874">
                  <a:extLst>
                    <a:ext uri="{9D8B030D-6E8A-4147-A177-3AD203B41FA5}">
                      <a16:colId xmlns:a16="http://schemas.microsoft.com/office/drawing/2014/main" val="3118968373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607592805"/>
                    </a:ext>
                  </a:extLst>
                </a:gridCol>
              </a:tblGrid>
              <a:tr h="86458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أوجه المقارنة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الصهارة البازلتية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الصهارة </a:t>
                      </a:r>
                      <a:r>
                        <a:rPr lang="ar-SA" sz="20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الأنديزيتية</a:t>
                      </a:r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الصهارة </a:t>
                      </a:r>
                      <a:r>
                        <a:rPr lang="ar-SA" sz="20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الريوليتية</a:t>
                      </a: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346650"/>
                  </a:ext>
                </a:extLst>
              </a:tr>
              <a:tr h="1420159"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طريقة التكون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178174"/>
                  </a:ext>
                </a:extLst>
              </a:tr>
              <a:tr h="55156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كمية السليكا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73947"/>
                  </a:ext>
                </a:extLst>
              </a:tr>
              <a:tr h="51676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اللزوجة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49528"/>
                  </a:ext>
                </a:extLst>
              </a:tr>
              <a:tr h="63639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نوع </a:t>
                      </a:r>
                      <a:r>
                        <a:rPr lang="ar-SA" sz="20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الثورانات</a:t>
                      </a: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20125"/>
                  </a:ext>
                </a:extLst>
              </a:tr>
              <a:tr h="86458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مثال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115642"/>
                  </a:ext>
                </a:extLst>
              </a:tr>
            </a:tbl>
          </a:graphicData>
        </a:graphic>
      </p:graphicFrame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C2B6BA0-AD3E-C43F-6E92-C112B40813F2}"/>
              </a:ext>
            </a:extLst>
          </p:cNvPr>
          <p:cNvSpPr txBox="1"/>
          <p:nvPr/>
        </p:nvSpPr>
        <p:spPr>
          <a:xfrm>
            <a:off x="1999637" y="4775767"/>
            <a:ext cx="21909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انفجارات عنيفة </a:t>
            </a:r>
            <a:r>
              <a:rPr lang="ar-SA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8844C43-9ABE-4C28-3817-AE54E10C0A7D}"/>
              </a:ext>
            </a:extLst>
          </p:cNvPr>
          <p:cNvSpPr txBox="1"/>
          <p:nvPr/>
        </p:nvSpPr>
        <p:spPr>
          <a:xfrm>
            <a:off x="4554246" y="2426563"/>
            <a:ext cx="2509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مصدرها مواد القشرة المحيطية أو </a:t>
            </a:r>
            <a:r>
              <a:rPr lang="ar-SA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الروسبيات</a:t>
            </a:r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6618629-C0AA-E726-97A9-7CF95DCBD533}"/>
              </a:ext>
            </a:extLst>
          </p:cNvPr>
          <p:cNvSpPr txBox="1"/>
          <p:nvPr/>
        </p:nvSpPr>
        <p:spPr>
          <a:xfrm>
            <a:off x="1878296" y="5362402"/>
            <a:ext cx="30068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جبل حرة شامة في </a:t>
            </a:r>
          </a:p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السعودية</a:t>
            </a:r>
            <a:endParaRPr lang="ar-S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A0F4E91-82CB-740B-BDB5-81E3EF4ECA46}"/>
              </a:ext>
            </a:extLst>
          </p:cNvPr>
          <p:cNvSpPr txBox="1"/>
          <p:nvPr/>
        </p:nvSpPr>
        <p:spPr>
          <a:xfrm>
            <a:off x="4885188" y="4145582"/>
            <a:ext cx="124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متوسطة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/>
              <a:t>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D09CED5-514B-FE5F-1718-C0FDC690C3F7}"/>
              </a:ext>
            </a:extLst>
          </p:cNvPr>
          <p:cNvSpPr txBox="1"/>
          <p:nvPr/>
        </p:nvSpPr>
        <p:spPr>
          <a:xfrm>
            <a:off x="2058867" y="2173197"/>
            <a:ext cx="250988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تتكون عندما تمتزج الصهارة مع صخور القشرة القارية العلوية الغنية بالسليكا و الماء .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9CCB3FF-98CB-C62B-8BAE-D783E680984D}"/>
              </a:ext>
            </a:extLst>
          </p:cNvPr>
          <p:cNvSpPr txBox="1"/>
          <p:nvPr/>
        </p:nvSpPr>
        <p:spPr>
          <a:xfrm>
            <a:off x="7043135" y="2192864"/>
            <a:ext cx="250988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تتكون عندما تنصهر صخور الستار العلوي و يتفاعل </a:t>
            </a:r>
            <a:r>
              <a:rPr lang="ar-SA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قلبل</a:t>
            </a:r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منها مع صخور القشرة الأرضية العلوية  .</a:t>
            </a:r>
            <a:r>
              <a:rPr lang="ar-SA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C951657C-9719-82B1-C8E5-6A2A12A564A0}"/>
              </a:ext>
            </a:extLst>
          </p:cNvPr>
          <p:cNvSpPr txBox="1"/>
          <p:nvPr/>
        </p:nvSpPr>
        <p:spPr>
          <a:xfrm>
            <a:off x="4313743" y="5458744"/>
            <a:ext cx="27634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بركان </a:t>
            </a:r>
            <a:r>
              <a:rPr lang="ar-SA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تامبورا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اندونيسيا </a:t>
            </a:r>
            <a:endParaRPr lang="ar-S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70FAD33-0884-B244-57A9-B5ECCC626A55}"/>
              </a:ext>
            </a:extLst>
          </p:cNvPr>
          <p:cNvSpPr txBox="1"/>
          <p:nvPr/>
        </p:nvSpPr>
        <p:spPr>
          <a:xfrm>
            <a:off x="2117087" y="3623862"/>
            <a:ext cx="24735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كثيرة تزيد على 60%</a:t>
            </a:r>
            <a:endParaRPr lang="ar-SA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34B137F-CA40-E857-EE6E-A1A38F9306C7}"/>
              </a:ext>
            </a:extLst>
          </p:cNvPr>
          <p:cNvSpPr txBox="1"/>
          <p:nvPr/>
        </p:nvSpPr>
        <p:spPr>
          <a:xfrm>
            <a:off x="4512260" y="3662199"/>
            <a:ext cx="25518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متوسطة بين 50% -60%</a:t>
            </a:r>
            <a:endParaRPr lang="ar-SA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3A2635FB-7123-7333-43C3-0E7AB246E057}"/>
              </a:ext>
            </a:extLst>
          </p:cNvPr>
          <p:cNvSpPr txBox="1"/>
          <p:nvPr/>
        </p:nvSpPr>
        <p:spPr>
          <a:xfrm>
            <a:off x="7525972" y="3636235"/>
            <a:ext cx="18410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قليلة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868A2E3-F58B-B7EB-1D52-C272342FE513}"/>
              </a:ext>
            </a:extLst>
          </p:cNvPr>
          <p:cNvSpPr txBox="1"/>
          <p:nvPr/>
        </p:nvSpPr>
        <p:spPr>
          <a:xfrm>
            <a:off x="7201921" y="5527484"/>
            <a:ext cx="24891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حرة كشب غربي المملكة </a:t>
            </a:r>
            <a:endParaRPr lang="ar-S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F9D77097-DB8A-F44E-2BC5-D4F9852BF838}"/>
              </a:ext>
            </a:extLst>
          </p:cNvPr>
          <p:cNvSpPr txBox="1"/>
          <p:nvPr/>
        </p:nvSpPr>
        <p:spPr>
          <a:xfrm>
            <a:off x="4706563" y="4766843"/>
            <a:ext cx="19537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متوسطة الانفجارات</a:t>
            </a:r>
            <a:r>
              <a:rPr lang="ar-SA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6498FC2-C468-F5EF-A4ED-F2D20CA0B2E6}"/>
              </a:ext>
            </a:extLst>
          </p:cNvPr>
          <p:cNvSpPr txBox="1"/>
          <p:nvPr/>
        </p:nvSpPr>
        <p:spPr>
          <a:xfrm>
            <a:off x="7575563" y="4219776"/>
            <a:ext cx="1248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منخفضة</a:t>
            </a:r>
            <a:r>
              <a:rPr lang="ar-SA" sz="2000" dirty="0"/>
              <a:t>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D86F27C-C829-8CCE-3BF8-4E26EDCA5271}"/>
              </a:ext>
            </a:extLst>
          </p:cNvPr>
          <p:cNvSpPr txBox="1"/>
          <p:nvPr/>
        </p:nvSpPr>
        <p:spPr>
          <a:xfrm>
            <a:off x="7087514" y="4875445"/>
            <a:ext cx="24695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هادئة دون انفجارات 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64B4EA0-F1F5-8A22-3175-4E5D9D107664}"/>
              </a:ext>
            </a:extLst>
          </p:cNvPr>
          <p:cNvSpPr txBox="1"/>
          <p:nvPr/>
        </p:nvSpPr>
        <p:spPr>
          <a:xfrm>
            <a:off x="2470766" y="4145582"/>
            <a:ext cx="1248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عالية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dirty="0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083FD1B9-1D17-92B8-FC7B-78D1B7F49873}"/>
              </a:ext>
            </a:extLst>
          </p:cNvPr>
          <p:cNvSpPr txBox="1"/>
          <p:nvPr/>
        </p:nvSpPr>
        <p:spPr>
          <a:xfrm>
            <a:off x="2975278" y="656361"/>
            <a:ext cx="78366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قارني بين أنواع الصهارة حسب الأوجه التالية ؟  </a:t>
            </a:r>
          </a:p>
        </p:txBody>
      </p:sp>
    </p:spTree>
    <p:extLst>
      <p:ext uri="{BB962C8B-B14F-4D97-AF65-F5344CB8AC3E}">
        <p14:creationId xmlns:p14="http://schemas.microsoft.com/office/powerpoint/2010/main" val="9842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2" grpId="0"/>
      <p:bldP spid="34" grpId="0"/>
      <p:bldP spid="35" grpId="0"/>
      <p:bldP spid="36" grpId="0"/>
      <p:bldP spid="37" grpId="0"/>
      <p:bldP spid="38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A78EEBC8-FF09-439C-763E-E3730E2E2669}"/>
              </a:ext>
            </a:extLst>
          </p:cNvPr>
          <p:cNvSpPr/>
          <p:nvPr/>
        </p:nvSpPr>
        <p:spPr>
          <a:xfrm>
            <a:off x="8239432" y="195943"/>
            <a:ext cx="3792460" cy="5764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الشكل – المناقشة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33E063A-B18A-06B0-EB1C-624B8436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9" y="195943"/>
            <a:ext cx="7981001" cy="634250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27EDDD5-C199-7E2F-FC8C-8A498EF69C05}"/>
              </a:ext>
            </a:extLst>
          </p:cNvPr>
          <p:cNvSpPr/>
          <p:nvPr/>
        </p:nvSpPr>
        <p:spPr>
          <a:xfrm>
            <a:off x="8239430" y="1212614"/>
            <a:ext cx="3792461" cy="15797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تصنف الكيفية التي تثور بها البراكين حسب درجة حرارة الصهارة و محتواها من السيليكا و الغازات إلى : </a:t>
            </a:r>
            <a:endParaRPr lang="ar-S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F9424A-A7F2-92A7-7F30-BE5952A6C412}"/>
              </a:ext>
            </a:extLst>
          </p:cNvPr>
          <p:cNvSpPr/>
          <p:nvPr/>
        </p:nvSpPr>
        <p:spPr>
          <a:xfrm>
            <a:off x="8760542" y="3182561"/>
            <a:ext cx="3028335" cy="369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 </a:t>
            </a:r>
            <a:r>
              <a:rPr lang="ar-SA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ثورانات</a:t>
            </a: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بركانية هادئة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565D5D5-B747-0356-219E-9C8055FE9886}"/>
              </a:ext>
            </a:extLst>
          </p:cNvPr>
          <p:cNvSpPr/>
          <p:nvPr/>
        </p:nvSpPr>
        <p:spPr>
          <a:xfrm>
            <a:off x="5820697" y="4031226"/>
            <a:ext cx="2320413" cy="180913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31FDEB6-3C93-A332-411B-17834F8A660E}"/>
              </a:ext>
            </a:extLst>
          </p:cNvPr>
          <p:cNvSpPr/>
          <p:nvPr/>
        </p:nvSpPr>
        <p:spPr>
          <a:xfrm>
            <a:off x="8340186" y="4094432"/>
            <a:ext cx="3028335" cy="369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 </a:t>
            </a:r>
            <a:r>
              <a:rPr lang="ar-SA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ثورانات</a:t>
            </a: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بركانية تحت الماء 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FF8405B-9CF1-4501-43FE-25D77150DA09}"/>
              </a:ext>
            </a:extLst>
          </p:cNvPr>
          <p:cNvSpPr/>
          <p:nvPr/>
        </p:nvSpPr>
        <p:spPr>
          <a:xfrm>
            <a:off x="3229897" y="4025338"/>
            <a:ext cx="2320413" cy="144096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EC39282-E5DE-8EE7-82C6-9E8767701E6E}"/>
              </a:ext>
            </a:extLst>
          </p:cNvPr>
          <p:cNvSpPr/>
          <p:nvPr/>
        </p:nvSpPr>
        <p:spPr>
          <a:xfrm>
            <a:off x="8760542" y="5097031"/>
            <a:ext cx="3028335" cy="369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 </a:t>
            </a:r>
            <a:r>
              <a:rPr lang="ar-SA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ثورانات</a:t>
            </a: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بركانية متفجرة 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6C8325B-B103-E1D8-4B33-B02CB8DF5A95}"/>
              </a:ext>
            </a:extLst>
          </p:cNvPr>
          <p:cNvSpPr/>
          <p:nvPr/>
        </p:nvSpPr>
        <p:spPr>
          <a:xfrm>
            <a:off x="534797" y="4025338"/>
            <a:ext cx="2320413" cy="144096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25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الصورة لـ التفكير الناقد">
            <a:extLst>
              <a:ext uri="{FF2B5EF4-FFF2-40B4-BE49-F238E27FC236}">
                <a16:creationId xmlns:a16="http://schemas.microsoft.com/office/drawing/2014/main" id="{262B2EB6-BB75-68A7-4824-87D1ED16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9" y="77902"/>
            <a:ext cx="1521862" cy="15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3FF7EB4-1A6C-CEC3-180C-96B0BF5124D8}"/>
              </a:ext>
            </a:extLst>
          </p:cNvPr>
          <p:cNvSpPr/>
          <p:nvPr/>
        </p:nvSpPr>
        <p:spPr>
          <a:xfrm>
            <a:off x="8438692" y="439122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التفكير الناقد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2FE21A-E1A6-2322-8F8F-68BD385A784E}"/>
              </a:ext>
            </a:extLst>
          </p:cNvPr>
          <p:cNvSpPr txBox="1"/>
          <p:nvPr/>
        </p:nvSpPr>
        <p:spPr>
          <a:xfrm>
            <a:off x="5815179" y="1940631"/>
            <a:ext cx="5906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لماذا تحدث </a:t>
            </a:r>
            <a:r>
              <a:rPr lang="ar-SA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الثورانات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البركانية المتفجرة ؟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86CD511-6E77-7AEC-8E39-16BAF2981ED9}"/>
              </a:ext>
            </a:extLst>
          </p:cNvPr>
          <p:cNvSpPr/>
          <p:nvPr/>
        </p:nvSpPr>
        <p:spPr>
          <a:xfrm>
            <a:off x="6139665" y="3126659"/>
            <a:ext cx="5582097" cy="17206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لأن اللابة في القناة تكون لزجة فلا تتدفق من فوهة البركان بسهولة بل تتراكم فيها الغازات إلى أن تخرج في صورة انفجارات عنيفة .</a:t>
            </a:r>
          </a:p>
        </p:txBody>
      </p:sp>
      <p:pic>
        <p:nvPicPr>
          <p:cNvPr id="4098" name="Picture 2" descr="براكين جزر هاويHawaiia Volcanoes : - المكتبة الجغرافية">
            <a:extLst>
              <a:ext uri="{FF2B5EF4-FFF2-40B4-BE49-F238E27FC236}">
                <a16:creationId xmlns:a16="http://schemas.microsoft.com/office/drawing/2014/main" id="{15729894-58CA-501A-780E-68FA1F4DC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0" y="2060027"/>
            <a:ext cx="4835013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8038291B-1E08-E965-1D99-656F2EE1C208}"/>
              </a:ext>
            </a:extLst>
          </p:cNvPr>
          <p:cNvSpPr/>
          <p:nvPr/>
        </p:nvSpPr>
        <p:spPr>
          <a:xfrm>
            <a:off x="6538442" y="213823"/>
            <a:ext cx="5451996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الأسئلة و الإجابات – قراءة النص 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2" descr="نتيجة الصورة لـ ايقونة القراءة">
            <a:extLst>
              <a:ext uri="{FF2B5EF4-FFF2-40B4-BE49-F238E27FC236}">
                <a16:creationId xmlns:a16="http://schemas.microsoft.com/office/drawing/2014/main" id="{22EBE1E9-8A3B-C766-2E02-38037387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0" y="226114"/>
            <a:ext cx="1394376" cy="9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38D816B-8397-F74C-C458-448728375F4C}"/>
              </a:ext>
            </a:extLst>
          </p:cNvPr>
          <p:cNvSpPr txBox="1"/>
          <p:nvPr/>
        </p:nvSpPr>
        <p:spPr>
          <a:xfrm>
            <a:off x="7064476" y="1248771"/>
            <a:ext cx="48669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تسمى المواد التي تقذفها البراكين ؟ 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B0128ED-B9D5-E835-53C0-86D6674905ED}"/>
              </a:ext>
            </a:extLst>
          </p:cNvPr>
          <p:cNvSpPr/>
          <p:nvPr/>
        </p:nvSpPr>
        <p:spPr>
          <a:xfrm>
            <a:off x="6027164" y="1799645"/>
            <a:ext cx="3647777" cy="52322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المقذوفات البركانية الصلبة 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EF3DF31-C9B3-0575-93A4-42D66958C56B}"/>
              </a:ext>
            </a:extLst>
          </p:cNvPr>
          <p:cNvSpPr txBox="1"/>
          <p:nvPr/>
        </p:nvSpPr>
        <p:spPr>
          <a:xfrm>
            <a:off x="7064476" y="4247222"/>
            <a:ext cx="50033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أنواع المقذوفات البركانية الصلبة ؟ 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AC28B3-9F47-8E2E-D0F2-4547AC30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00" y="1217969"/>
            <a:ext cx="3375953" cy="40389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D1E9A3E-4E26-AEEE-F471-BA12B3D86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5" y="1795529"/>
            <a:ext cx="5385450" cy="44742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BF0CC13-F08D-3D87-78FF-C285017C8C96}"/>
              </a:ext>
            </a:extLst>
          </p:cNvPr>
          <p:cNvSpPr/>
          <p:nvPr/>
        </p:nvSpPr>
        <p:spPr>
          <a:xfrm>
            <a:off x="8829369" y="5026451"/>
            <a:ext cx="3028335" cy="369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– الرماد البركاني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9D42E85-9711-2DC7-EB46-6F60A9F1EAC7}"/>
              </a:ext>
            </a:extLst>
          </p:cNvPr>
          <p:cNvSpPr/>
          <p:nvPr/>
        </p:nvSpPr>
        <p:spPr>
          <a:xfrm>
            <a:off x="6236105" y="5761962"/>
            <a:ext cx="3028335" cy="369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– الكتل البركانية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7B1938D-4465-479B-548D-036A04533185}"/>
              </a:ext>
            </a:extLst>
          </p:cNvPr>
          <p:cNvSpPr txBox="1"/>
          <p:nvPr/>
        </p:nvSpPr>
        <p:spPr>
          <a:xfrm>
            <a:off x="7750272" y="2610778"/>
            <a:ext cx="48669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 ماذا يعتمد تصنيفها ؟ 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F0A456C-6EDD-2CD3-9D02-2546DA256CE3}"/>
              </a:ext>
            </a:extLst>
          </p:cNvPr>
          <p:cNvSpPr/>
          <p:nvPr/>
        </p:nvSpPr>
        <p:spPr>
          <a:xfrm>
            <a:off x="6216440" y="3314386"/>
            <a:ext cx="3647777" cy="52322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تصنف بحسب حجمها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671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91A4ECF-7E92-5405-95A3-0EAA1F309EF5}"/>
              </a:ext>
            </a:extLst>
          </p:cNvPr>
          <p:cNvSpPr/>
          <p:nvPr/>
        </p:nvSpPr>
        <p:spPr>
          <a:xfrm>
            <a:off x="9914373" y="87323"/>
            <a:ext cx="2090056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المقارنة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172" name="Picture 4" descr="يحتوي هذا على صورة لـ: Idea free icons designed by JunGSa">
            <a:extLst>
              <a:ext uri="{FF2B5EF4-FFF2-40B4-BE49-F238E27FC236}">
                <a16:creationId xmlns:a16="http://schemas.microsoft.com/office/drawing/2014/main" id="{7435AD62-C80A-A3EB-6C58-FEBD9A6C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1" y="270551"/>
            <a:ext cx="2031389" cy="12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3103EA7-33C2-1960-21DD-1E8EB8A16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827" y="2096015"/>
            <a:ext cx="7170602" cy="4511431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2A558202-777F-7675-DFEA-459B64DFEC5D}"/>
              </a:ext>
            </a:extLst>
          </p:cNvPr>
          <p:cNvSpPr/>
          <p:nvPr/>
        </p:nvSpPr>
        <p:spPr>
          <a:xfrm>
            <a:off x="9176005" y="2082418"/>
            <a:ext cx="2115869" cy="4687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الرماد البركاني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BA1B5-0AF6-7A45-1C33-5729843BC6E0}"/>
              </a:ext>
            </a:extLst>
          </p:cNvPr>
          <p:cNvSpPr txBox="1"/>
          <p:nvPr/>
        </p:nvSpPr>
        <p:spPr>
          <a:xfrm>
            <a:off x="9405656" y="3824766"/>
            <a:ext cx="2047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قطع صغيرة يقل </a:t>
            </a:r>
          </a:p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قطرها عن 2 ملم .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22BEC9-8B36-5ADD-19BA-39B08A70F059}"/>
              </a:ext>
            </a:extLst>
          </p:cNvPr>
          <p:cNvSpPr txBox="1"/>
          <p:nvPr/>
        </p:nvSpPr>
        <p:spPr>
          <a:xfrm>
            <a:off x="5193629" y="3748756"/>
            <a:ext cx="2276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قطع ذات كتل</a:t>
            </a:r>
          </a:p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أكبر  و تتفاوت في أحجامها 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6A9AD0D-A63E-63E2-62C2-4BCEAD8F91C2}"/>
              </a:ext>
            </a:extLst>
          </p:cNvPr>
          <p:cNvSpPr txBox="1"/>
          <p:nvPr/>
        </p:nvSpPr>
        <p:spPr>
          <a:xfrm>
            <a:off x="7470298" y="3582887"/>
            <a:ext cx="17057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كلاهما من المقذوفات البركانية الصلبة .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AF7FDB7-82F4-BD16-D8D2-0AA6FE55E6D0}"/>
              </a:ext>
            </a:extLst>
          </p:cNvPr>
          <p:cNvSpPr/>
          <p:nvPr/>
        </p:nvSpPr>
        <p:spPr>
          <a:xfrm>
            <a:off x="5370620" y="2116417"/>
            <a:ext cx="2276669" cy="4687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الكتل البركانية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4060B8A-0DAE-1A3A-FADC-D1648DCA7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368" y="412779"/>
            <a:ext cx="3393587" cy="132532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516CCFF-038F-E8BD-C662-6F3B695859D0}"/>
              </a:ext>
            </a:extLst>
          </p:cNvPr>
          <p:cNvSpPr txBox="1"/>
          <p:nvPr/>
        </p:nvSpPr>
        <p:spPr>
          <a:xfrm>
            <a:off x="5722008" y="836432"/>
            <a:ext cx="48669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سؤال الشكل 6-14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CE6E014-2EB3-F53E-980B-093E8CB4B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96" y="2033734"/>
            <a:ext cx="3758656" cy="21449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94FB3E3-FBB8-2DC2-A913-41AB799BC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724" y="4256588"/>
            <a:ext cx="3857199" cy="23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36E190B3-4E49-D5B1-7EB7-B8E70C9F1896}"/>
              </a:ext>
            </a:extLst>
          </p:cNvPr>
          <p:cNvSpPr/>
          <p:nvPr/>
        </p:nvSpPr>
        <p:spPr>
          <a:xfrm>
            <a:off x="7697037" y="394118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52">
            <a:extLst>
              <a:ext uri="{FF2B5EF4-FFF2-40B4-BE49-F238E27FC236}">
                <a16:creationId xmlns:a16="http://schemas.microsoft.com/office/drawing/2014/main" id="{C1FA1BBA-A39F-727B-ED6A-5258A1E8D68D}"/>
              </a:ext>
            </a:extLst>
          </p:cNvPr>
          <p:cNvSpPr/>
          <p:nvPr/>
        </p:nvSpPr>
        <p:spPr>
          <a:xfrm>
            <a:off x="4943034" y="1323187"/>
            <a:ext cx="623503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عزيزتي اقرئي النص العلمي التالي  و </a:t>
            </a:r>
            <a:r>
              <a:rPr lang="ar-SA" sz="2400" b="1" kern="0" dirty="0" err="1">
                <a:cs typeface="Calibri"/>
                <a:sym typeface="Calibri"/>
              </a:rPr>
              <a:t>أجيبي</a:t>
            </a:r>
            <a:r>
              <a:rPr lang="ar-SA" sz="2400" b="1" kern="0" dirty="0">
                <a:cs typeface="Calibri"/>
                <a:sym typeface="Calibri"/>
              </a:rPr>
              <a:t> عن السؤال التالي </a:t>
            </a:r>
            <a:r>
              <a:rPr lang="ar-SA" sz="2400" kern="0" dirty="0">
                <a:cs typeface="Calibri"/>
                <a:sym typeface="Calibri"/>
              </a:rPr>
              <a:t>: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3076" name="Picture 4" descr="نتيجة الصورة لـ صور للقراءة">
            <a:extLst>
              <a:ext uri="{FF2B5EF4-FFF2-40B4-BE49-F238E27FC236}">
                <a16:creationId xmlns:a16="http://schemas.microsoft.com/office/drawing/2014/main" id="{9631D077-F777-C3AF-94D9-1850DA4E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3" y="112090"/>
            <a:ext cx="1656957" cy="15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B639C53-BBD2-322E-B5A1-58F9440FD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394" y="2069699"/>
            <a:ext cx="6369472" cy="44376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CE97F50-9846-27B5-C722-63479E0B65D6}"/>
              </a:ext>
            </a:extLst>
          </p:cNvPr>
          <p:cNvSpPr txBox="1"/>
          <p:nvPr/>
        </p:nvSpPr>
        <p:spPr>
          <a:xfrm>
            <a:off x="1938224" y="1922174"/>
            <a:ext cx="2281838" cy="830997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يقصد بتدفق الفتات البركاني ؟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ECBEA7D-DBB0-85EB-20C7-0BD6D924D1B9}"/>
              </a:ext>
            </a:extLst>
          </p:cNvPr>
          <p:cNvSpPr/>
          <p:nvPr/>
        </p:nvSpPr>
        <p:spPr>
          <a:xfrm>
            <a:off x="5643716" y="3634489"/>
            <a:ext cx="533903" cy="46166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F780080-0371-FD90-1AEC-FE65751F8EF4}"/>
              </a:ext>
            </a:extLst>
          </p:cNvPr>
          <p:cNvSpPr/>
          <p:nvPr/>
        </p:nvSpPr>
        <p:spPr>
          <a:xfrm>
            <a:off x="7374194" y="4096154"/>
            <a:ext cx="4540672" cy="46166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01EB407E-1250-8AD5-E008-1DBA9C4B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34" y="2849491"/>
            <a:ext cx="5149566" cy="35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0"/>
          <p:cNvSpPr txBox="1">
            <a:spLocks/>
          </p:cNvSpPr>
          <p:nvPr/>
        </p:nvSpPr>
        <p:spPr>
          <a:xfrm>
            <a:off x="9121504" y="368287"/>
            <a:ext cx="2515465" cy="7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342900" marR="0" indent="-3429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defTabSz="426444">
              <a:spcBef>
                <a:spcPts val="0"/>
              </a:spcBef>
              <a:buSzTx/>
              <a:buNone/>
              <a:defRPr sz="2336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ar-KW" sz="2336" dirty="0"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96" y="564122"/>
            <a:ext cx="2291334" cy="957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260" y="542577"/>
            <a:ext cx="1165127" cy="116512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B51A5AD-F2D5-F664-18FD-DD72F24208A2}"/>
              </a:ext>
            </a:extLst>
          </p:cNvPr>
          <p:cNvSpPr/>
          <p:nvPr/>
        </p:nvSpPr>
        <p:spPr>
          <a:xfrm>
            <a:off x="8448023" y="368287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31E5C7A-6D21-597D-6E5A-D3E875D7D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01527"/>
              </p:ext>
            </p:extLst>
          </p:nvPr>
        </p:nvGraphicFramePr>
        <p:xfrm>
          <a:off x="1102638" y="2310817"/>
          <a:ext cx="10456435" cy="1299127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937595324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1968329035"/>
                    </a:ext>
                  </a:extLst>
                </a:gridCol>
                <a:gridCol w="736857">
                  <a:extLst>
                    <a:ext uri="{9D8B030D-6E8A-4147-A177-3AD203B41FA5}">
                      <a16:colId xmlns:a16="http://schemas.microsoft.com/office/drawing/2014/main" val="3283596196"/>
                    </a:ext>
                  </a:extLst>
                </a:gridCol>
                <a:gridCol w="1877251">
                  <a:extLst>
                    <a:ext uri="{9D8B030D-6E8A-4147-A177-3AD203B41FA5}">
                      <a16:colId xmlns:a16="http://schemas.microsoft.com/office/drawing/2014/main" val="645961879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658588130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2304327602"/>
                    </a:ext>
                  </a:extLst>
                </a:gridCol>
                <a:gridCol w="510465">
                  <a:extLst>
                    <a:ext uri="{9D8B030D-6E8A-4147-A177-3AD203B41FA5}">
                      <a16:colId xmlns:a16="http://schemas.microsoft.com/office/drawing/2014/main" val="4232834374"/>
                    </a:ext>
                  </a:extLst>
                </a:gridCol>
                <a:gridCol w="2103645">
                  <a:extLst>
                    <a:ext uri="{9D8B030D-6E8A-4147-A177-3AD203B41FA5}">
                      <a16:colId xmlns:a16="http://schemas.microsoft.com/office/drawing/2014/main" val="899999594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صهارة تتفاعل بكميات قليلة مع صخور القشرة الأرضية و محتواها قليل من السليكا و تتدفق بسهولة</a:t>
                      </a:r>
                    </a:p>
                    <a:p>
                      <a:pPr algn="ctr" rtl="1"/>
                      <a:r>
                        <a:rPr lang="ar-S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وتثور بصورة هادئة دون انفجارات  </a:t>
                      </a: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ar-SA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10358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  <a:endParaRPr lang="ar-SA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20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أنديزيتية</a:t>
                      </a:r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بازلتية </a:t>
                      </a:r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معدنية 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ريوليتية</a:t>
                      </a:r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31473"/>
                  </a:ext>
                </a:extLst>
              </a:tr>
            </a:tbl>
          </a:graphicData>
        </a:graphic>
      </p:graphicFrame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EA1DBA86-D952-401B-B256-8FF4C859D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70002"/>
              </p:ext>
            </p:extLst>
          </p:nvPr>
        </p:nvGraphicFramePr>
        <p:xfrm>
          <a:off x="1102638" y="3639758"/>
          <a:ext cx="10456435" cy="1299127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3838366981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1059748242"/>
                    </a:ext>
                  </a:extLst>
                </a:gridCol>
                <a:gridCol w="736857">
                  <a:extLst>
                    <a:ext uri="{9D8B030D-6E8A-4147-A177-3AD203B41FA5}">
                      <a16:colId xmlns:a16="http://schemas.microsoft.com/office/drawing/2014/main" val="3882207925"/>
                    </a:ext>
                  </a:extLst>
                </a:gridCol>
                <a:gridCol w="1877251">
                  <a:extLst>
                    <a:ext uri="{9D8B030D-6E8A-4147-A177-3AD203B41FA5}">
                      <a16:colId xmlns:a16="http://schemas.microsoft.com/office/drawing/2014/main" val="331050499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3710687837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4192269258"/>
                    </a:ext>
                  </a:extLst>
                </a:gridCol>
                <a:gridCol w="681426">
                  <a:extLst>
                    <a:ext uri="{9D8B030D-6E8A-4147-A177-3AD203B41FA5}">
                      <a16:colId xmlns:a16="http://schemas.microsoft.com/office/drawing/2014/main" val="291755682"/>
                    </a:ext>
                  </a:extLst>
                </a:gridCol>
                <a:gridCol w="1932684">
                  <a:extLst>
                    <a:ext uri="{9D8B030D-6E8A-4147-A177-3AD203B41FA5}">
                      <a16:colId xmlns:a16="http://schemas.microsoft.com/office/drawing/2014/main" val="2625170465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تسمى المواد التي تقذفها البراكين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99572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المقذوفات البركانية الصلبة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تدفق الفتات البركاني </a:t>
                      </a:r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الصهارة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اللابة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2895"/>
                  </a:ext>
                </a:extLst>
              </a:tr>
            </a:tbl>
          </a:graphicData>
        </a:graphic>
      </p:graphicFrame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E1FB4807-EB3C-5F20-103A-6154B83E8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65338"/>
              </p:ext>
            </p:extLst>
          </p:nvPr>
        </p:nvGraphicFramePr>
        <p:xfrm>
          <a:off x="1102639" y="5035355"/>
          <a:ext cx="10456434" cy="1186205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8559">
                  <a:extLst>
                    <a:ext uri="{9D8B030D-6E8A-4147-A177-3AD203B41FA5}">
                      <a16:colId xmlns:a16="http://schemas.microsoft.com/office/drawing/2014/main" val="2939165266"/>
                    </a:ext>
                  </a:extLst>
                </a:gridCol>
                <a:gridCol w="2059133">
                  <a:extLst>
                    <a:ext uri="{9D8B030D-6E8A-4147-A177-3AD203B41FA5}">
                      <a16:colId xmlns:a16="http://schemas.microsoft.com/office/drawing/2014/main" val="1037687311"/>
                    </a:ext>
                  </a:extLst>
                </a:gridCol>
                <a:gridCol w="740686">
                  <a:extLst>
                    <a:ext uri="{9D8B030D-6E8A-4147-A177-3AD203B41FA5}">
                      <a16:colId xmlns:a16="http://schemas.microsoft.com/office/drawing/2014/main" val="2946918907"/>
                    </a:ext>
                  </a:extLst>
                </a:gridCol>
                <a:gridCol w="1887006">
                  <a:extLst>
                    <a:ext uri="{9D8B030D-6E8A-4147-A177-3AD203B41FA5}">
                      <a16:colId xmlns:a16="http://schemas.microsoft.com/office/drawing/2014/main" val="2891218702"/>
                    </a:ext>
                  </a:extLst>
                </a:gridCol>
                <a:gridCol w="561321">
                  <a:extLst>
                    <a:ext uri="{9D8B030D-6E8A-4147-A177-3AD203B41FA5}">
                      <a16:colId xmlns:a16="http://schemas.microsoft.com/office/drawing/2014/main" val="2483275770"/>
                    </a:ext>
                  </a:extLst>
                </a:gridCol>
                <a:gridCol w="2066372">
                  <a:extLst>
                    <a:ext uri="{9D8B030D-6E8A-4147-A177-3AD203B41FA5}">
                      <a16:colId xmlns:a16="http://schemas.microsoft.com/office/drawing/2014/main" val="3513847309"/>
                    </a:ext>
                  </a:extLst>
                </a:gridCol>
                <a:gridCol w="684967">
                  <a:extLst>
                    <a:ext uri="{9D8B030D-6E8A-4147-A177-3AD203B41FA5}">
                      <a16:colId xmlns:a16="http://schemas.microsoft.com/office/drawing/2014/main" val="4212779232"/>
                    </a:ext>
                  </a:extLst>
                </a:gridCol>
                <a:gridCol w="1888390">
                  <a:extLst>
                    <a:ext uri="{9D8B030D-6E8A-4147-A177-3AD203B41FA5}">
                      <a16:colId xmlns:a16="http://schemas.microsoft.com/office/drawing/2014/main" val="177437817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تسمى المقذوفات البركانية الصلبة  التي يقل قطرها عن 2ملم بـ  :</a:t>
                      </a:r>
                      <a:endParaRPr lang="ar-SA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07182"/>
                  </a:ext>
                </a:extLst>
              </a:tr>
              <a:tr h="58811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الكتل البركانية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الصخور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الفتات البركاني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الرماد البركاني</a:t>
                      </a:r>
                      <a:endParaRPr lang="en-GB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6469"/>
                  </a:ext>
                </a:extLst>
              </a:tr>
            </a:tbl>
          </a:graphicData>
        </a:graphic>
      </p:graphicFrame>
      <p:sp>
        <p:nvSpPr>
          <p:cNvPr id="12" name="مربع نص 16">
            <a:extLst>
              <a:ext uri="{FF2B5EF4-FFF2-40B4-BE49-F238E27FC236}">
                <a16:creationId xmlns:a16="http://schemas.microsoft.com/office/drawing/2014/main" id="{D386AA38-F073-785D-AF16-3C0023FACD36}"/>
              </a:ext>
            </a:extLst>
          </p:cNvPr>
          <p:cNvSpPr txBox="1"/>
          <p:nvPr/>
        </p:nvSpPr>
        <p:spPr>
          <a:xfrm>
            <a:off x="3856355" y="1367295"/>
            <a:ext cx="4781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في كل مما يأتي : 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0F1C0E36-B564-64CD-E40B-C84A7490C91E}"/>
              </a:ext>
            </a:extLst>
          </p:cNvPr>
          <p:cNvSpPr/>
          <p:nvPr/>
        </p:nvSpPr>
        <p:spPr>
          <a:xfrm>
            <a:off x="8424012" y="3038992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414F718-A036-67C3-9433-3471544D4191}"/>
              </a:ext>
            </a:extLst>
          </p:cNvPr>
          <p:cNvSpPr/>
          <p:nvPr/>
        </p:nvSpPr>
        <p:spPr>
          <a:xfrm>
            <a:off x="11089362" y="4237845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FDF599F9-8673-67F4-0F50-5391DEE34FD9}"/>
              </a:ext>
            </a:extLst>
          </p:cNvPr>
          <p:cNvSpPr/>
          <p:nvPr/>
        </p:nvSpPr>
        <p:spPr>
          <a:xfrm>
            <a:off x="3151588" y="5684714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67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1665669" y="257577"/>
            <a:ext cx="9002333" cy="15442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marR="0" indent="-3429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تصفحي الدرس 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ملئي المخطط الذي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KW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مامك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ar-S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46278"/>
            <a:ext cx="8984973" cy="4836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57" y="501983"/>
            <a:ext cx="1313645" cy="10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5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DC1E142-E90E-9B7F-773F-13F840E2C888}"/>
              </a:ext>
            </a:extLst>
          </p:cNvPr>
          <p:cNvSpPr txBox="1"/>
          <p:nvPr/>
        </p:nvSpPr>
        <p:spPr>
          <a:xfrm>
            <a:off x="1336838" y="2268345"/>
            <a:ext cx="938659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انتهى أسأل الله أن ينفع به </a:t>
            </a:r>
          </a:p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اعداد و تصميم أ . شيخه المطيري </a:t>
            </a:r>
          </a:p>
        </p:txBody>
      </p:sp>
    </p:spTree>
    <p:extLst>
      <p:ext uri="{BB962C8B-B14F-4D97-AF65-F5344CB8AC3E}">
        <p14:creationId xmlns:p14="http://schemas.microsoft.com/office/powerpoint/2010/main" val="289102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8EC8A882-C7B9-4B59-9F76-7C700AE9569E}"/>
              </a:ext>
            </a:extLst>
          </p:cNvPr>
          <p:cNvSpPr/>
          <p:nvPr/>
        </p:nvSpPr>
        <p:spPr>
          <a:xfrm>
            <a:off x="1991544" y="0"/>
            <a:ext cx="79208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endParaRPr lang="ar-SA">
              <a:solidFill>
                <a:prstClr val="white"/>
              </a:solidFill>
              <a:latin typeface="Rockwell" panose="02060603020205020403"/>
              <a:cs typeface="Times New Roman" panose="02020603050405020304" pitchFamily="18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3928D8D-7060-4D74-A3A4-49B0009E8B70}"/>
              </a:ext>
            </a:extLst>
          </p:cNvPr>
          <p:cNvSpPr/>
          <p:nvPr/>
        </p:nvSpPr>
        <p:spPr>
          <a:xfrm>
            <a:off x="1347019" y="692696"/>
            <a:ext cx="1972139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000" b="1" dirty="0" err="1">
                <a:solidFill>
                  <a:srgbClr val="855D5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  <a:cs typeface="Times New Roman" panose="02020603050405020304" pitchFamily="18" charset="0"/>
              </a:rPr>
              <a:t>الثورانات</a:t>
            </a:r>
            <a:r>
              <a:rPr lang="ar-SA" sz="2000" b="1" dirty="0">
                <a:solidFill>
                  <a:srgbClr val="855D5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  <a:cs typeface="Times New Roman" panose="02020603050405020304" pitchFamily="18" charset="0"/>
              </a:rPr>
              <a:t> البركانية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AFE5C52-97E9-4F5B-B3BB-7C10D0EC0BB6}"/>
              </a:ext>
            </a:extLst>
          </p:cNvPr>
          <p:cNvSpPr/>
          <p:nvPr/>
        </p:nvSpPr>
        <p:spPr>
          <a:xfrm>
            <a:off x="9556918" y="692697"/>
            <a:ext cx="972108" cy="921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الرئيسة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F6CA1F-4B36-478A-883F-78A7FF7E7B4B}"/>
              </a:ext>
            </a:extLst>
          </p:cNvPr>
          <p:cNvSpPr/>
          <p:nvPr/>
        </p:nvSpPr>
        <p:spPr>
          <a:xfrm>
            <a:off x="9552384" y="1844824"/>
            <a:ext cx="972108" cy="20882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05543BA-D462-4264-9818-C0D4D634C7AE}"/>
              </a:ext>
            </a:extLst>
          </p:cNvPr>
          <p:cNvSpPr/>
          <p:nvPr/>
        </p:nvSpPr>
        <p:spPr>
          <a:xfrm>
            <a:off x="9552384" y="4132879"/>
            <a:ext cx="972108" cy="921148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المفردات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3774FD-50EB-4BD7-95E4-C80D6F9FCC7F}"/>
              </a:ext>
            </a:extLst>
          </p:cNvPr>
          <p:cNvSpPr/>
          <p:nvPr/>
        </p:nvSpPr>
        <p:spPr>
          <a:xfrm>
            <a:off x="9552384" y="5242776"/>
            <a:ext cx="972108" cy="11371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الجديدة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7136FF7-DAD6-420F-9AAE-907AFBEB1A9F}"/>
              </a:ext>
            </a:extLst>
          </p:cNvPr>
          <p:cNvSpPr/>
          <p:nvPr/>
        </p:nvSpPr>
        <p:spPr>
          <a:xfrm>
            <a:off x="3431704" y="692697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تحدد مكونات الصهارة خصائص الثوران البركاني .</a:t>
            </a:r>
            <a:endParaRPr lang="en-US" altLang="en-US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BA6FDDE-4944-4620-99CA-B680D4772629}"/>
              </a:ext>
            </a:extLst>
          </p:cNvPr>
          <p:cNvSpPr/>
          <p:nvPr/>
        </p:nvSpPr>
        <p:spPr>
          <a:xfrm>
            <a:off x="3431704" y="1855899"/>
            <a:ext cx="601266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توضح كيف يؤثر نوع الصهارة في النشاط البركاني .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تصف دور الضغط والغازات الذائبة في </a:t>
            </a:r>
            <a:r>
              <a:rPr lang="ar-SA" altLang="en-US" sz="24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الثورانات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البركانية. 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تتعرف المواد التي تقذفها </a:t>
            </a:r>
            <a:r>
              <a:rPr lang="ar-SA" altLang="en-US" sz="24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الثورانات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البركانية 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319F11B-6488-4F56-85B1-E85F8C897508}"/>
              </a:ext>
            </a:extLst>
          </p:cNvPr>
          <p:cNvSpPr/>
          <p:nvPr/>
        </p:nvSpPr>
        <p:spPr>
          <a:xfrm>
            <a:off x="3431704" y="4132880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البازلتية : ترتبــط مــع نــوع من الصخور الغنية بالمعــادن الداكنة التي </a:t>
            </a:r>
          </a:p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تحتوي على الماغنسيوم والحديد.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19BBD26-AAAF-4C4D-999D-D6B0A8984683}"/>
              </a:ext>
            </a:extLst>
          </p:cNvPr>
          <p:cNvSpPr/>
          <p:nvPr/>
        </p:nvSpPr>
        <p:spPr>
          <a:xfrm>
            <a:off x="3461201" y="5253851"/>
            <a:ext cx="6012668" cy="1137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اللزوجة </a:t>
            </a: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المقذوفات البركانية الصلبة </a:t>
            </a: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تدفق الفتات البركاني</a:t>
            </a:r>
          </a:p>
        </p:txBody>
      </p:sp>
    </p:spTree>
    <p:extLst>
      <p:ext uri="{BB962C8B-B14F-4D97-AF65-F5344CB8AC3E}">
        <p14:creationId xmlns:p14="http://schemas.microsoft.com/office/powerpoint/2010/main" val="277876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9E539B6C-EB4B-ED38-082B-0A7312B9BCD7}"/>
              </a:ext>
            </a:extLst>
          </p:cNvPr>
          <p:cNvSpPr/>
          <p:nvPr/>
        </p:nvSpPr>
        <p:spPr>
          <a:xfrm>
            <a:off x="7109927" y="394118"/>
            <a:ext cx="406814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الربط بالخبرة السابقة </a:t>
            </a: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pic>
        <p:nvPicPr>
          <p:cNvPr id="1028" name="Picture 4" descr="نتيجة الصورة لـ عصف ذهني كرتون">
            <a:extLst>
              <a:ext uri="{FF2B5EF4-FFF2-40B4-BE49-F238E27FC236}">
                <a16:creationId xmlns:a16="http://schemas.microsoft.com/office/drawing/2014/main" id="{C24BD127-9DFA-2BAA-1913-3CE918CC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1" y="1216972"/>
            <a:ext cx="26860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52C5925-401C-8EE5-F6BF-78471E92012A}"/>
              </a:ext>
            </a:extLst>
          </p:cNvPr>
          <p:cNvSpPr/>
          <p:nvPr/>
        </p:nvSpPr>
        <p:spPr>
          <a:xfrm>
            <a:off x="2743201" y="4176538"/>
            <a:ext cx="575197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صخور منصهرة و بلورات معدنية  و غازات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7F76CC3-D265-B7C6-DDA9-C78FF56732E1}"/>
              </a:ext>
            </a:extLst>
          </p:cNvPr>
          <p:cNvSpPr txBox="1"/>
          <p:nvPr/>
        </p:nvSpPr>
        <p:spPr>
          <a:xfrm>
            <a:off x="20986" y="3059668"/>
            <a:ext cx="1670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عصف ذهني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2CD4A56-3646-E52E-DFAA-20F65167F9D1}"/>
              </a:ext>
            </a:extLst>
          </p:cNvPr>
          <p:cNvSpPr txBox="1"/>
          <p:nvPr/>
        </p:nvSpPr>
        <p:spPr>
          <a:xfrm>
            <a:off x="3666932" y="3133480"/>
            <a:ext cx="7428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درستي</a:t>
            </a: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سابقا مكونات الصهارة , اذكريها ؟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0F457AF-C559-A3F6-87E5-0FBD535A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608" y="2159931"/>
            <a:ext cx="6164185" cy="6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الصورة لـ التفكير الناقد">
            <a:extLst>
              <a:ext uri="{FF2B5EF4-FFF2-40B4-BE49-F238E27FC236}">
                <a16:creationId xmlns:a16="http://schemas.microsoft.com/office/drawing/2014/main" id="{262B2EB6-BB75-68A7-4824-87D1ED16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8" y="122165"/>
            <a:ext cx="1104543" cy="110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3FF7EB4-1A6C-CEC3-180C-96B0BF5124D8}"/>
              </a:ext>
            </a:extLst>
          </p:cNvPr>
          <p:cNvSpPr/>
          <p:nvPr/>
        </p:nvSpPr>
        <p:spPr>
          <a:xfrm>
            <a:off x="8438692" y="439122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التفكير الناقد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2FE21A-E1A6-2322-8F8F-68BD385A784E}"/>
              </a:ext>
            </a:extLst>
          </p:cNvPr>
          <p:cNvSpPr txBox="1"/>
          <p:nvPr/>
        </p:nvSpPr>
        <p:spPr>
          <a:xfrm>
            <a:off x="4603244" y="2004452"/>
            <a:ext cx="78750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الذي يجعل بعض </a:t>
            </a:r>
            <a:r>
              <a:rPr lang="ar-SA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الثورانات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البركانية هادئة أحيانا و شديدة الانفجار أحيانا أخرى ؟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86CD511-6E77-7AEC-8E39-16BAF2981ED9}"/>
              </a:ext>
            </a:extLst>
          </p:cNvPr>
          <p:cNvSpPr/>
          <p:nvPr/>
        </p:nvSpPr>
        <p:spPr>
          <a:xfrm>
            <a:off x="5530398" y="3429000"/>
            <a:ext cx="6188587" cy="1719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لأنها تعتمد على مكونات الصهارة , فهناك نوعين من اللابة : لابة رقيقة و منخفضة اللزوجة وتتدفق بسرعة , و لابة سميكة و لزجة تتدفق ببطء .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A885431-6381-E43C-8A4A-C9FA059E9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6" y="1504674"/>
            <a:ext cx="3727926" cy="253768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C8E5022-5237-0B6B-CC64-01FC35B77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592" y="4092106"/>
            <a:ext cx="3896190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13FF7EB4-1A6C-CEC3-180C-96B0BF5124D8}"/>
              </a:ext>
            </a:extLst>
          </p:cNvPr>
          <p:cNvSpPr/>
          <p:nvPr/>
        </p:nvSpPr>
        <p:spPr>
          <a:xfrm>
            <a:off x="8524568" y="439122"/>
            <a:ext cx="3395159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أفكر - أجيب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2" descr="Computer Icons Brainstorming Icon design Business, Business, text ...">
            <a:extLst>
              <a:ext uri="{FF2B5EF4-FFF2-40B4-BE49-F238E27FC236}">
                <a16:creationId xmlns:a16="http://schemas.microsoft.com/office/drawing/2014/main" id="{FA5C9B6A-BB97-7C8B-81F3-46BA4197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9" y="321169"/>
            <a:ext cx="2143690" cy="12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4038D9C-535E-7904-8E9B-52C76E0CCB64}"/>
              </a:ext>
            </a:extLst>
          </p:cNvPr>
          <p:cNvSpPr txBox="1"/>
          <p:nvPr/>
        </p:nvSpPr>
        <p:spPr>
          <a:xfrm>
            <a:off x="6567948" y="2285420"/>
            <a:ext cx="48669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العوامل التي تؤثر في تشكل الصهارة ؟ 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CF52F05-4232-A58F-E0B8-E6EA3D35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497" y="1323500"/>
            <a:ext cx="2453081" cy="61358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519E777-FC23-4140-752A-D1690ED1A1C3}"/>
              </a:ext>
            </a:extLst>
          </p:cNvPr>
          <p:cNvSpPr/>
          <p:nvPr/>
        </p:nvSpPr>
        <p:spPr>
          <a:xfrm>
            <a:off x="8819211" y="3200267"/>
            <a:ext cx="2805872" cy="52322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درجة الحرارة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9BAFC38-E167-98F7-49F7-43E1094F4E6F}"/>
              </a:ext>
            </a:extLst>
          </p:cNvPr>
          <p:cNvSpPr/>
          <p:nvPr/>
        </p:nvSpPr>
        <p:spPr>
          <a:xfrm>
            <a:off x="5345370" y="2938657"/>
            <a:ext cx="2805872" cy="52322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الضغط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35F08AC-C787-271D-6D30-2EB9456DEAF5}"/>
              </a:ext>
            </a:extLst>
          </p:cNvPr>
          <p:cNvSpPr txBox="1"/>
          <p:nvPr/>
        </p:nvSpPr>
        <p:spPr>
          <a:xfrm>
            <a:off x="8732018" y="3898623"/>
            <a:ext cx="3086355" cy="147732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تنصهر معظم الصخور ضمــن مدى من درجات الحرارة يتراوح بــين C ˚800 </a:t>
            </a:r>
          </a:p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 C˚1200 ويعتمد ذلك عــلى مكوناتها والضغط الواقع عليها ووجود الماء فيها. </a:t>
            </a:r>
          </a:p>
        </p:txBody>
      </p:sp>
      <p:pic>
        <p:nvPicPr>
          <p:cNvPr id="1026" name="Picture 2" descr="نتيجة الصورة لـ الصهارة">
            <a:extLst>
              <a:ext uri="{FF2B5EF4-FFF2-40B4-BE49-F238E27FC236}">
                <a16:creationId xmlns:a16="http://schemas.microsoft.com/office/drawing/2014/main" id="{465A6CB0-A21E-0B5E-EC77-C48A023D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5" y="2428392"/>
            <a:ext cx="3975912" cy="329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67E7B54-364A-1A1B-A8C3-A43E6C15A3BB}"/>
              </a:ext>
            </a:extLst>
          </p:cNvPr>
          <p:cNvSpPr txBox="1"/>
          <p:nvPr/>
        </p:nvSpPr>
        <p:spPr>
          <a:xfrm>
            <a:off x="5152103" y="3657732"/>
            <a:ext cx="3192407" cy="1754326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ar-SA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يزداد الضغط بزيادة العمق بســبب زيــادة وزن الصخور، إلا أن زيادة الضغط تؤدي إلى رفع درجة الانصهار , </a:t>
            </a:r>
          </a:p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يفسر عامل الضغط ســبب انصهار </a:t>
            </a:r>
          </a:p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معظم الصخور أسفل القشرة الأرضية وأعلى الستار. </a:t>
            </a:r>
          </a:p>
        </p:txBody>
      </p:sp>
    </p:spTree>
    <p:extLst>
      <p:ext uri="{BB962C8B-B14F-4D97-AF65-F5344CB8AC3E}">
        <p14:creationId xmlns:p14="http://schemas.microsoft.com/office/powerpoint/2010/main" val="323631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13FF7EB4-1A6C-CEC3-180C-96B0BF5124D8}"/>
              </a:ext>
            </a:extLst>
          </p:cNvPr>
          <p:cNvSpPr/>
          <p:nvPr/>
        </p:nvSpPr>
        <p:spPr>
          <a:xfrm>
            <a:off x="8438692" y="439122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أفكر - أجيب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06A71491-7146-4700-9435-20923870F09D-L0-001.png">
            <a:extLst>
              <a:ext uri="{FF2B5EF4-FFF2-40B4-BE49-F238E27FC236}">
                <a16:creationId xmlns:a16="http://schemas.microsoft.com/office/drawing/2014/main" id="{D18A5E90-E6DF-1B76-DBA3-3B18288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8" y="101893"/>
            <a:ext cx="1288045" cy="128804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EB7F852-2D34-6493-8545-A54E5BBBCB5F}"/>
              </a:ext>
            </a:extLst>
          </p:cNvPr>
          <p:cNvSpPr txBox="1"/>
          <p:nvPr/>
        </p:nvSpPr>
        <p:spPr>
          <a:xfrm>
            <a:off x="5320559" y="1497196"/>
            <a:ext cx="62362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العوامل التي تتحكم في مكونات الصهارة ؟ 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4E42633-D504-5A84-7D5A-AB935E30A591}"/>
              </a:ext>
            </a:extLst>
          </p:cNvPr>
          <p:cNvSpPr txBox="1"/>
          <p:nvPr/>
        </p:nvSpPr>
        <p:spPr>
          <a:xfrm>
            <a:off x="8438692" y="2306947"/>
            <a:ext cx="318695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تفاعلها مع صخور القشرة الأرضية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CB311BC-77A8-AF56-633F-65FF18799A90}"/>
              </a:ext>
            </a:extLst>
          </p:cNvPr>
          <p:cNvSpPr txBox="1"/>
          <p:nvPr/>
        </p:nvSpPr>
        <p:spPr>
          <a:xfrm>
            <a:off x="5829750" y="3091072"/>
            <a:ext cx="311550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درجة حرارتها </a:t>
            </a:r>
          </a:p>
        </p:txBody>
      </p:sp>
      <p:pic>
        <p:nvPicPr>
          <p:cNvPr id="6146" name="Picture 2" descr="نتيجة الصورة لـ البراكين">
            <a:extLst>
              <a:ext uri="{FF2B5EF4-FFF2-40B4-BE49-F238E27FC236}">
                <a16:creationId xmlns:a16="http://schemas.microsoft.com/office/drawing/2014/main" id="{10198F24-473E-63BC-5DDB-E6D15837A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60" y="2354957"/>
            <a:ext cx="3982598" cy="35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3F7D7D0-8A8B-C06B-3745-48BBFEB8BED6}"/>
              </a:ext>
            </a:extLst>
          </p:cNvPr>
          <p:cNvSpPr txBox="1"/>
          <p:nvPr/>
        </p:nvSpPr>
        <p:spPr>
          <a:xfrm>
            <a:off x="8621454" y="4063858"/>
            <a:ext cx="311550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الضغط الواقع عليها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5C589D-0031-9327-865E-FEE158608194}"/>
              </a:ext>
            </a:extLst>
          </p:cNvPr>
          <p:cNvSpPr txBox="1"/>
          <p:nvPr/>
        </p:nvSpPr>
        <p:spPr>
          <a:xfrm>
            <a:off x="5829750" y="4769953"/>
            <a:ext cx="311550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كميات الغازات الذائبة فيها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BF0763A-72C4-C8B9-87D9-ACB254AF6881}"/>
              </a:ext>
            </a:extLst>
          </p:cNvPr>
          <p:cNvSpPr txBox="1"/>
          <p:nvPr/>
        </p:nvSpPr>
        <p:spPr>
          <a:xfrm>
            <a:off x="8621454" y="5709131"/>
            <a:ext cx="311550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محتواها من السيليكا </a:t>
            </a:r>
          </a:p>
        </p:txBody>
      </p:sp>
    </p:spTree>
    <p:extLst>
      <p:ext uri="{BB962C8B-B14F-4D97-AF65-F5344CB8AC3E}">
        <p14:creationId xmlns:p14="http://schemas.microsoft.com/office/powerpoint/2010/main" val="27029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3FA0BAF-3C10-57CA-7835-BAE936EAFF0E}"/>
              </a:ext>
            </a:extLst>
          </p:cNvPr>
          <p:cNvSpPr/>
          <p:nvPr/>
        </p:nvSpPr>
        <p:spPr>
          <a:xfrm>
            <a:off x="8607424" y="144154"/>
            <a:ext cx="3395159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الربط بالواقع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BA04E38-1119-3884-079C-FC09705E4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439" y="985509"/>
            <a:ext cx="6870144" cy="1207085"/>
          </a:xfrm>
          <a:prstGeom prst="rect">
            <a:avLst/>
          </a:prstGeom>
        </p:spPr>
      </p:pic>
      <p:pic>
        <p:nvPicPr>
          <p:cNvPr id="1028" name="Picture 4" descr="كل الصور">
            <a:extLst>
              <a:ext uri="{FF2B5EF4-FFF2-40B4-BE49-F238E27FC236}">
                <a16:creationId xmlns:a16="http://schemas.microsoft.com/office/drawing/2014/main" id="{B228FD91-7CAD-12C7-2CC0-05E6ADE2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3" y="287420"/>
            <a:ext cx="3857625" cy="27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الصورة لـ فقاعات مشروب غازي">
            <a:extLst>
              <a:ext uri="{FF2B5EF4-FFF2-40B4-BE49-F238E27FC236}">
                <a16:creationId xmlns:a16="http://schemas.microsoft.com/office/drawing/2014/main" id="{24D60A9F-BF49-111A-A94A-CC9EC515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3" y="3429000"/>
            <a:ext cx="4437729" cy="27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EAB3865-298A-7A2F-66F5-11278910FACC}"/>
              </a:ext>
            </a:extLst>
          </p:cNvPr>
          <p:cNvSpPr txBox="1"/>
          <p:nvPr/>
        </p:nvSpPr>
        <p:spPr>
          <a:xfrm>
            <a:off x="6715431" y="2489001"/>
            <a:ext cx="5906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متى يزداد فوران المشروب الغازي ؟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8CE4EC2-B00B-7BE4-DC3D-9EDFDABAA0ED}"/>
              </a:ext>
            </a:extLst>
          </p:cNvPr>
          <p:cNvSpPr/>
          <p:nvPr/>
        </p:nvSpPr>
        <p:spPr>
          <a:xfrm>
            <a:off x="5371617" y="3308628"/>
            <a:ext cx="6471614" cy="79162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بزيادة كمية الغازات فيه , و بنفس الطريقة يزداد البركان ثورانا و انفجارا بزيادة كميات الغازات المحصورة في اللابة 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A7B9D6D-7092-19FA-9F00-E56DF40DD3E4}"/>
              </a:ext>
            </a:extLst>
          </p:cNvPr>
          <p:cNvSpPr txBox="1"/>
          <p:nvPr/>
        </p:nvSpPr>
        <p:spPr>
          <a:xfrm>
            <a:off x="7167714" y="4600129"/>
            <a:ext cx="5906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أهم الغازات في الصهارة ؟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A924998-DF9C-D28B-A56E-CC03E3EB6E28}"/>
              </a:ext>
            </a:extLst>
          </p:cNvPr>
          <p:cNvSpPr/>
          <p:nvPr/>
        </p:nvSpPr>
        <p:spPr>
          <a:xfrm>
            <a:off x="5548273" y="5363365"/>
            <a:ext cx="5606700" cy="79162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بخار الماء – ثاني أكسيد الكربون – ثاني أكسيد الكبريت –</a:t>
            </a:r>
          </a:p>
          <a:p>
            <a:pPr algn="ctr" defTabSz="457200" rtl="0">
              <a:defRPr/>
            </a:pP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كبريتيد الهيدروجين . </a:t>
            </a:r>
          </a:p>
        </p:txBody>
      </p:sp>
    </p:spTree>
    <p:extLst>
      <p:ext uri="{BB962C8B-B14F-4D97-AF65-F5344CB8AC3E}">
        <p14:creationId xmlns:p14="http://schemas.microsoft.com/office/powerpoint/2010/main" val="17551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3FA0BAF-3C10-57CA-7835-BAE936EAFF0E}"/>
              </a:ext>
            </a:extLst>
          </p:cNvPr>
          <p:cNvSpPr/>
          <p:nvPr/>
        </p:nvSpPr>
        <p:spPr>
          <a:xfrm>
            <a:off x="8607424" y="144154"/>
            <a:ext cx="3395159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الربط بالكيمياء 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A7B9D6D-7092-19FA-9F00-E56DF40DD3E4}"/>
              </a:ext>
            </a:extLst>
          </p:cNvPr>
          <p:cNvSpPr txBox="1"/>
          <p:nvPr/>
        </p:nvSpPr>
        <p:spPr>
          <a:xfrm>
            <a:off x="5700239" y="2256331"/>
            <a:ext cx="58143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العسل , لأنه يقاوم التدفق بسبب قوى التجاذب القوية بين جسيماته 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C69582E-4429-D4B9-9253-0E0EB44F0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57615"/>
            <a:ext cx="5814369" cy="739204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20924897-98AA-6EDA-A32A-1A28D525E350}"/>
              </a:ext>
            </a:extLst>
          </p:cNvPr>
          <p:cNvSpPr/>
          <p:nvPr/>
        </p:nvSpPr>
        <p:spPr>
          <a:xfrm>
            <a:off x="7511845" y="3453583"/>
            <a:ext cx="4002763" cy="7306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تسمى مقاومة المواد للتدفق ؟ </a:t>
            </a:r>
          </a:p>
        </p:txBody>
      </p:sp>
      <p:pic>
        <p:nvPicPr>
          <p:cNvPr id="1032" name="Picture 8" descr="نتيجة الصورة لـ لزوجة العسل ">
            <a:extLst>
              <a:ext uri="{FF2B5EF4-FFF2-40B4-BE49-F238E27FC236}">
                <a16:creationId xmlns:a16="http://schemas.microsoft.com/office/drawing/2014/main" id="{BEB57E54-C946-9BDB-FC26-3366414E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07" y="3713095"/>
            <a:ext cx="3768132" cy="243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نتيجة الصورة لـ صهارة ">
            <a:extLst>
              <a:ext uri="{FF2B5EF4-FFF2-40B4-BE49-F238E27FC236}">
                <a16:creationId xmlns:a16="http://schemas.microsoft.com/office/drawing/2014/main" id="{F6046EC3-A2AF-70DE-65FE-618E16FB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1" y="1224733"/>
            <a:ext cx="39719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AF512C-EECC-7547-13CA-5DEF0201BAEA}"/>
              </a:ext>
            </a:extLst>
          </p:cNvPr>
          <p:cNvSpPr txBox="1"/>
          <p:nvPr/>
        </p:nvSpPr>
        <p:spPr>
          <a:xfrm>
            <a:off x="5700239" y="4548347"/>
            <a:ext cx="5814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اللزوجة .</a:t>
            </a:r>
          </a:p>
        </p:txBody>
      </p:sp>
    </p:spTree>
    <p:extLst>
      <p:ext uri="{BB962C8B-B14F-4D97-AF65-F5344CB8AC3E}">
        <p14:creationId xmlns:p14="http://schemas.microsoft.com/office/powerpoint/2010/main" val="16310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22693</TotalTime>
  <Words>736</Words>
  <Application>Microsoft Office PowerPoint</Application>
  <PresentationFormat>شاشة عريضة</PresentationFormat>
  <Paragraphs>160</Paragraphs>
  <Slides>20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FNU LNU</dc:creator>
  <cp:lastModifiedBy>FNU LNU</cp:lastModifiedBy>
  <cp:revision>26</cp:revision>
  <dcterms:created xsi:type="dcterms:W3CDTF">2023-11-11T14:02:23Z</dcterms:created>
  <dcterms:modified xsi:type="dcterms:W3CDTF">2024-01-15T21:16:56Z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2023-11-12T01:54:28Z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28906a6f-9560-4b69-b611-75d55ed26429</vt:lpwstr>
  </property>
  <property fmtid="{D5CDD505-2E9C-101B-9397-08002B2CF9AE}" pid="7" name="MSIP_Label_defa4170-0d19-0005-0004-bc88714345d2_ActionId">
    <vt:lpwstr>0611f3c2-3d80-410d-aae6-537aeba298a3</vt:lpwstr>
  </property>
  <property fmtid="{D5CDD505-2E9C-101B-9397-08002B2CF9AE}" pid="8" name="MSIP_Label_defa4170-0d19-0005-0004-bc88714345d2_ContentBits">
    <vt:lpwstr>0</vt:lpwstr>
  </property>
</Properties>
</file>