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9" r:id="rId3"/>
    <p:sldId id="297" r:id="rId4"/>
    <p:sldId id="258" r:id="rId5"/>
    <p:sldId id="298" r:id="rId6"/>
    <p:sldId id="275" r:id="rId7"/>
    <p:sldId id="274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3" r:id="rId18"/>
    <p:sldId id="294" r:id="rId19"/>
    <p:sldId id="295" r:id="rId20"/>
    <p:sldId id="281" r:id="rId21"/>
    <p:sldId id="300" r:id="rId22"/>
  </p:sldIdLst>
  <p:sldSz cx="12192000" cy="6858000"/>
  <p:notesSz cx="6858000" cy="9144000"/>
  <p:custDataLst>
    <p:tags r:id="rId25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C7C7"/>
    <a:srgbClr val="AFFDFF"/>
    <a:srgbClr val="D9D5EB"/>
    <a:srgbClr val="9E93CD"/>
    <a:srgbClr val="7464B8"/>
    <a:srgbClr val="433777"/>
    <a:srgbClr val="01999A"/>
    <a:srgbClr val="FF8B8B"/>
    <a:srgbClr val="FF6D6D"/>
    <a:srgbClr val="FF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441" autoAdjust="0"/>
    <p:restoredTop sz="57214" autoAdjust="0"/>
  </p:normalViewPr>
  <p:slideViewPr>
    <p:cSldViewPr snapToGrid="0">
      <p:cViewPr varScale="1">
        <p:scale>
          <a:sx n="63" d="100"/>
          <a:sy n="63" d="100"/>
        </p:scale>
        <p:origin x="3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0" d="100"/>
          <a:sy n="40" d="100"/>
        </p:scale>
        <p:origin x="2366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C7E200DD-D6BE-4CC0-B1A5-9286B9BC29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2579C8F-D012-4853-83C0-CEA231D34F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78D4C97-365A-4587-8500-10F8752845C0}" type="datetimeFigureOut">
              <a:rPr lang="ar-SA" smtClean="0"/>
              <a:t>06/08/46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E3633D8-FCAC-4B4D-BE2C-74403F15DB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477547C-BD1E-436A-9200-C9674D2837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C93245F-708D-45CD-BFA8-04DDA5EF9D6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3837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EEFA647-5108-44C0-96A7-CD66AE4A4AA8}" type="datetimeFigureOut">
              <a:rPr lang="ar-SA" smtClean="0"/>
              <a:t>06/08/46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68E2249-C503-4565-B2C4-D0CC81035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500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727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95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323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847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676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442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6697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280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226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0031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28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090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735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846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449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0925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5889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894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2453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5621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35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757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652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762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8807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931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21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53217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4699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7880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1831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7925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6765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03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92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66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9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576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67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hyperlink" Target="../../&#1585;&#1610;&#1590;3-2/&#1575;&#1604;&#1603;&#1578;&#1576;%20&#1608;&#1575;&#1604;&#1571;&#1583;&#1604;&#1577;/&#1575;&#1604;&#1587;&#1606;&#1577;%20&#1575;&#1604;&#1579;&#1575;&#1604;&#1579;&#1577;-263-404.pdf" TargetMode="External"/><Relationship Id="rId47" Type="http://schemas.openxmlformats.org/officeDocument/2006/relationships/image" Target="../media/image4.svg"/><Relationship Id="rId50" Type="http://schemas.openxmlformats.org/officeDocument/2006/relationships/image" Target="../media/image6.svg"/><Relationship Id="rId55" Type="http://schemas.openxmlformats.org/officeDocument/2006/relationships/image" Target="../media/image10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hyperlink" Target="https://v-clock.com/timer/" TargetMode="External"/><Relationship Id="rId53" Type="http://schemas.openxmlformats.org/officeDocument/2006/relationships/image" Target="../media/image9.sv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svg"/><Relationship Id="rId52" Type="http://schemas.openxmlformats.org/officeDocument/2006/relationships/image" Target="../media/image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48" Type="http://schemas.openxmlformats.org/officeDocument/2006/relationships/hyperlink" Target="../../&#8207;&#8207;Casio%20fx570vn%20plus%20-%20&#1575;&#1582;&#1578;&#1589;&#1575;&#1585;.lnk" TargetMode="External"/><Relationship Id="rId56" Type="http://schemas.openxmlformats.org/officeDocument/2006/relationships/image" Target="../media/image11.svg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3.png"/><Relationship Id="rId20" Type="http://schemas.openxmlformats.org/officeDocument/2006/relationships/slideLayout" Target="../slideLayouts/slideLayout20.xml"/><Relationship Id="rId41" Type="http://schemas.openxmlformats.org/officeDocument/2006/relationships/theme" Target="../theme/theme1.xml"/><Relationship Id="rId54" Type="http://schemas.openxmlformats.org/officeDocument/2006/relationships/hyperlink" Target="https://www.desmos.com/calculator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جدول 20">
            <a:extLst>
              <a:ext uri="{FF2B5EF4-FFF2-40B4-BE49-F238E27FC236}">
                <a16:creationId xmlns:a16="http://schemas.microsoft.com/office/drawing/2014/main" id="{9220DC87-B0F8-45F5-9159-ED4E42C69F1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04448461"/>
              </p:ext>
            </p:extLst>
          </p:nvPr>
        </p:nvGraphicFramePr>
        <p:xfrm>
          <a:off x="449942" y="211663"/>
          <a:ext cx="10218060" cy="853440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783773">
                  <a:extLst>
                    <a:ext uri="{9D8B030D-6E8A-4147-A177-3AD203B41FA5}">
                      <a16:colId xmlns:a16="http://schemas.microsoft.com/office/drawing/2014/main" val="3779779956"/>
                    </a:ext>
                  </a:extLst>
                </a:gridCol>
                <a:gridCol w="943427">
                  <a:extLst>
                    <a:ext uri="{9D8B030D-6E8A-4147-A177-3AD203B41FA5}">
                      <a16:colId xmlns:a16="http://schemas.microsoft.com/office/drawing/2014/main" val="1648097179"/>
                    </a:ext>
                  </a:extLst>
                </a:gridCol>
                <a:gridCol w="783772">
                  <a:extLst>
                    <a:ext uri="{9D8B030D-6E8A-4147-A177-3AD203B41FA5}">
                      <a16:colId xmlns:a16="http://schemas.microsoft.com/office/drawing/2014/main" val="2294300233"/>
                    </a:ext>
                  </a:extLst>
                </a:gridCol>
                <a:gridCol w="827314">
                  <a:extLst>
                    <a:ext uri="{9D8B030D-6E8A-4147-A177-3AD203B41FA5}">
                      <a16:colId xmlns:a16="http://schemas.microsoft.com/office/drawing/2014/main" val="1181755018"/>
                    </a:ext>
                  </a:extLst>
                </a:gridCol>
                <a:gridCol w="827314">
                  <a:extLst>
                    <a:ext uri="{9D8B030D-6E8A-4147-A177-3AD203B41FA5}">
                      <a16:colId xmlns:a16="http://schemas.microsoft.com/office/drawing/2014/main" val="3188145443"/>
                    </a:ext>
                  </a:extLst>
                </a:gridCol>
                <a:gridCol w="6052460">
                  <a:extLst>
                    <a:ext uri="{9D8B030D-6E8A-4147-A177-3AD203B41FA5}">
                      <a16:colId xmlns:a16="http://schemas.microsoft.com/office/drawing/2014/main" val="1440628220"/>
                    </a:ext>
                  </a:extLst>
                </a:gridCol>
              </a:tblGrid>
              <a:tr h="352573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C7C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C7C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الفصل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C7C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C7C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C7C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941554"/>
                  </a:ext>
                </a:extLst>
              </a:tr>
              <a:tr h="43119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ريض3-3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الدراسات المسحية والتجريبية والقائمة على الملاحظة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754024"/>
                  </a:ext>
                </a:extLst>
              </a:tr>
            </a:tbl>
          </a:graphicData>
        </a:graphic>
      </p:graphicFrame>
      <p:graphicFrame>
        <p:nvGraphicFramePr>
          <p:cNvPr id="21" name="جدول 21">
            <a:extLst>
              <a:ext uri="{FF2B5EF4-FFF2-40B4-BE49-F238E27FC236}">
                <a16:creationId xmlns:a16="http://schemas.microsoft.com/office/drawing/2014/main" id="{0D46AF15-96E5-4B5F-9629-F1D3D1E91AE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65720803"/>
              </p:ext>
            </p:extLst>
          </p:nvPr>
        </p:nvGraphicFramePr>
        <p:xfrm>
          <a:off x="10950536" y="245912"/>
          <a:ext cx="1128807" cy="6383488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1128807">
                  <a:extLst>
                    <a:ext uri="{9D8B030D-6E8A-4147-A177-3AD203B41FA5}">
                      <a16:colId xmlns:a16="http://schemas.microsoft.com/office/drawing/2014/main" val="220380981"/>
                    </a:ext>
                  </a:extLst>
                </a:gridCol>
              </a:tblGrid>
              <a:tr h="97990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الأدوات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172498"/>
                  </a:ext>
                </a:extLst>
              </a:tr>
              <a:tr h="84787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028363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98140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03767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814792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372865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948873"/>
                  </a:ext>
                </a:extLst>
              </a:tr>
            </a:tbl>
          </a:graphicData>
        </a:graphic>
      </p:graphicFrame>
      <p:pic>
        <p:nvPicPr>
          <p:cNvPr id="4" name="رسم 3" descr="كتاب مفتوح مع تعبئة خالصة">
            <a:hlinkClick r:id="rId42" action="ppaction://hlinkfile"/>
            <a:extLst>
              <a:ext uri="{FF2B5EF4-FFF2-40B4-BE49-F238E27FC236}">
                <a16:creationId xmlns:a16="http://schemas.microsoft.com/office/drawing/2014/main" id="{A0776D51-DA81-4E57-BB74-456D05991952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1169502" y="1286785"/>
            <a:ext cx="702602" cy="702602"/>
          </a:xfrm>
          <a:prstGeom prst="rect">
            <a:avLst/>
          </a:prstGeom>
        </p:spPr>
      </p:pic>
      <p:pic>
        <p:nvPicPr>
          <p:cNvPr id="9" name="رسم 8" descr="ساعة توقيت مع تعبئة خالصة">
            <a:hlinkClick r:id="rId45"/>
            <a:extLst>
              <a:ext uri="{FF2B5EF4-FFF2-40B4-BE49-F238E27FC236}">
                <a16:creationId xmlns:a16="http://schemas.microsoft.com/office/drawing/2014/main" id="{BDFB13F5-E5A2-4993-94C8-D79326BB60B1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1130530" y="3914526"/>
            <a:ext cx="806052" cy="767080"/>
          </a:xfrm>
          <a:prstGeom prst="rect">
            <a:avLst/>
          </a:prstGeom>
        </p:spPr>
      </p:pic>
      <p:pic>
        <p:nvPicPr>
          <p:cNvPr id="11" name="رسم 10" descr="آلة حاسبة مع تعبئة خالصة">
            <a:hlinkClick r:id="rId48" action="ppaction://hlinkfile"/>
            <a:extLst>
              <a:ext uri="{FF2B5EF4-FFF2-40B4-BE49-F238E27FC236}">
                <a16:creationId xmlns:a16="http://schemas.microsoft.com/office/drawing/2014/main" id="{E0E8D79D-3059-43F5-9CFE-DC512A081257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176393" y="3024548"/>
            <a:ext cx="714324" cy="714324"/>
          </a:xfrm>
          <a:prstGeom prst="rect">
            <a:avLst/>
          </a:prstGeom>
        </p:spPr>
      </p:pic>
      <p:pic>
        <p:nvPicPr>
          <p:cNvPr id="1028" name="Picture 4" descr="Spinning wheel Icons - 496 free icons">
            <a:extLst>
              <a:ext uri="{FF2B5EF4-FFF2-40B4-BE49-F238E27FC236}">
                <a16:creationId xmlns:a16="http://schemas.microsoft.com/office/drawing/2014/main" id="{FAB37AD3-837A-45D5-B918-E49028BC9B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519" y="4890073"/>
            <a:ext cx="806052" cy="66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رسم 14" descr="منصة مع تعبئة خالصة">
            <a:extLst>
              <a:ext uri="{FF2B5EF4-FFF2-40B4-BE49-F238E27FC236}">
                <a16:creationId xmlns:a16="http://schemas.microsoft.com/office/drawing/2014/main" id="{F82A1CE0-23C2-44F0-AD66-84D61B66DC2C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1188117" y="5783183"/>
            <a:ext cx="690877" cy="690877"/>
          </a:xfrm>
          <a:prstGeom prst="rect">
            <a:avLst/>
          </a:prstGeom>
        </p:spPr>
      </p:pic>
      <p:pic>
        <p:nvPicPr>
          <p:cNvPr id="3" name="رسم 2" descr="رسم بياني أسي مع تعبئة خالصة">
            <a:hlinkClick r:id="rId54"/>
            <a:extLst>
              <a:ext uri="{FF2B5EF4-FFF2-40B4-BE49-F238E27FC236}">
                <a16:creationId xmlns:a16="http://schemas.microsoft.com/office/drawing/2014/main" id="{B945DBC1-4C66-DE74-4599-BCB0F9E60C60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1188117" y="2075755"/>
            <a:ext cx="767072" cy="76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3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0" r:id="rId3"/>
    <p:sldLayoutId id="2147483689" r:id="rId4"/>
    <p:sldLayoutId id="2147483688" r:id="rId5"/>
    <p:sldLayoutId id="2147483687" r:id="rId6"/>
    <p:sldLayoutId id="2147483686" r:id="rId7"/>
    <p:sldLayoutId id="2147483685" r:id="rId8"/>
    <p:sldLayoutId id="2147483684" r:id="rId9"/>
    <p:sldLayoutId id="2147483683" r:id="rId10"/>
    <p:sldLayoutId id="2147483682" r:id="rId11"/>
    <p:sldLayoutId id="2147483681" r:id="rId12"/>
    <p:sldLayoutId id="2147483680" r:id="rId13"/>
    <p:sldLayoutId id="2147483679" r:id="rId14"/>
    <p:sldLayoutId id="2147483678" r:id="rId15"/>
    <p:sldLayoutId id="2147483677" r:id="rId16"/>
    <p:sldLayoutId id="2147483676" r:id="rId17"/>
    <p:sldLayoutId id="2147483673" r:id="rId18"/>
    <p:sldLayoutId id="2147483672" r:id="rId19"/>
    <p:sldLayoutId id="2147483671" r:id="rId20"/>
    <p:sldLayoutId id="2147483670" r:id="rId21"/>
    <p:sldLayoutId id="2147483669" r:id="rId22"/>
    <p:sldLayoutId id="2147483668" r:id="rId23"/>
    <p:sldLayoutId id="2147483667" r:id="rId24"/>
    <p:sldLayoutId id="2147483666" r:id="rId25"/>
    <p:sldLayoutId id="2147483665" r:id="rId26"/>
    <p:sldLayoutId id="2147483664" r:id="rId27"/>
    <p:sldLayoutId id="2147483663" r:id="rId28"/>
    <p:sldLayoutId id="2147483662" r:id="rId29"/>
    <p:sldLayoutId id="2147483661" r:id="rId30"/>
    <p:sldLayoutId id="2147483651" r:id="rId31"/>
    <p:sldLayoutId id="2147483652" r:id="rId32"/>
    <p:sldLayoutId id="2147483653" r:id="rId33"/>
    <p:sldLayoutId id="2147483654" r:id="rId34"/>
    <p:sldLayoutId id="2147483675" r:id="rId35"/>
    <p:sldLayoutId id="2147483656" r:id="rId36"/>
    <p:sldLayoutId id="2147483657" r:id="rId37"/>
    <p:sldLayoutId id="2147483658" r:id="rId38"/>
    <p:sldLayoutId id="2147483659" r:id="rId39"/>
    <p:sldLayoutId id="2147483660" r:id="rId40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معالجة متعاقبة 7">
            <a:extLst>
              <a:ext uri="{FF2B5EF4-FFF2-40B4-BE49-F238E27FC236}">
                <a16:creationId xmlns:a16="http://schemas.microsoft.com/office/drawing/2014/main" id="{65E51978-8E1E-47BC-A1F9-DA000E86FE37}"/>
              </a:ext>
            </a:extLst>
          </p:cNvPr>
          <p:cNvSpPr/>
          <p:nvPr/>
        </p:nvSpPr>
        <p:spPr>
          <a:xfrm>
            <a:off x="7359371" y="2081436"/>
            <a:ext cx="3048000" cy="429926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خطط انسيابي: محطة طرفية 9">
            <a:extLst>
              <a:ext uri="{FF2B5EF4-FFF2-40B4-BE49-F238E27FC236}">
                <a16:creationId xmlns:a16="http://schemas.microsoft.com/office/drawing/2014/main" id="{2965FC90-C155-465F-9EC7-FD908E37B99C}"/>
              </a:ext>
            </a:extLst>
          </p:cNvPr>
          <p:cNvSpPr/>
          <p:nvPr/>
        </p:nvSpPr>
        <p:spPr>
          <a:xfrm>
            <a:off x="8012513" y="1198857"/>
            <a:ext cx="1741715" cy="653143"/>
          </a:xfrm>
          <a:prstGeom prst="flowChartTerminator">
            <a:avLst/>
          </a:prstGeom>
          <a:solidFill>
            <a:srgbClr val="01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فيما سبق</a:t>
            </a:r>
          </a:p>
        </p:txBody>
      </p:sp>
      <p:sp>
        <p:nvSpPr>
          <p:cNvPr id="11" name="مخطط انسيابي: معالجة متعاقبة 10">
            <a:extLst>
              <a:ext uri="{FF2B5EF4-FFF2-40B4-BE49-F238E27FC236}">
                <a16:creationId xmlns:a16="http://schemas.microsoft.com/office/drawing/2014/main" id="{F62ED78B-1610-4875-96D6-8C8C467A2506}"/>
              </a:ext>
            </a:extLst>
          </p:cNvPr>
          <p:cNvSpPr/>
          <p:nvPr/>
        </p:nvSpPr>
        <p:spPr>
          <a:xfrm>
            <a:off x="3959678" y="2124979"/>
            <a:ext cx="3048000" cy="429926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خطط انسيابي: محطة طرفية 11">
            <a:extLst>
              <a:ext uri="{FF2B5EF4-FFF2-40B4-BE49-F238E27FC236}">
                <a16:creationId xmlns:a16="http://schemas.microsoft.com/office/drawing/2014/main" id="{A4D9DF7D-42BC-48C5-8DB4-6D6F3351496E}"/>
              </a:ext>
            </a:extLst>
          </p:cNvPr>
          <p:cNvSpPr/>
          <p:nvPr/>
        </p:nvSpPr>
        <p:spPr>
          <a:xfrm>
            <a:off x="4612820" y="1198857"/>
            <a:ext cx="1741715" cy="653143"/>
          </a:xfrm>
          <a:prstGeom prst="flowChartTerminator">
            <a:avLst/>
          </a:prstGeom>
          <a:solidFill>
            <a:srgbClr val="01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</a:t>
            </a:r>
          </a:p>
        </p:txBody>
      </p:sp>
      <p:sp>
        <p:nvSpPr>
          <p:cNvPr id="4" name="مخطط انسيابي: معالجة متعاقبة 3">
            <a:extLst>
              <a:ext uri="{FF2B5EF4-FFF2-40B4-BE49-F238E27FC236}">
                <a16:creationId xmlns:a16="http://schemas.microsoft.com/office/drawing/2014/main" id="{443846DC-533D-70E2-5874-724D2F97F01A}"/>
              </a:ext>
            </a:extLst>
          </p:cNvPr>
          <p:cNvSpPr/>
          <p:nvPr/>
        </p:nvSpPr>
        <p:spPr>
          <a:xfrm>
            <a:off x="559985" y="2081436"/>
            <a:ext cx="3048000" cy="429926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5B145955-FD3B-E27D-C4A4-806AFA9BA522}"/>
              </a:ext>
            </a:extLst>
          </p:cNvPr>
          <p:cNvSpPr/>
          <p:nvPr/>
        </p:nvSpPr>
        <p:spPr>
          <a:xfrm>
            <a:off x="1213127" y="1155314"/>
            <a:ext cx="1741715" cy="653143"/>
          </a:xfrm>
          <a:prstGeom prst="flowChartTerminator">
            <a:avLst/>
          </a:prstGeom>
          <a:solidFill>
            <a:srgbClr val="01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المفردات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DF000F9-0CF1-A483-C2B4-21D0C144D24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0130" y="3763240"/>
            <a:ext cx="2606480" cy="93566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7B3172B-50C6-6A52-F440-CC9D0510CE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1502" y="3241169"/>
            <a:ext cx="2644349" cy="197980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01E8877-CF8B-2DD7-E149-939307EA61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rcRect b="48034"/>
          <a:stretch/>
        </p:blipFill>
        <p:spPr>
          <a:xfrm>
            <a:off x="1796979" y="2492705"/>
            <a:ext cx="1806414" cy="356381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E5F3F0B-2274-E485-0D17-7C857BB4BF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rcRect l="-3483" t="51990" r="3483" b="-3956"/>
          <a:stretch/>
        </p:blipFill>
        <p:spPr>
          <a:xfrm>
            <a:off x="358158" y="2492705"/>
            <a:ext cx="1806414" cy="356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43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92880E2C-5810-D749-CC72-1145E23CBB8E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تدرب</a:t>
            </a: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EA0C266-3FA9-4619-77DE-1A0A7B5A4CF6}"/>
              </a:ext>
            </a:extLst>
          </p:cNvPr>
          <p:cNvGrpSpPr/>
          <p:nvPr/>
        </p:nvGrpSpPr>
        <p:grpSpPr>
          <a:xfrm>
            <a:off x="4187800" y="1701231"/>
            <a:ext cx="6553888" cy="3785169"/>
            <a:chOff x="4187800" y="1701231"/>
            <a:chExt cx="6553888" cy="378516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B25DC0BA-07A5-7EA6-A0F3-7667865D0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87800" y="1701231"/>
              <a:ext cx="6553888" cy="1007168"/>
            </a:xfrm>
            <a:prstGeom prst="rect">
              <a:avLst/>
            </a:prstGeom>
          </p:spPr>
        </p:pic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58613A34-0A90-C649-7073-03113AD643F8}"/>
                </a:ext>
              </a:extLst>
            </p:cNvPr>
            <p:cNvGrpSpPr/>
            <p:nvPr/>
          </p:nvGrpSpPr>
          <p:grpSpPr>
            <a:xfrm>
              <a:off x="4443046" y="2340173"/>
              <a:ext cx="6298642" cy="3146227"/>
              <a:chOff x="5480823" y="2239108"/>
              <a:chExt cx="6672213" cy="3390684"/>
            </a:xfrm>
          </p:grpSpPr>
          <p:pic>
            <p:nvPicPr>
              <p:cNvPr id="5" name="صورة 4">
                <a:extLst>
                  <a:ext uri="{FF2B5EF4-FFF2-40B4-BE49-F238E27FC236}">
                    <a16:creationId xmlns:a16="http://schemas.microsoft.com/office/drawing/2014/main" id="{FCDE82BC-060B-B46C-592F-31D7C25827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80823" y="2846991"/>
                <a:ext cx="6672213" cy="2782801"/>
              </a:xfrm>
              <a:prstGeom prst="rect">
                <a:avLst/>
              </a:prstGeom>
            </p:spPr>
          </p:pic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3A2DF4C7-0F76-2BF0-D155-5DD356029670}"/>
                  </a:ext>
                </a:extLst>
              </p:cNvPr>
              <p:cNvSpPr/>
              <p:nvPr/>
            </p:nvSpPr>
            <p:spPr>
              <a:xfrm>
                <a:off x="9415549" y="2239108"/>
                <a:ext cx="1193836" cy="4672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  <p:pic>
        <p:nvPicPr>
          <p:cNvPr id="9" name="رسم 8" descr="شارة علامة 1 مع تعبئة خالصة">
            <a:extLst>
              <a:ext uri="{FF2B5EF4-FFF2-40B4-BE49-F238E27FC236}">
                <a16:creationId xmlns:a16="http://schemas.microsoft.com/office/drawing/2014/main" id="{965FF01D-8BD4-47A4-2533-50524CF84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66138" y="419531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3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3332424-1F65-D5B2-0850-D9334B8BA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54" y="1103989"/>
            <a:ext cx="10304584" cy="446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9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77484153-3662-36B5-48B3-748AD2E96975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88C7106-4BC9-7224-F105-D6ABE71DC3CC}"/>
              </a:ext>
            </a:extLst>
          </p:cNvPr>
          <p:cNvGrpSpPr/>
          <p:nvPr/>
        </p:nvGrpSpPr>
        <p:grpSpPr>
          <a:xfrm>
            <a:off x="973014" y="1701230"/>
            <a:ext cx="9896409" cy="2014985"/>
            <a:chOff x="1303393" y="1599728"/>
            <a:chExt cx="10750062" cy="1935763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9919D6D2-E59E-00BA-00ED-ED2E35B8E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3393" y="1599728"/>
              <a:ext cx="10750062" cy="1935763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A6E069BD-211D-1C32-D153-4FD2D89D41EC}"/>
                </a:ext>
              </a:extLst>
            </p:cNvPr>
            <p:cNvSpPr/>
            <p:nvPr/>
          </p:nvSpPr>
          <p:spPr>
            <a:xfrm>
              <a:off x="5134708" y="3029984"/>
              <a:ext cx="2954215" cy="399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38DEA96-9E8A-802C-10DF-4A88ED2883E9}"/>
              </a:ext>
            </a:extLst>
          </p:cNvPr>
          <p:cNvSpPr txBox="1"/>
          <p:nvPr/>
        </p:nvSpPr>
        <p:spPr>
          <a:xfrm>
            <a:off x="7219711" y="3811906"/>
            <a:ext cx="31347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دراسة قائمة على الملاحظة</a:t>
            </a:r>
          </a:p>
        </p:txBody>
      </p:sp>
    </p:spTree>
    <p:extLst>
      <p:ext uri="{BB962C8B-B14F-4D97-AF65-F5344CB8AC3E}">
        <p14:creationId xmlns:p14="http://schemas.microsoft.com/office/powerpoint/2010/main" val="9325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92880E2C-5810-D749-CC72-1145E23CBB8E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تدرب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4CBADFB1-EFC9-7355-AC03-1E18F2E32A24}"/>
              </a:ext>
            </a:extLst>
          </p:cNvPr>
          <p:cNvGrpSpPr/>
          <p:nvPr/>
        </p:nvGrpSpPr>
        <p:grpSpPr>
          <a:xfrm>
            <a:off x="4315309" y="1738093"/>
            <a:ext cx="6520163" cy="3192725"/>
            <a:chOff x="5533292" y="1644052"/>
            <a:chExt cx="6520163" cy="3192725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B3C8495F-DC7A-3EC2-9A12-E19B33E9A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33292" y="1644052"/>
              <a:ext cx="6520163" cy="3192725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D8BB3E2B-E345-33B2-8EF1-6E79B97CADB4}"/>
                </a:ext>
              </a:extLst>
            </p:cNvPr>
            <p:cNvSpPr/>
            <p:nvPr/>
          </p:nvSpPr>
          <p:spPr>
            <a:xfrm>
              <a:off x="8916785" y="2892426"/>
              <a:ext cx="997528" cy="425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6" name="صورة 5">
            <a:extLst>
              <a:ext uri="{FF2B5EF4-FFF2-40B4-BE49-F238E27FC236}">
                <a16:creationId xmlns:a16="http://schemas.microsoft.com/office/drawing/2014/main" id="{A70E25C3-8487-AEE8-1ABD-50FEFBEE3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518" y="5166991"/>
            <a:ext cx="6130170" cy="850355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85D9465-2405-02A7-E645-A33A6270E8D5}"/>
              </a:ext>
            </a:extLst>
          </p:cNvPr>
          <p:cNvSpPr txBox="1"/>
          <p:nvPr/>
        </p:nvSpPr>
        <p:spPr>
          <a:xfrm>
            <a:off x="7698802" y="4818204"/>
            <a:ext cx="256489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دراسة تجريبية متحيزة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5531B6B9-0EE5-11CF-E2BC-15562F51797E}"/>
              </a:ext>
            </a:extLst>
          </p:cNvPr>
          <p:cNvSpPr txBox="1"/>
          <p:nvPr/>
        </p:nvSpPr>
        <p:spPr>
          <a:xfrm>
            <a:off x="1356528" y="3618284"/>
            <a:ext cx="30789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المجموعة التجريبية:</a:t>
            </a:r>
          </a:p>
          <a:p>
            <a:r>
              <a:rPr lang="ar-SA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التي راجع المعلم لها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CBFCD76-C6C8-1EB0-83AB-0D3554D19E7D}"/>
              </a:ext>
            </a:extLst>
          </p:cNvPr>
          <p:cNvSpPr txBox="1"/>
          <p:nvPr/>
        </p:nvSpPr>
        <p:spPr>
          <a:xfrm>
            <a:off x="1356528" y="4402573"/>
            <a:ext cx="30789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المجموعة الضابطة:</a:t>
            </a:r>
          </a:p>
          <a:p>
            <a:r>
              <a:rPr lang="ar-SA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التي لم يراجع المعلم لها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92218B0-6E5B-CE86-B79E-A30B160F520C}"/>
              </a:ext>
            </a:extLst>
          </p:cNvPr>
          <p:cNvSpPr txBox="1"/>
          <p:nvPr/>
        </p:nvSpPr>
        <p:spPr>
          <a:xfrm>
            <a:off x="7184798" y="6009292"/>
            <a:ext cx="3078903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دراسة قائمة على الملاحظة</a:t>
            </a:r>
          </a:p>
        </p:txBody>
      </p:sp>
    </p:spTree>
    <p:extLst>
      <p:ext uri="{BB962C8B-B14F-4D97-AF65-F5344CB8AC3E}">
        <p14:creationId xmlns:p14="http://schemas.microsoft.com/office/powerpoint/2010/main" val="127758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ABD3E93-2822-2FC0-7E06-5B2132631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46" y="1199041"/>
            <a:ext cx="10316307" cy="213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49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77484153-3662-36B5-48B3-748AD2E96975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5D205F-F686-1044-25F5-3B53B6E39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76" y="1701230"/>
            <a:ext cx="10143811" cy="1490917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BEB29858-F422-3D0E-F69A-8CAA69C8A644}"/>
              </a:ext>
            </a:extLst>
          </p:cNvPr>
          <p:cNvSpPr txBox="1"/>
          <p:nvPr/>
        </p:nvSpPr>
        <p:spPr>
          <a:xfrm>
            <a:off x="8522677" y="3287838"/>
            <a:ext cx="17614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دراسة مسحية</a:t>
            </a:r>
          </a:p>
        </p:txBody>
      </p:sp>
    </p:spTree>
    <p:extLst>
      <p:ext uri="{BB962C8B-B14F-4D97-AF65-F5344CB8AC3E}">
        <p14:creationId xmlns:p14="http://schemas.microsoft.com/office/powerpoint/2010/main" val="289761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92880E2C-5810-D749-CC72-1145E23CBB8E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تدرب</a:t>
            </a: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B93FC0FB-DD3B-B00C-FE9A-1CD782727F38}"/>
              </a:ext>
            </a:extLst>
          </p:cNvPr>
          <p:cNvGrpSpPr/>
          <p:nvPr/>
        </p:nvGrpSpPr>
        <p:grpSpPr>
          <a:xfrm>
            <a:off x="3915508" y="1701230"/>
            <a:ext cx="6826180" cy="4889201"/>
            <a:chOff x="3915508" y="1701230"/>
            <a:chExt cx="6826180" cy="4889201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59C52532-A4C5-6E6E-9267-0A5FA84EF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5508" y="1701230"/>
              <a:ext cx="6826180" cy="4889201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23816BB6-9519-E63D-2CFF-1CFD3C428A22}"/>
                </a:ext>
              </a:extLst>
            </p:cNvPr>
            <p:cNvSpPr/>
            <p:nvPr/>
          </p:nvSpPr>
          <p:spPr>
            <a:xfrm>
              <a:off x="4841631" y="2215662"/>
              <a:ext cx="937846" cy="445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B63EF3-A800-1BD0-8CA1-A4EAD0DDCE81}"/>
              </a:ext>
            </a:extLst>
          </p:cNvPr>
          <p:cNvSpPr txBox="1"/>
          <p:nvPr/>
        </p:nvSpPr>
        <p:spPr>
          <a:xfrm>
            <a:off x="4243754" y="2756829"/>
            <a:ext cx="17614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تجريبية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3A63627-22D9-C1E6-178B-26BEB98BFDFA}"/>
              </a:ext>
            </a:extLst>
          </p:cNvPr>
          <p:cNvSpPr txBox="1"/>
          <p:nvPr/>
        </p:nvSpPr>
        <p:spPr>
          <a:xfrm>
            <a:off x="3549116" y="3485904"/>
            <a:ext cx="17614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مسحية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3FCAB18-C339-C1F3-F5D5-55BACD3BCA4D}"/>
              </a:ext>
            </a:extLst>
          </p:cNvPr>
          <p:cNvSpPr txBox="1"/>
          <p:nvPr/>
        </p:nvSpPr>
        <p:spPr>
          <a:xfrm>
            <a:off x="1078523" y="4146895"/>
            <a:ext cx="316523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دراسة قائمة على الملاحظة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6E4766C-C77A-9A3F-3A57-14DC0AC225DA}"/>
              </a:ext>
            </a:extLst>
          </p:cNvPr>
          <p:cNvSpPr txBox="1"/>
          <p:nvPr/>
        </p:nvSpPr>
        <p:spPr>
          <a:xfrm>
            <a:off x="1078523" y="4935083"/>
            <a:ext cx="316523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دراسة قائمة على الملاحظة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44B5CC0-C4ED-9968-E423-304CE4F73594}"/>
              </a:ext>
            </a:extLst>
          </p:cNvPr>
          <p:cNvSpPr txBox="1"/>
          <p:nvPr/>
        </p:nvSpPr>
        <p:spPr>
          <a:xfrm>
            <a:off x="3036057" y="5737720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تجريبية</a:t>
            </a:r>
          </a:p>
        </p:txBody>
      </p:sp>
    </p:spTree>
    <p:extLst>
      <p:ext uri="{BB962C8B-B14F-4D97-AF65-F5344CB8AC3E}">
        <p14:creationId xmlns:p14="http://schemas.microsoft.com/office/powerpoint/2010/main" val="120956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A36CF28-62C8-C084-1C1C-C9F2585FC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218380"/>
            <a:ext cx="10280453" cy="318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23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4153A746-6FB4-54A4-DA1B-74B6048A77CF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421C89E-07D3-C9CC-A0D0-32BF763C5B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75"/>
          <a:stretch/>
        </p:blipFill>
        <p:spPr>
          <a:xfrm>
            <a:off x="3915508" y="1701230"/>
            <a:ext cx="6826180" cy="109135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CB55E1E1-F526-2CDA-0EA9-2E77925763F0}"/>
              </a:ext>
            </a:extLst>
          </p:cNvPr>
          <p:cNvSpPr txBox="1"/>
          <p:nvPr/>
        </p:nvSpPr>
        <p:spPr>
          <a:xfrm>
            <a:off x="9003323" y="2792580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ارتباط</a:t>
            </a:r>
          </a:p>
        </p:txBody>
      </p:sp>
    </p:spTree>
    <p:extLst>
      <p:ext uri="{BB962C8B-B14F-4D97-AF65-F5344CB8AC3E}">
        <p14:creationId xmlns:p14="http://schemas.microsoft.com/office/powerpoint/2010/main" val="162495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41BB37B5-9CEE-46E4-937A-A2F6D868E58F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تدرب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AB510EC2-6088-32DF-2D24-260B51428F5D}"/>
              </a:ext>
            </a:extLst>
          </p:cNvPr>
          <p:cNvGrpSpPr/>
          <p:nvPr/>
        </p:nvGrpSpPr>
        <p:grpSpPr>
          <a:xfrm>
            <a:off x="4620529" y="1701230"/>
            <a:ext cx="6121159" cy="4813845"/>
            <a:chOff x="5932296" y="1678227"/>
            <a:chExt cx="6121159" cy="4813845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B040C54B-E31B-3A91-1BE9-82DCF0E7E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2296" y="1678227"/>
              <a:ext cx="6121159" cy="4813845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B06E994E-6A73-E903-7AFF-D7335A058751}"/>
                </a:ext>
              </a:extLst>
            </p:cNvPr>
            <p:cNvSpPr/>
            <p:nvPr/>
          </p:nvSpPr>
          <p:spPr>
            <a:xfrm>
              <a:off x="10304585" y="2112914"/>
              <a:ext cx="902677" cy="3372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D29DF54-73F3-7114-2799-81F018D414BE}"/>
              </a:ext>
            </a:extLst>
          </p:cNvPr>
          <p:cNvSpPr txBox="1"/>
          <p:nvPr/>
        </p:nvSpPr>
        <p:spPr>
          <a:xfrm>
            <a:off x="4805511" y="2593288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ارتباط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876CC6B-DE49-E233-029A-FC5D0020C76E}"/>
              </a:ext>
            </a:extLst>
          </p:cNvPr>
          <p:cNvSpPr txBox="1"/>
          <p:nvPr/>
        </p:nvSpPr>
        <p:spPr>
          <a:xfrm>
            <a:off x="3975284" y="3189686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سبب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BFBEB41E-B65E-1460-309A-C6429693EFAD}"/>
              </a:ext>
            </a:extLst>
          </p:cNvPr>
          <p:cNvSpPr txBox="1"/>
          <p:nvPr/>
        </p:nvSpPr>
        <p:spPr>
          <a:xfrm>
            <a:off x="3515022" y="3747042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سبب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F2BD01A-0106-5A76-89B7-1EFDCF930625}"/>
              </a:ext>
            </a:extLst>
          </p:cNvPr>
          <p:cNvSpPr txBox="1"/>
          <p:nvPr/>
        </p:nvSpPr>
        <p:spPr>
          <a:xfrm>
            <a:off x="6446107" y="4351291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ارتباط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C55016F-4EE8-6096-D31A-4C7009BFC2F9}"/>
              </a:ext>
            </a:extLst>
          </p:cNvPr>
          <p:cNvSpPr txBox="1"/>
          <p:nvPr/>
        </p:nvSpPr>
        <p:spPr>
          <a:xfrm>
            <a:off x="7332874" y="5370312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ارتباط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70899F3-45C2-3E3A-DAB7-F21915467902}"/>
              </a:ext>
            </a:extLst>
          </p:cNvPr>
          <p:cNvSpPr txBox="1"/>
          <p:nvPr/>
        </p:nvSpPr>
        <p:spPr>
          <a:xfrm>
            <a:off x="5548922" y="5889944"/>
            <a:ext cx="12904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ارتباط</a:t>
            </a:r>
          </a:p>
        </p:txBody>
      </p:sp>
    </p:spTree>
    <p:extLst>
      <p:ext uri="{BB962C8B-B14F-4D97-AF65-F5344CB8AC3E}">
        <p14:creationId xmlns:p14="http://schemas.microsoft.com/office/powerpoint/2010/main" val="428676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9BB8E29F-278C-46F5-4128-BF978FC7DE7E}"/>
              </a:ext>
            </a:extLst>
          </p:cNvPr>
          <p:cNvSpPr/>
          <p:nvPr/>
        </p:nvSpPr>
        <p:spPr>
          <a:xfrm>
            <a:off x="8985528" y="1245749"/>
            <a:ext cx="1741715" cy="653143"/>
          </a:xfrm>
          <a:prstGeom prst="flowChartTerminator">
            <a:avLst/>
          </a:prstGeom>
          <a:solidFill>
            <a:srgbClr val="01C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لماذا؟</a:t>
            </a: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E3DD9558-2066-8056-217C-F11C8A3CE461}"/>
              </a:ext>
            </a:extLst>
          </p:cNvPr>
          <p:cNvGrpSpPr/>
          <p:nvPr/>
        </p:nvGrpSpPr>
        <p:grpSpPr>
          <a:xfrm>
            <a:off x="398585" y="1898892"/>
            <a:ext cx="10539045" cy="3440488"/>
            <a:chOff x="398585" y="1898892"/>
            <a:chExt cx="10539045" cy="3440488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2A22B2E1-B2DC-15AF-0CEB-D8AD207EA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8585" y="1898892"/>
              <a:ext cx="10539045" cy="3440488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53B7406E-9839-B648-1160-CC1731172B6B}"/>
                </a:ext>
              </a:extLst>
            </p:cNvPr>
            <p:cNvSpPr/>
            <p:nvPr/>
          </p:nvSpPr>
          <p:spPr>
            <a:xfrm>
              <a:off x="9495692" y="2098431"/>
              <a:ext cx="1359877" cy="4806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4263678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79EADF29-B49A-0803-AD70-2299AFBE7496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تحصيلي1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8CC84A6-2D64-FF8E-2854-3F6DF0B35C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880"/>
          <a:stretch/>
        </p:blipFill>
        <p:spPr>
          <a:xfrm>
            <a:off x="4952372" y="1701230"/>
            <a:ext cx="5789316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64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79EADF29-B49A-0803-AD70-2299AFBE7496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تحصيلي2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8CC84A6-2D64-FF8E-2854-3F6DF0B35C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880"/>
          <a:stretch/>
        </p:blipFill>
        <p:spPr>
          <a:xfrm>
            <a:off x="4952372" y="1701230"/>
            <a:ext cx="5789316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3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51AEAA24-9D81-8C2F-9953-A0914C532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233604"/>
              </p:ext>
            </p:extLst>
          </p:nvPr>
        </p:nvGraphicFramePr>
        <p:xfrm>
          <a:off x="433754" y="1447800"/>
          <a:ext cx="10093569" cy="5029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62712">
                  <a:extLst>
                    <a:ext uri="{9D8B030D-6E8A-4147-A177-3AD203B41FA5}">
                      <a16:colId xmlns:a16="http://schemas.microsoft.com/office/drawing/2014/main" val="3668372213"/>
                    </a:ext>
                  </a:extLst>
                </a:gridCol>
                <a:gridCol w="2943619">
                  <a:extLst>
                    <a:ext uri="{9D8B030D-6E8A-4147-A177-3AD203B41FA5}">
                      <a16:colId xmlns:a16="http://schemas.microsoft.com/office/drawing/2014/main" val="4109289302"/>
                    </a:ext>
                  </a:extLst>
                </a:gridCol>
                <a:gridCol w="2943619">
                  <a:extLst>
                    <a:ext uri="{9D8B030D-6E8A-4147-A177-3AD203B41FA5}">
                      <a16:colId xmlns:a16="http://schemas.microsoft.com/office/drawing/2014/main" val="3332548396"/>
                    </a:ext>
                  </a:extLst>
                </a:gridCol>
                <a:gridCol w="2943619">
                  <a:extLst>
                    <a:ext uri="{9D8B030D-6E8A-4147-A177-3AD203B41FA5}">
                      <a16:colId xmlns:a16="http://schemas.microsoft.com/office/drawing/2014/main" val="255840685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أساليب جمع البيانات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25442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الدراسة المسحية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الدراسة التجريبية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الدراسة القائمة على الملاحظة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359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التعريف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تهدف إلى جمع البيانات من عينة واسعة من السكان أو المجتمع لفهم الميول والاتجاهات والسلوكيات.</a:t>
                      </a:r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تهدف إلى قياس تأثير متغير معين أو رد فعل على متغير آخر باستخدام تجارب تحت ظروف مراقبة.</a:t>
                      </a:r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تتضمن مراقبة وتسجيل الظواهر كما هي دون التدخل فيها.</a:t>
                      </a:r>
                    </a:p>
                    <a:p>
                      <a:pPr algn="ctr"/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711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الطريقة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يتم جمع البيانات عن طريق استخدام استبيانات، مقابلات، أو ملاحظات. البيانات غالبًا ما تكون كميّة وتحليلها يشمل الإحصاءات والتحليل الكمي.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يتم تحديد مجموعة تجريبية تتعرض لتأثير المتغير، بينما تبقى مجموعة مراقبة بدون تأثير. يتم قياس الفروق بين المجموعتين.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يتم تسجيل السلوكيات أو الأحداث كما تحدث طبيعياً، دون تغيير أو تدخل من الباحث.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037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الاستخدام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تستخدم في مجالات متنوعة مثل استطلاعات الرأي، والأبحاث الاقتصادية، وتحليل السوق، ودراسات الاجتماع.</a:t>
                      </a:r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تُستخدم في المجالات الطبية، والعلوم الاجتماعية، والتربية، حيث يمكن قياس تأثير عوامل معينة بشكل أكثر دقة</a:t>
                      </a:r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تُستخدم في دراسة الظواهر الطبيعية والسلوكيات اليومية، وغالبًا ما تُستخدم في الأبحاث الاجتماعية والبيئية</a:t>
                      </a:r>
                      <a:endParaRPr lang="ar-SA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297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996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82CDD4B-FA84-5DEC-AE39-089C7948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4" y="1231839"/>
            <a:ext cx="10292895" cy="304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26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الدراسات التجريبية والمسحية والقائمة على الملاحظة | حل المعادلات  والمتباينات اللوغاريتمية">
            <a:extLst>
              <a:ext uri="{FF2B5EF4-FFF2-40B4-BE49-F238E27FC236}">
                <a16:creationId xmlns:a16="http://schemas.microsoft.com/office/drawing/2014/main" id="{C4013A48-9D26-5F80-79F6-E755F2AAD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54" y="1086218"/>
            <a:ext cx="8886178" cy="339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72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77484153-3662-36B5-48B3-748AD2E96975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98A3520-D844-E367-8F2C-CF4C16556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655"/>
          <a:stretch/>
        </p:blipFill>
        <p:spPr>
          <a:xfrm>
            <a:off x="1450312" y="1701230"/>
            <a:ext cx="9291376" cy="1160751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313B382-7468-5BBB-D032-E71AF78DD9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783" b="-4309"/>
          <a:stretch/>
        </p:blipFill>
        <p:spPr>
          <a:xfrm>
            <a:off x="1450312" y="4173415"/>
            <a:ext cx="9291376" cy="64679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159F27A3-41A2-CA00-DB75-3495DAC822F6}"/>
              </a:ext>
            </a:extLst>
          </p:cNvPr>
          <p:cNvSpPr txBox="1"/>
          <p:nvPr/>
        </p:nvSpPr>
        <p:spPr>
          <a:xfrm>
            <a:off x="8968153" y="2967335"/>
            <a:ext cx="130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متحيزة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DF57DC0-E127-029F-698E-8DE4546A849E}"/>
              </a:ext>
            </a:extLst>
          </p:cNvPr>
          <p:cNvSpPr txBox="1"/>
          <p:nvPr/>
        </p:nvSpPr>
        <p:spPr>
          <a:xfrm>
            <a:off x="8968153" y="4820263"/>
            <a:ext cx="130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متحيزة</a:t>
            </a:r>
          </a:p>
        </p:txBody>
      </p:sp>
    </p:spTree>
    <p:extLst>
      <p:ext uri="{BB962C8B-B14F-4D97-AF65-F5344CB8AC3E}">
        <p14:creationId xmlns:p14="http://schemas.microsoft.com/office/powerpoint/2010/main" val="24429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92880E2C-5810-D749-CC72-1145E23CBB8E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تدرب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D2BCBB2-F7AB-081A-436C-74413E0BE52E}"/>
              </a:ext>
            </a:extLst>
          </p:cNvPr>
          <p:cNvGrpSpPr/>
          <p:nvPr/>
        </p:nvGrpSpPr>
        <p:grpSpPr>
          <a:xfrm>
            <a:off x="4561495" y="1730538"/>
            <a:ext cx="6180193" cy="5066757"/>
            <a:chOff x="5873261" y="1721153"/>
            <a:chExt cx="6180193" cy="5066757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AD7BF27D-4A82-FA5B-E63C-BA0A3DA41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73261" y="1721153"/>
              <a:ext cx="6180193" cy="5066757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DA73D5AD-5EB3-6C02-CA29-7B87796DF396}"/>
                </a:ext>
              </a:extLst>
            </p:cNvPr>
            <p:cNvSpPr/>
            <p:nvPr/>
          </p:nvSpPr>
          <p:spPr>
            <a:xfrm>
              <a:off x="8963357" y="2128474"/>
              <a:ext cx="950956" cy="403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FC4127D-5442-327E-AC3C-01821601D0DB}"/>
              </a:ext>
            </a:extLst>
          </p:cNvPr>
          <p:cNvSpPr txBox="1"/>
          <p:nvPr/>
        </p:nvSpPr>
        <p:spPr>
          <a:xfrm>
            <a:off x="6825807" y="3049397"/>
            <a:ext cx="130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متحيزة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B653D2D-FE93-BBE0-6BB1-EBA376C6D2F3}"/>
              </a:ext>
            </a:extLst>
          </p:cNvPr>
          <p:cNvSpPr txBox="1"/>
          <p:nvPr/>
        </p:nvSpPr>
        <p:spPr>
          <a:xfrm>
            <a:off x="7000960" y="3953854"/>
            <a:ext cx="130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متحيزة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6A28D38-6501-E231-92A1-B7449A7B7688}"/>
              </a:ext>
            </a:extLst>
          </p:cNvPr>
          <p:cNvSpPr txBox="1"/>
          <p:nvPr/>
        </p:nvSpPr>
        <p:spPr>
          <a:xfrm>
            <a:off x="3260233" y="4846588"/>
            <a:ext cx="130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غير متحيزة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9D1C21A-3B6C-2F4C-BF94-B9A30FD303CA}"/>
              </a:ext>
            </a:extLst>
          </p:cNvPr>
          <p:cNvSpPr txBox="1"/>
          <p:nvPr/>
        </p:nvSpPr>
        <p:spPr>
          <a:xfrm>
            <a:off x="6825807" y="6243414"/>
            <a:ext cx="130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متحيزة</a:t>
            </a:r>
          </a:p>
        </p:txBody>
      </p:sp>
    </p:spTree>
    <p:extLst>
      <p:ext uri="{BB962C8B-B14F-4D97-AF65-F5344CB8AC3E}">
        <p14:creationId xmlns:p14="http://schemas.microsoft.com/office/powerpoint/2010/main" val="120050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CE8CD44-F767-7439-7D2A-8522BA68B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78" y="1234619"/>
            <a:ext cx="10492154" cy="105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20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77484153-3662-36B5-48B3-748AD2E96975}"/>
              </a:ext>
            </a:extLst>
          </p:cNvPr>
          <p:cNvSpPr/>
          <p:nvPr/>
        </p:nvSpPr>
        <p:spPr>
          <a:xfrm>
            <a:off x="8968153" y="1143874"/>
            <a:ext cx="1773535" cy="55735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671C116-43D9-9033-1BE5-815247F325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02"/>
          <a:stretch/>
        </p:blipFill>
        <p:spPr>
          <a:xfrm>
            <a:off x="4618892" y="1701230"/>
            <a:ext cx="6285701" cy="2147027"/>
          </a:xfrm>
          <a:prstGeom prst="rect">
            <a:avLst/>
          </a:prstGeom>
        </p:spPr>
      </p:pic>
      <p:pic>
        <p:nvPicPr>
          <p:cNvPr id="5" name="رسم 4" descr="شارة علامة 1 مع تعبئة خالصة">
            <a:extLst>
              <a:ext uri="{FF2B5EF4-FFF2-40B4-BE49-F238E27FC236}">
                <a16:creationId xmlns:a16="http://schemas.microsoft.com/office/drawing/2014/main" id="{2A39761F-1683-276D-71C7-9E1C18909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1742" y="339105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9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094106628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251</Words>
  <Application>Microsoft Office PowerPoint</Application>
  <PresentationFormat>شاشة عريضة</PresentationFormat>
  <Paragraphs>58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4" baseType="lpstr"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Abdullah Abdulaziz Alotaibi</dc:creator>
  <cp:lastModifiedBy>حصه العتيبي</cp:lastModifiedBy>
  <cp:revision>37</cp:revision>
  <dcterms:created xsi:type="dcterms:W3CDTF">2022-01-26T17:10:40Z</dcterms:created>
  <dcterms:modified xsi:type="dcterms:W3CDTF">2025-02-04T06:42:56Z</dcterms:modified>
</cp:coreProperties>
</file>