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292" r:id="rId3"/>
    <p:sldId id="300" r:id="rId4"/>
    <p:sldId id="397" r:id="rId5"/>
    <p:sldId id="381" r:id="rId6"/>
    <p:sldId id="391" r:id="rId7"/>
    <p:sldId id="378" r:id="rId8"/>
    <p:sldId id="751" r:id="rId9"/>
    <p:sldId id="752" r:id="rId10"/>
    <p:sldId id="753" r:id="rId11"/>
    <p:sldId id="376" r:id="rId12"/>
    <p:sldId id="398" r:id="rId13"/>
    <p:sldId id="754" r:id="rId14"/>
    <p:sldId id="377" r:id="rId15"/>
    <p:sldId id="756" r:id="rId16"/>
    <p:sldId id="757" r:id="rId17"/>
    <p:sldId id="755" r:id="rId18"/>
    <p:sldId id="302" r:id="rId19"/>
    <p:sldId id="354" r:id="rId20"/>
    <p:sldId id="355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9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F1F4977-B159-4960-A637-D7E8D1C9F496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0B43A8D-33BF-415A-B571-08BFD627C39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150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8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91D623-1AD0-A19E-9436-106325FB0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0FC6443-29D0-F768-2D2D-7F2A1E706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4CDF0B8-7C77-A8B5-7B7A-197622C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2FD9D6-9F01-EDD8-B06A-44F05B67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924D39-863C-DBD4-EEC5-3FB79B87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328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DF2534-8A9C-21A3-5BBE-8751EDC35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4D655E4-18EC-79EF-04C0-B0193829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EDF4C-72F0-0147-480B-79FEA014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ECF261-C9DD-5527-08C3-2A5678C4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9FF77F5-51F7-C98F-FFD4-BBE3C1F2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086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211A931-34C9-6799-17EA-1DBC36503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AE6D789-7328-8A3D-9E3B-53E29A9DF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661466-8ED7-4EAE-EB60-E219F1E7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43CA4D-C903-59A4-7936-E0A04A848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2A4E11-58B2-39BF-C532-7BFF39B2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5796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986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FB3010-09ED-F6E9-310C-8EAA977A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BDFC1F-3C98-C387-0217-BEA46A275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E07DEB-8F48-C209-588A-39411EDC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262E41-B88B-C2E7-4672-45E91ACF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24C33A-663A-EA95-955D-F3D75839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876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48CF68-B316-7D58-0D6A-EEFF2497A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69E752-3B45-59FB-2172-B75C1BE7C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545E9E-71B9-A700-5B08-73CB2055B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23CB97-0F84-C9D7-CF0B-22CA6BA89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30727A-3860-7566-98EE-6593C081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264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E937F0-1BC9-35B2-CAFF-9E39B462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6D3B58-C63B-B7D1-3015-AF15124A7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DAC4969-BEAA-D68F-3E60-CB7253000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F9336FB-CB1C-3987-0928-1D701034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C31CC3A-69FD-FDB1-83EB-3E63719D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0D35C7-8380-346B-D707-E0576C50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04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750D41-25AD-38EB-AAE1-478D366C5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586BDCD-BB3F-0DE0-E041-ADF99E464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D0DBAC2-25C2-A8C8-1553-86EA29194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C5913A1-6645-A193-83D5-89144C4D7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319DF3E-8CC0-B794-09B9-D16753610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6FA4FE6-8FDC-C05C-544E-466042D5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29296C8-11A1-9624-0830-F9450E01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9E99362-CCD1-A1F1-617D-7BD96C4E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18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9229E5-5204-F21F-537A-B2F54DDB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E99DCB3-D2B6-2356-7316-E4CFE58E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F16BE62-79B8-634B-58B0-6E850FAB6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6C17A47-5AC9-E13F-BD28-13DAB4B88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507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AD47965-D156-FC60-0C3B-DB3E4E57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8E9ADA7-681C-4243-87DA-781E8C13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7058111-6B30-2E83-EB53-77FF52B5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158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8B4F44-1561-F4E2-EFEC-6EADE450E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30AFAC4-389D-8261-EB62-DF3D2EFD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788A58-0E22-F1C9-F754-7FF0EC7C2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C6906BF-61D8-2499-D56D-2044829A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AC9646-59F9-6821-D4CD-96531F02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1EBA5E-2AC7-F37D-C17F-31E62A3D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420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146848-2B43-8A9E-2306-1FE607A1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9E62451-4CE0-E35F-3FB1-43CD19D0B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7A1B719-D18E-D8F9-3B1E-D2406C80A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0E80941-A096-84CD-8D3B-7755F0ACD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9A1F0-D264-44CA-A025-353086EB82EF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476DC2C-6827-B4DA-5290-79CDD33A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8287C10-7BE3-CFAC-E2BA-225E3106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489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F0E03B2-D967-7739-60E8-AF9EAC98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CB2E2D-B052-3F54-E342-52D00387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6ED75A-9BA0-4745-7199-A76482B67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9A1F0-D264-44CA-A025-353086EB82EF}" type="datetimeFigureOut">
              <a:rPr lang="ar-SA" smtClean="0"/>
              <a:t>07/07/45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3E851F-2C6B-08CC-5CEC-8C47AE40B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E681FD-F6A0-7AF7-E018-20A6F6DBB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C1EA8-4C33-4005-9CE5-196261443D5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744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2219152-647B-AFC1-4A49-B5A07207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17E6F57-135C-97AD-D832-88B01F0821F6}"/>
              </a:ext>
            </a:extLst>
          </p:cNvPr>
          <p:cNvSpPr txBox="1"/>
          <p:nvPr/>
        </p:nvSpPr>
        <p:spPr>
          <a:xfrm>
            <a:off x="4572000" y="2654960"/>
            <a:ext cx="740850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قياس الزلازل و تحديد أماكنها </a:t>
            </a:r>
          </a:p>
        </p:txBody>
      </p:sp>
    </p:spTree>
    <p:extLst>
      <p:ext uri="{BB962C8B-B14F-4D97-AF65-F5344CB8AC3E}">
        <p14:creationId xmlns:p14="http://schemas.microsoft.com/office/powerpoint/2010/main" val="232165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6D79385-6AAA-B728-D203-F60B933CE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07217"/>
            <a:ext cx="11934825" cy="64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0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FE886EE-8563-16D0-97A4-44FFBD1EF9E6}"/>
              </a:ext>
            </a:extLst>
          </p:cNvPr>
          <p:cNvSpPr/>
          <p:nvPr/>
        </p:nvSpPr>
        <p:spPr>
          <a:xfrm>
            <a:off x="8439941" y="188656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تقويم بنائي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7201B69A-C362-F024-0CC0-7CE53AEAD9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52" y="188656"/>
            <a:ext cx="2936412" cy="865090"/>
          </a:xfrm>
          <a:prstGeom prst="rect">
            <a:avLst/>
          </a:prstGeom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D629C3B5-37A6-1CE3-80DD-CAD5D176A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019" y="188656"/>
            <a:ext cx="1165127" cy="11651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E9BADC5-8C46-19ED-E845-960955B28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75" y="2895584"/>
            <a:ext cx="4084674" cy="222763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38A87D7-AB5F-679B-606A-C0DE84492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22" y="1455429"/>
            <a:ext cx="4991536" cy="1301619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8D3F177-9A5C-3670-B556-A8E107CA54EB}"/>
              </a:ext>
            </a:extLst>
          </p:cNvPr>
          <p:cNvSpPr txBox="1"/>
          <p:nvPr/>
        </p:nvSpPr>
        <p:spPr>
          <a:xfrm>
            <a:off x="648428" y="2211011"/>
            <a:ext cx="19314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en-US" sz="2400" b="1" dirty="0">
                <a:solidFill>
                  <a:schemeClr val="bg1"/>
                </a:solidFill>
              </a:rPr>
              <a:t>221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337885DB-91DE-CB71-5FA8-488E381CD976}"/>
              </a:ext>
            </a:extLst>
          </p:cNvPr>
          <p:cNvSpPr/>
          <p:nvPr/>
        </p:nvSpPr>
        <p:spPr>
          <a:xfrm>
            <a:off x="1936649" y="3705105"/>
            <a:ext cx="402463" cy="3839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D7F56C56-5195-4799-2B0D-6E8ACDC7E4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7600" y="1225077"/>
            <a:ext cx="4709568" cy="731583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73E464FE-19C0-7021-AE09-C0DD3848EBC4}"/>
              </a:ext>
            </a:extLst>
          </p:cNvPr>
          <p:cNvSpPr txBox="1"/>
          <p:nvPr/>
        </p:nvSpPr>
        <p:spPr>
          <a:xfrm>
            <a:off x="6867332" y="1485398"/>
            <a:ext cx="19314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en-US" sz="2400" b="1" dirty="0"/>
              <a:t>209</a:t>
            </a:r>
            <a:endParaRPr lang="ar-SA" sz="2400" b="1" dirty="0"/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0D8C49C2-DCF0-769C-D475-B8C0ED2E6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370" y="2216980"/>
            <a:ext cx="5251779" cy="731583"/>
          </a:xfrm>
          <a:prstGeom prst="rect">
            <a:avLst/>
          </a:prstGeom>
        </p:spPr>
      </p:pic>
      <p:graphicFrame>
        <p:nvGraphicFramePr>
          <p:cNvPr id="26" name="جدول 25">
            <a:extLst>
              <a:ext uri="{FF2B5EF4-FFF2-40B4-BE49-F238E27FC236}">
                <a16:creationId xmlns:a16="http://schemas.microsoft.com/office/drawing/2014/main" id="{605BEF52-BFF1-0F3A-3CD6-95FF139B6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19516"/>
              </p:ext>
            </p:extLst>
          </p:nvPr>
        </p:nvGraphicFramePr>
        <p:xfrm>
          <a:off x="4662434" y="3256267"/>
          <a:ext cx="7316714" cy="29912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58357">
                  <a:extLst>
                    <a:ext uri="{9D8B030D-6E8A-4147-A177-3AD203B41FA5}">
                      <a16:colId xmlns:a16="http://schemas.microsoft.com/office/drawing/2014/main" val="3226237714"/>
                    </a:ext>
                  </a:extLst>
                </a:gridCol>
                <a:gridCol w="3658357">
                  <a:extLst>
                    <a:ext uri="{9D8B030D-6E8A-4147-A177-3AD203B41FA5}">
                      <a16:colId xmlns:a16="http://schemas.microsoft.com/office/drawing/2014/main" val="3226731672"/>
                    </a:ext>
                  </a:extLst>
                </a:gridCol>
              </a:tblGrid>
              <a:tr h="45157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قوة الزلزال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شدة الزلزال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540428"/>
                  </a:ext>
                </a:extLst>
              </a:tr>
              <a:tr h="101415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19144"/>
                  </a:ext>
                </a:extLst>
              </a:tr>
              <a:tr h="151993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43941"/>
                  </a:ext>
                </a:extLst>
              </a:tr>
            </a:tbl>
          </a:graphicData>
        </a:graphic>
      </p:graphicFrame>
      <p:sp>
        <p:nvSpPr>
          <p:cNvPr id="27" name="Shape 52">
            <a:extLst>
              <a:ext uri="{FF2B5EF4-FFF2-40B4-BE49-F238E27FC236}">
                <a16:creationId xmlns:a16="http://schemas.microsoft.com/office/drawing/2014/main" id="{34E2ED49-4425-5E59-EA4A-E9227D6B58DC}"/>
              </a:ext>
            </a:extLst>
          </p:cNvPr>
          <p:cNvSpPr/>
          <p:nvPr/>
        </p:nvSpPr>
        <p:spPr>
          <a:xfrm>
            <a:off x="8575640" y="3818096"/>
            <a:ext cx="2961931" cy="70788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000" b="1" kern="0" dirty="0">
                <a:solidFill>
                  <a:schemeClr val="tx1"/>
                </a:solidFill>
                <a:cs typeface="Calibri"/>
                <a:sym typeface="Calibri"/>
              </a:rPr>
              <a:t>تعتمد قوة الزلزال على الأمواج الزلزالية و الطاقة الناتجة عنها . </a:t>
            </a:r>
            <a:endParaRPr sz="20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8" name="Shape 52">
            <a:extLst>
              <a:ext uri="{FF2B5EF4-FFF2-40B4-BE49-F238E27FC236}">
                <a16:creationId xmlns:a16="http://schemas.microsoft.com/office/drawing/2014/main" id="{0633629D-1E55-5FF0-EB92-F80FA43B7B7A}"/>
              </a:ext>
            </a:extLst>
          </p:cNvPr>
          <p:cNvSpPr/>
          <p:nvPr/>
        </p:nvSpPr>
        <p:spPr>
          <a:xfrm>
            <a:off x="4999286" y="3795641"/>
            <a:ext cx="3134777" cy="70788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000" b="1" kern="0" dirty="0">
                <a:solidFill>
                  <a:schemeClr val="tx1"/>
                </a:solidFill>
                <a:cs typeface="Calibri"/>
                <a:sym typeface="Calibri"/>
              </a:rPr>
              <a:t>تعتمد شدة الزلزال على الضرر و الدمار الناتج عن الأمواج الزلزالية . </a:t>
            </a:r>
            <a:endParaRPr sz="20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9" name="Shape 52">
            <a:extLst>
              <a:ext uri="{FF2B5EF4-FFF2-40B4-BE49-F238E27FC236}">
                <a16:creationId xmlns:a16="http://schemas.microsoft.com/office/drawing/2014/main" id="{58F21AA6-2551-CD3F-5C1C-6F35AA988CDC}"/>
              </a:ext>
            </a:extLst>
          </p:cNvPr>
          <p:cNvSpPr/>
          <p:nvPr/>
        </p:nvSpPr>
        <p:spPr>
          <a:xfrm>
            <a:off x="8320791" y="4878934"/>
            <a:ext cx="3504943" cy="101566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000" b="1" kern="0" dirty="0">
                <a:solidFill>
                  <a:schemeClr val="tx1"/>
                </a:solidFill>
                <a:cs typeface="Calibri"/>
                <a:sym typeface="Calibri"/>
              </a:rPr>
              <a:t>يستخدم لقياسها مقياس رختر و مقياس العزم الزلزالي حيث يقيسان القوة</a:t>
            </a:r>
          </a:p>
          <a:p>
            <a:pPr algn="ctr" rtl="0" hangingPunct="0">
              <a:defRPr/>
            </a:pPr>
            <a:r>
              <a:rPr lang="ar-SA" sz="2000" b="1" kern="0" dirty="0">
                <a:solidFill>
                  <a:schemeClr val="tx1"/>
                </a:solidFill>
                <a:cs typeface="Calibri"/>
                <a:sym typeface="Calibri"/>
              </a:rPr>
              <a:t> و الطاقة المتحررة من هذه الأمواج .</a:t>
            </a:r>
            <a:endParaRPr sz="20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0" name="Shape 52">
            <a:extLst>
              <a:ext uri="{FF2B5EF4-FFF2-40B4-BE49-F238E27FC236}">
                <a16:creationId xmlns:a16="http://schemas.microsoft.com/office/drawing/2014/main" id="{28B6CF15-4C93-B2CB-D7F7-C269C4B1FA83}"/>
              </a:ext>
            </a:extLst>
          </p:cNvPr>
          <p:cNvSpPr/>
          <p:nvPr/>
        </p:nvSpPr>
        <p:spPr>
          <a:xfrm>
            <a:off x="4739141" y="4938735"/>
            <a:ext cx="3504943" cy="1015663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000" b="1" kern="0" dirty="0">
                <a:solidFill>
                  <a:schemeClr val="tx1"/>
                </a:solidFill>
                <a:cs typeface="Calibri"/>
                <a:sym typeface="Calibri"/>
              </a:rPr>
              <a:t>يستخدم لقياسها مقياس </a:t>
            </a:r>
            <a:r>
              <a:rPr lang="ar-SA" sz="2000" b="1" kern="0" dirty="0" err="1">
                <a:solidFill>
                  <a:schemeClr val="tx1"/>
                </a:solidFill>
                <a:cs typeface="Calibri"/>
                <a:sym typeface="Calibri"/>
              </a:rPr>
              <a:t>ميركالي</a:t>
            </a:r>
            <a:r>
              <a:rPr lang="ar-SA" sz="2000" b="1" kern="0" dirty="0">
                <a:solidFill>
                  <a:schemeClr val="tx1"/>
                </a:solidFill>
                <a:cs typeface="Calibri"/>
                <a:sym typeface="Calibri"/>
              </a:rPr>
              <a:t> المعدل حيث يقيس الضرر و الدمار الناتج عن هذه الأمواج .</a:t>
            </a:r>
            <a:endParaRPr sz="20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2286633-188A-2916-B039-D7F41A8A0422}"/>
              </a:ext>
            </a:extLst>
          </p:cNvPr>
          <p:cNvSpPr/>
          <p:nvPr/>
        </p:nvSpPr>
        <p:spPr>
          <a:xfrm>
            <a:off x="7772400" y="336293"/>
            <a:ext cx="4065741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المناقشة – تحليل النص 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2E77C6A-7D18-FC75-9C17-48F9608E4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695" y="1162486"/>
            <a:ext cx="5682446" cy="513567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B90C210-A72A-FBFD-4DF2-C713541EA550}"/>
              </a:ext>
            </a:extLst>
          </p:cNvPr>
          <p:cNvSpPr txBox="1"/>
          <p:nvPr/>
        </p:nvSpPr>
        <p:spPr>
          <a:xfrm>
            <a:off x="1315584" y="1669416"/>
            <a:ext cx="4604825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ما العوامل المؤثرة على شدة و قوة الزلزال ؟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42BC8F9-1CE1-0343-4FF2-7B8F743459B4}"/>
              </a:ext>
            </a:extLst>
          </p:cNvPr>
          <p:cNvSpPr txBox="1"/>
          <p:nvPr/>
        </p:nvSpPr>
        <p:spPr>
          <a:xfrm>
            <a:off x="3458168" y="2643912"/>
            <a:ext cx="250171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سعة الأمواج الزلزالية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26025A2-1C0A-7198-0E37-98B7D117FF2E}"/>
              </a:ext>
            </a:extLst>
          </p:cNvPr>
          <p:cNvSpPr txBox="1"/>
          <p:nvPr/>
        </p:nvSpPr>
        <p:spPr>
          <a:xfrm>
            <a:off x="3494984" y="3543264"/>
            <a:ext cx="250171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البعد عن المركز السطحي للزلزال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D8F5616-A373-164E-1A1E-862DC5FC06C2}"/>
              </a:ext>
            </a:extLst>
          </p:cNvPr>
          <p:cNvSpPr txBox="1"/>
          <p:nvPr/>
        </p:nvSpPr>
        <p:spPr>
          <a:xfrm>
            <a:off x="3806823" y="4814929"/>
            <a:ext cx="195724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عمق بؤرة الزلزال 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D8413C1-67AA-1A6F-FD24-FA71C6B50B3F}"/>
              </a:ext>
            </a:extLst>
          </p:cNvPr>
          <p:cNvSpPr/>
          <p:nvPr/>
        </p:nvSpPr>
        <p:spPr>
          <a:xfrm>
            <a:off x="6260841" y="3095759"/>
            <a:ext cx="5577300" cy="149490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0FE8093-4C52-84A9-4A4E-2FE5360C6FDF}"/>
              </a:ext>
            </a:extLst>
          </p:cNvPr>
          <p:cNvSpPr/>
          <p:nvPr/>
        </p:nvSpPr>
        <p:spPr>
          <a:xfrm>
            <a:off x="6260840" y="1242935"/>
            <a:ext cx="2537927" cy="333938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581EED2-714D-AA5F-11E1-F07D2282A63C}"/>
              </a:ext>
            </a:extLst>
          </p:cNvPr>
          <p:cNvSpPr/>
          <p:nvPr/>
        </p:nvSpPr>
        <p:spPr>
          <a:xfrm>
            <a:off x="10039739" y="1590412"/>
            <a:ext cx="1773520" cy="33390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D23DA680-35D5-0026-123E-707D9C7B3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73" y="2343000"/>
            <a:ext cx="2956588" cy="3656584"/>
          </a:xfrm>
          <a:prstGeom prst="rect">
            <a:avLst/>
          </a:prstGeom>
        </p:spPr>
      </p:pic>
      <p:pic>
        <p:nvPicPr>
          <p:cNvPr id="14" name="Picture 2" descr="نتيجة الصورة لـ استراتيجية المناقشة">
            <a:extLst>
              <a:ext uri="{FF2B5EF4-FFF2-40B4-BE49-F238E27FC236}">
                <a16:creationId xmlns:a16="http://schemas.microsoft.com/office/drawing/2014/main" id="{151FF9B3-9365-00A3-19C3-B96BB54BE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3" y="136369"/>
            <a:ext cx="1816462" cy="11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2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1A5CC81C-0CDE-2B42-F823-2F6B72260959}"/>
              </a:ext>
            </a:extLst>
          </p:cNvPr>
          <p:cNvSpPr/>
          <p:nvPr/>
        </p:nvSpPr>
        <p:spPr>
          <a:xfrm>
            <a:off x="7063273" y="148303"/>
            <a:ext cx="5047391" cy="61358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الفعالة - الربط بالخبرة السابقة 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D2DA5E0D-B916-8EAC-E907-7A45C7446ECD}"/>
              </a:ext>
            </a:extLst>
          </p:cNvPr>
          <p:cNvSpPr/>
          <p:nvPr/>
        </p:nvSpPr>
        <p:spPr>
          <a:xfrm>
            <a:off x="7238896" y="1186098"/>
            <a:ext cx="4663855" cy="61359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كيف يمكن تحديد موقع الزلزال ؟ 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CFA40CB-F403-8443-6BFA-32034DDD6596}"/>
              </a:ext>
            </a:extLst>
          </p:cNvPr>
          <p:cNvSpPr txBox="1"/>
          <p:nvPr/>
        </p:nvSpPr>
        <p:spPr>
          <a:xfrm>
            <a:off x="6069030" y="2278339"/>
            <a:ext cx="583372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خلال تحديد بعد المركز السطحي للزلزال عن محطة الرصد 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B7E921A-721A-59C5-F286-4A38523F370C}"/>
              </a:ext>
            </a:extLst>
          </p:cNvPr>
          <p:cNvSpPr txBox="1"/>
          <p:nvPr/>
        </p:nvSpPr>
        <p:spPr>
          <a:xfrm>
            <a:off x="5469294" y="3376163"/>
            <a:ext cx="596848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 ذلك باستخدام المخطط الزلزالي حيث يتم قياس الفرق بين زمني وصول أول أمواج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أول أمواج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758D60E-AFDF-8391-6738-73819BFA1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9" y="1681720"/>
            <a:ext cx="4298512" cy="435739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CE4BA84-3E32-2BE2-6166-F0B272F004C6}"/>
              </a:ext>
            </a:extLst>
          </p:cNvPr>
          <p:cNvSpPr txBox="1"/>
          <p:nvPr/>
        </p:nvSpPr>
        <p:spPr>
          <a:xfrm>
            <a:off x="4653888" y="4444399"/>
            <a:ext cx="710890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ثم تحديد الفرق الزمني نفسه على منحنى المسافة – زمن الوصول .</a:t>
            </a:r>
          </a:p>
        </p:txBody>
      </p:sp>
      <p:cxnSp>
        <p:nvCxnSpPr>
          <p:cNvPr id="13" name="موصل: منحني 12">
            <a:extLst>
              <a:ext uri="{FF2B5EF4-FFF2-40B4-BE49-F238E27FC236}">
                <a16:creationId xmlns:a16="http://schemas.microsoft.com/office/drawing/2014/main" id="{11BAF12A-2647-543C-D777-1DFA0EC81935}"/>
              </a:ext>
            </a:extLst>
          </p:cNvPr>
          <p:cNvCxnSpPr>
            <a:cxnSpLocks/>
          </p:cNvCxnSpPr>
          <p:nvPr/>
        </p:nvCxnSpPr>
        <p:spPr>
          <a:xfrm rot="5400000">
            <a:off x="5558546" y="2649668"/>
            <a:ext cx="589412" cy="176151"/>
          </a:xfrm>
          <a:prstGeom prst="curvedConnector3">
            <a:avLst>
              <a:gd name="adj1" fmla="val -13322"/>
            </a:avLst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موصل: منحني 22">
            <a:extLst>
              <a:ext uri="{FF2B5EF4-FFF2-40B4-BE49-F238E27FC236}">
                <a16:creationId xmlns:a16="http://schemas.microsoft.com/office/drawing/2014/main" id="{F30D6D13-666B-B2EA-E611-595FF9740D40}"/>
              </a:ext>
            </a:extLst>
          </p:cNvPr>
          <p:cNvCxnSpPr>
            <a:cxnSpLocks/>
          </p:cNvCxnSpPr>
          <p:nvPr/>
        </p:nvCxnSpPr>
        <p:spPr>
          <a:xfrm rot="5400000">
            <a:off x="4996128" y="3968395"/>
            <a:ext cx="589412" cy="176151"/>
          </a:xfrm>
          <a:prstGeom prst="curvedConnector3">
            <a:avLst>
              <a:gd name="adj1" fmla="val -13322"/>
            </a:avLst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صورة 23">
            <a:extLst>
              <a:ext uri="{FF2B5EF4-FFF2-40B4-BE49-F238E27FC236}">
                <a16:creationId xmlns:a16="http://schemas.microsoft.com/office/drawing/2014/main" id="{3B358F31-F963-24F9-83D3-836C13256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05" y="1191528"/>
            <a:ext cx="1771157" cy="686746"/>
          </a:xfrm>
          <a:prstGeom prst="rect">
            <a:avLst/>
          </a:prstGeom>
        </p:spPr>
      </p:pic>
      <p:cxnSp>
        <p:nvCxnSpPr>
          <p:cNvPr id="25" name="موصل: منحني 24">
            <a:extLst>
              <a:ext uri="{FF2B5EF4-FFF2-40B4-BE49-F238E27FC236}">
                <a16:creationId xmlns:a16="http://schemas.microsoft.com/office/drawing/2014/main" id="{01BEFFA1-B1EC-8F72-18D2-3A48BD66154C}"/>
              </a:ext>
            </a:extLst>
          </p:cNvPr>
          <p:cNvCxnSpPr>
            <a:cxnSpLocks/>
          </p:cNvCxnSpPr>
          <p:nvPr/>
        </p:nvCxnSpPr>
        <p:spPr>
          <a:xfrm rot="5400000">
            <a:off x="7032265" y="5338732"/>
            <a:ext cx="589412" cy="176151"/>
          </a:xfrm>
          <a:prstGeom prst="curvedConnector3">
            <a:avLst>
              <a:gd name="adj1" fmla="val -13322"/>
            </a:avLst>
          </a:prstGeom>
          <a:ln w="508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نتيجة الصورة لـ ايقونة القراءة">
            <a:extLst>
              <a:ext uri="{FF2B5EF4-FFF2-40B4-BE49-F238E27FC236}">
                <a16:creationId xmlns:a16="http://schemas.microsoft.com/office/drawing/2014/main" id="{6D522218-2991-51AE-2AE7-65D8CE07D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9" y="123479"/>
            <a:ext cx="1651519" cy="139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8F3F9DF-4E0E-D50C-4083-E7A7A89B82B7}"/>
              </a:ext>
            </a:extLst>
          </p:cNvPr>
          <p:cNvSpPr txBox="1"/>
          <p:nvPr/>
        </p:nvSpPr>
        <p:spPr>
          <a:xfrm>
            <a:off x="5790063" y="5808283"/>
            <a:ext cx="3073816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 بالتالي تحديد موقع الزلزال </a:t>
            </a:r>
          </a:p>
        </p:txBody>
      </p:sp>
    </p:spTree>
    <p:extLst>
      <p:ext uri="{BB962C8B-B14F-4D97-AF65-F5344CB8AC3E}">
        <p14:creationId xmlns:p14="http://schemas.microsoft.com/office/powerpoint/2010/main" val="32994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2758D60E-AFDF-8391-6738-73819BFA1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8" y="220582"/>
            <a:ext cx="4298512" cy="6466114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8E65EA7E-D3DF-1106-7165-B29B759DC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857" y="1060456"/>
            <a:ext cx="7033831" cy="1090975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1A5CC81C-0CDE-2B42-F823-2F6B72260959}"/>
              </a:ext>
            </a:extLst>
          </p:cNvPr>
          <p:cNvSpPr/>
          <p:nvPr/>
        </p:nvSpPr>
        <p:spPr>
          <a:xfrm>
            <a:off x="9694505" y="318759"/>
            <a:ext cx="2332183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التطبيق</a:t>
            </a:r>
          </a:p>
        </p:txBody>
      </p: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06C0297B-9401-F31B-B58E-B7FD968C5CBA}"/>
              </a:ext>
            </a:extLst>
          </p:cNvPr>
          <p:cNvCxnSpPr/>
          <p:nvPr/>
        </p:nvCxnSpPr>
        <p:spPr>
          <a:xfrm>
            <a:off x="1919235" y="3808325"/>
            <a:ext cx="0" cy="4823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1ACB5A31-A0ED-2417-4DAD-75E32990272D}"/>
              </a:ext>
            </a:extLst>
          </p:cNvPr>
          <p:cNvCxnSpPr/>
          <p:nvPr/>
        </p:nvCxnSpPr>
        <p:spPr>
          <a:xfrm>
            <a:off x="1117041" y="4483239"/>
            <a:ext cx="0" cy="4823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A7658DFC-EF4D-0711-7884-40C476DA6591}"/>
              </a:ext>
            </a:extLst>
          </p:cNvPr>
          <p:cNvCxnSpPr>
            <a:cxnSpLocks/>
          </p:cNvCxnSpPr>
          <p:nvPr/>
        </p:nvCxnSpPr>
        <p:spPr>
          <a:xfrm>
            <a:off x="1919235" y="4290646"/>
            <a:ext cx="0" cy="67491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09B77697-1B85-E582-43DA-5F941FF56076}"/>
              </a:ext>
            </a:extLst>
          </p:cNvPr>
          <p:cNvSpPr txBox="1"/>
          <p:nvPr/>
        </p:nvSpPr>
        <p:spPr>
          <a:xfrm>
            <a:off x="1810124" y="4711716"/>
            <a:ext cx="3172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×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66A3A9D4-D7DC-5FDA-9429-D3E4B917B8D2}"/>
              </a:ext>
            </a:extLst>
          </p:cNvPr>
          <p:cNvSpPr txBox="1"/>
          <p:nvPr/>
        </p:nvSpPr>
        <p:spPr>
          <a:xfrm>
            <a:off x="6305273" y="2518152"/>
            <a:ext cx="55854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الخطوات : </a:t>
            </a:r>
          </a:p>
        </p:txBody>
      </p:sp>
      <p:pic>
        <p:nvPicPr>
          <p:cNvPr id="51" name="Picture 2" descr="نتيجة الصورة لـ ايقونة تفكير ">
            <a:extLst>
              <a:ext uri="{FF2B5EF4-FFF2-40B4-BE49-F238E27FC236}">
                <a16:creationId xmlns:a16="http://schemas.microsoft.com/office/drawing/2014/main" id="{3FC811C0-ED62-433D-1A1B-20ADDE7E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42" y="3821519"/>
            <a:ext cx="1163261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00A3ADF-49BD-BAE9-0DC3-3BE9EBE51F42}"/>
              </a:ext>
            </a:extLst>
          </p:cNvPr>
          <p:cNvSpPr txBox="1"/>
          <p:nvPr/>
        </p:nvSpPr>
        <p:spPr>
          <a:xfrm>
            <a:off x="6096000" y="5234936"/>
            <a:ext cx="5663479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إذا بعد المركز السطحي للزلزال يساوي تقريبا 1200 كم 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A4AB5C2-B42A-E566-BC10-F524A23C5248}"/>
              </a:ext>
            </a:extLst>
          </p:cNvPr>
          <p:cNvSpPr txBox="1"/>
          <p:nvPr/>
        </p:nvSpPr>
        <p:spPr>
          <a:xfrm>
            <a:off x="7232357" y="3072000"/>
            <a:ext cx="465839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نرسم خطا على محور الزمن يساوي  دقيقتان .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1EF7CAA-E227-504D-F29C-D9B3998ABE80}"/>
              </a:ext>
            </a:extLst>
          </p:cNvPr>
          <p:cNvSpPr txBox="1"/>
          <p:nvPr/>
        </p:nvSpPr>
        <p:spPr>
          <a:xfrm>
            <a:off x="6305274" y="3454382"/>
            <a:ext cx="55854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نحرك هذا الخط داخل المنطقة بين منحنى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منحنى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حتى يتطابق أعلاه مع منحنى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أسفله مع منحنى 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7F246C6-F4DC-09C8-4629-A0B2E671376D}"/>
              </a:ext>
            </a:extLst>
          </p:cNvPr>
          <p:cNvSpPr txBox="1"/>
          <p:nvPr/>
        </p:nvSpPr>
        <p:spPr>
          <a:xfrm>
            <a:off x="6317275" y="4194509"/>
            <a:ext cx="55854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نسقط عمودا من هذا الخط على محور المسافة فنحددها .</a:t>
            </a:r>
          </a:p>
        </p:txBody>
      </p:sp>
    </p:spTree>
    <p:extLst>
      <p:ext uri="{BB962C8B-B14F-4D97-AF65-F5344CB8AC3E}">
        <p14:creationId xmlns:p14="http://schemas.microsoft.com/office/powerpoint/2010/main" val="212871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 animBg="1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26">
            <a:extLst>
              <a:ext uri="{FF2B5EF4-FFF2-40B4-BE49-F238E27FC236}">
                <a16:creationId xmlns:a16="http://schemas.microsoft.com/office/drawing/2014/main" id="{1A5CC81C-0CDE-2B42-F823-2F6B72260959}"/>
              </a:ext>
            </a:extLst>
          </p:cNvPr>
          <p:cNvSpPr/>
          <p:nvPr/>
        </p:nvSpPr>
        <p:spPr>
          <a:xfrm>
            <a:off x="9694505" y="318759"/>
            <a:ext cx="2332183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قراءة الشكل 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66A3A9D4-D7DC-5FDA-9429-D3E4B917B8D2}"/>
              </a:ext>
            </a:extLst>
          </p:cNvPr>
          <p:cNvSpPr txBox="1"/>
          <p:nvPr/>
        </p:nvSpPr>
        <p:spPr>
          <a:xfrm>
            <a:off x="5030259" y="2567250"/>
            <a:ext cx="4770576" cy="52322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يحتاجون على الأقل 3 محطات رصد .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DD5CB00-707E-BFB7-7278-75FD569D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9" y="1222333"/>
            <a:ext cx="4086808" cy="5467715"/>
          </a:xfrm>
          <a:prstGeom prst="rect">
            <a:avLst/>
          </a:prstGeom>
        </p:spPr>
      </p:pic>
      <p:sp>
        <p:nvSpPr>
          <p:cNvPr id="4" name="Shape 52">
            <a:extLst>
              <a:ext uri="{FF2B5EF4-FFF2-40B4-BE49-F238E27FC236}">
                <a16:creationId xmlns:a16="http://schemas.microsoft.com/office/drawing/2014/main" id="{7B723CBF-A535-EC9C-0B37-D1D604369567}"/>
              </a:ext>
            </a:extLst>
          </p:cNvPr>
          <p:cNvSpPr/>
          <p:nvPr/>
        </p:nvSpPr>
        <p:spPr>
          <a:xfrm>
            <a:off x="5095574" y="1334300"/>
            <a:ext cx="656044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عزيزتي من خلال الشكل التالي كم يحتاج العلماء من محطة رصد</a:t>
            </a:r>
          </a:p>
          <a:p>
            <a:pPr algn="ctr"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 لتحديد موقع الزلزال بدقة أكثر ؟</a:t>
            </a:r>
            <a:endParaRPr sz="2400" kern="0" dirty="0">
              <a:latin typeface="Calibri"/>
              <a:cs typeface="Calibri"/>
              <a:sym typeface="Calibri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0CDACF6-537E-2864-9384-1CE75002D747}"/>
              </a:ext>
            </a:extLst>
          </p:cNvPr>
          <p:cNvSpPr txBox="1"/>
          <p:nvPr/>
        </p:nvSpPr>
        <p:spPr>
          <a:xfrm>
            <a:off x="402481" y="5065794"/>
            <a:ext cx="3908262" cy="16927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ar-SA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ar-S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CB59040-8966-8F8E-3F26-5D99FC9504F0}"/>
              </a:ext>
            </a:extLst>
          </p:cNvPr>
          <p:cNvSpPr txBox="1"/>
          <p:nvPr/>
        </p:nvSpPr>
        <p:spPr>
          <a:xfrm>
            <a:off x="4746950" y="4254770"/>
            <a:ext cx="7002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حدد من الشــكل المرفق موقع المركز السطحي للزلزال.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78CB5DB-6885-A157-222B-13948A0C044D}"/>
              </a:ext>
            </a:extLst>
          </p:cNvPr>
          <p:cNvSpPr txBox="1"/>
          <p:nvPr/>
        </p:nvSpPr>
        <p:spPr>
          <a:xfrm>
            <a:off x="9694505" y="3550519"/>
            <a:ext cx="195724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سؤال الشكل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0883761-9D7B-E6EA-7B6A-ABCAA97DEB9C}"/>
              </a:ext>
            </a:extLst>
          </p:cNvPr>
          <p:cNvSpPr txBox="1"/>
          <p:nvPr/>
        </p:nvSpPr>
        <p:spPr>
          <a:xfrm>
            <a:off x="5030259" y="5262090"/>
            <a:ext cx="6759260" cy="83099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يتحدد الموقع من نقطة التقاء الدوائر الثلاث حول المحطات ومن خلال الشكل الموقع سيكون هنا  :</a:t>
            </a:r>
          </a:p>
        </p:txBody>
      </p:sp>
      <p:sp>
        <p:nvSpPr>
          <p:cNvPr id="10" name="سهم: لأسفل 9">
            <a:extLst>
              <a:ext uri="{FF2B5EF4-FFF2-40B4-BE49-F238E27FC236}">
                <a16:creationId xmlns:a16="http://schemas.microsoft.com/office/drawing/2014/main" id="{E0420628-5F94-99CE-D30A-53AC82E4FE79}"/>
              </a:ext>
            </a:extLst>
          </p:cNvPr>
          <p:cNvSpPr/>
          <p:nvPr/>
        </p:nvSpPr>
        <p:spPr>
          <a:xfrm rot="7670834">
            <a:off x="3201513" y="1867394"/>
            <a:ext cx="45719" cy="442749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Picture 4" descr="يحتوي هذا على صورة لـ: Idea free icons designed by JunGSa">
            <a:extLst>
              <a:ext uri="{FF2B5EF4-FFF2-40B4-BE49-F238E27FC236}">
                <a16:creationId xmlns:a16="http://schemas.microsoft.com/office/drawing/2014/main" id="{547B47BE-6408-B0AA-6F00-A0F0F8ECB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6" y="136368"/>
            <a:ext cx="1119545" cy="78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8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7E559612-296A-D8CA-18F1-9F948EEAB41B}"/>
              </a:ext>
            </a:extLst>
          </p:cNvPr>
          <p:cNvSpPr/>
          <p:nvPr/>
        </p:nvSpPr>
        <p:spPr>
          <a:xfrm>
            <a:off x="9694505" y="318759"/>
            <a:ext cx="2332183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افكر – اجيب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F51AE95-BE20-3FC2-E140-70CABB87E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600" y="1225077"/>
            <a:ext cx="4709568" cy="73158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6B3A6B7-FDA6-1A5D-D3FC-D513F6342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465" y="2375476"/>
            <a:ext cx="6553083" cy="61358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BEA2BE5-CAA3-9467-E070-A89E6F27E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26" y="1872393"/>
            <a:ext cx="3664733" cy="4304472"/>
          </a:xfrm>
          <a:prstGeom prst="rect">
            <a:avLst/>
          </a:prstGeom>
        </p:spPr>
      </p:pic>
      <p:pic>
        <p:nvPicPr>
          <p:cNvPr id="11" name="Picture 2" descr="Computer Icons Brainstorming Icon design Business, Business, text ...">
            <a:extLst>
              <a:ext uri="{FF2B5EF4-FFF2-40B4-BE49-F238E27FC236}">
                <a16:creationId xmlns:a16="http://schemas.microsoft.com/office/drawing/2014/main" id="{479B88CE-3C74-44F1-BBBC-931AA0C19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64" y="143110"/>
            <a:ext cx="2332184" cy="13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EBA41DD-D61B-00E4-29B7-D019F37EB448}"/>
              </a:ext>
            </a:extLst>
          </p:cNvPr>
          <p:cNvSpPr txBox="1"/>
          <p:nvPr/>
        </p:nvSpPr>
        <p:spPr>
          <a:xfrm>
            <a:off x="5968043" y="3601196"/>
            <a:ext cx="5457937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لأنه للحصول على نقطة واحدة نحتاج على الأقل إلى ثلاث دوائر حيث تتقاطع في هذه النقطة .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EC88205-0AC8-4A73-FF70-00338A64A1F5}"/>
              </a:ext>
            </a:extLst>
          </p:cNvPr>
          <p:cNvSpPr txBox="1"/>
          <p:nvPr/>
        </p:nvSpPr>
        <p:spPr>
          <a:xfrm>
            <a:off x="6924810" y="1546113"/>
            <a:ext cx="16141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صفحة </a:t>
            </a:r>
            <a:r>
              <a:rPr lang="ar-SA" dirty="0"/>
              <a:t>209</a:t>
            </a:r>
          </a:p>
        </p:txBody>
      </p:sp>
    </p:spTree>
    <p:extLst>
      <p:ext uri="{BB962C8B-B14F-4D97-AF65-F5344CB8AC3E}">
        <p14:creationId xmlns:p14="http://schemas.microsoft.com/office/powerpoint/2010/main" val="18361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CFA40CB-F403-8443-6BFA-32034DDD6596}"/>
              </a:ext>
            </a:extLst>
          </p:cNvPr>
          <p:cNvSpPr txBox="1"/>
          <p:nvPr/>
        </p:nvSpPr>
        <p:spPr>
          <a:xfrm>
            <a:off x="4428328" y="1321354"/>
            <a:ext cx="749870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2225">
            <a:solidFill>
              <a:srgbClr val="0070C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كما علمنا سابقا أن </a:t>
            </a:r>
            <a:r>
              <a:rPr lang="ar-SA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السيزموجرام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يحدد بعد المركز السطحي للزلزال عن محطة الرصد هو أيضا يحدد الزمن الذي حدث فيه الزلزال  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C4300A01-8644-9CDE-5BF6-E676EEBA4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929" y="178865"/>
            <a:ext cx="1771157" cy="685324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1A5CC81C-0CDE-2B42-F823-2F6B72260959}"/>
              </a:ext>
            </a:extLst>
          </p:cNvPr>
          <p:cNvSpPr/>
          <p:nvPr/>
        </p:nvSpPr>
        <p:spPr>
          <a:xfrm>
            <a:off x="9153331" y="185144"/>
            <a:ext cx="2749420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تحليل النص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F62CFE8C-ADB7-A4E6-72BF-D49310D99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3" y="1338346"/>
            <a:ext cx="3763770" cy="5305049"/>
          </a:xfrm>
          <a:prstGeom prst="rect">
            <a:avLst/>
          </a:prstGeom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4591F6C-8B64-F88F-2720-7771D3F61A82}"/>
              </a:ext>
            </a:extLst>
          </p:cNvPr>
          <p:cNvSpPr txBox="1"/>
          <p:nvPr/>
        </p:nvSpPr>
        <p:spPr>
          <a:xfrm>
            <a:off x="9153331" y="2674972"/>
            <a:ext cx="2749420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كيف يتم تحديد الزمن ؟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10FE2DD-145E-AFDF-FD74-135A235B1F3F}"/>
              </a:ext>
            </a:extLst>
          </p:cNvPr>
          <p:cNvSpPr txBox="1"/>
          <p:nvPr/>
        </p:nvSpPr>
        <p:spPr>
          <a:xfrm>
            <a:off x="4842588" y="2721346"/>
            <a:ext cx="409263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باستعمال منحنى المسافة – الزمن .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02FC880-CB8C-860B-EFAC-39E8F577354D}"/>
              </a:ext>
            </a:extLst>
          </p:cNvPr>
          <p:cNvSpPr txBox="1"/>
          <p:nvPr/>
        </p:nvSpPr>
        <p:spPr>
          <a:xfrm>
            <a:off x="4355487" y="3752006"/>
            <a:ext cx="754726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اذا افترضنا أن </a:t>
            </a:r>
            <a:r>
              <a:rPr lang="ar-SA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الســيزموجرام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ســجل زمــن وصول أمــواج P في تمام الســاعة 10:00صباحا </a:t>
            </a:r>
          </a:p>
          <a:p>
            <a:pPr algn="ctr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فمتى حدث </a:t>
            </a:r>
            <a:r>
              <a:rPr lang="ar-SA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الزالزال</a:t>
            </a: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؟ 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4B5DD20-1177-07A5-5B7D-2CC0448E8215}"/>
              </a:ext>
            </a:extLst>
          </p:cNvPr>
          <p:cNvSpPr txBox="1"/>
          <p:nvPr/>
        </p:nvSpPr>
        <p:spPr>
          <a:xfrm>
            <a:off x="6142487" y="4937267"/>
            <a:ext cx="558547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 خلال المنحنى نحدد الفرق الزمني بين وصول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</a:t>
            </a:r>
          </a:p>
          <a:p>
            <a:r>
              <a:rPr lang="ar-SA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فإذا كان الفرق مثلا 8 دقائق إذا الزلزال حدث عند الساعة 9:52 </a:t>
            </a:r>
          </a:p>
        </p:txBody>
      </p:sp>
      <p:pic>
        <p:nvPicPr>
          <p:cNvPr id="26" name="Picture 2" descr="نتيجة الصورة لـ ايقونة تفكير ">
            <a:extLst>
              <a:ext uri="{FF2B5EF4-FFF2-40B4-BE49-F238E27FC236}">
                <a16:creationId xmlns:a16="http://schemas.microsoft.com/office/drawing/2014/main" id="{4320B977-02B9-A5A4-BA14-A0BCC512C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39" y="4736108"/>
            <a:ext cx="1163261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يحتوي هذا على صورة لـ: Idea free icons designed by JunGSa">
            <a:extLst>
              <a:ext uri="{FF2B5EF4-FFF2-40B4-BE49-F238E27FC236}">
                <a16:creationId xmlns:a16="http://schemas.microsoft.com/office/drawing/2014/main" id="{D9610404-8F85-0C63-E873-400C8649C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6" y="136369"/>
            <a:ext cx="1206166" cy="84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B156B2B-80F6-01E2-DB60-071D1C443034}"/>
              </a:ext>
            </a:extLst>
          </p:cNvPr>
          <p:cNvSpPr/>
          <p:nvPr/>
        </p:nvSpPr>
        <p:spPr>
          <a:xfrm>
            <a:off x="8154955" y="328643"/>
            <a:ext cx="3762461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الأسئلة و الإجابات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FAA49DE-4F71-9F1C-02E5-CD0BCCAB0198}"/>
              </a:ext>
            </a:extLst>
          </p:cNvPr>
          <p:cNvSpPr/>
          <p:nvPr/>
        </p:nvSpPr>
        <p:spPr>
          <a:xfrm>
            <a:off x="7623110" y="1278725"/>
            <a:ext cx="4098805" cy="450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1- أين تحدث معظم الزلازل؟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4516B60-074C-0E36-3BF2-242296B1D2EA}"/>
              </a:ext>
            </a:extLst>
          </p:cNvPr>
          <p:cNvSpPr/>
          <p:nvPr/>
        </p:nvSpPr>
        <p:spPr>
          <a:xfrm>
            <a:off x="7396202" y="3179390"/>
            <a:ext cx="4552620" cy="4506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2- ماذا تسمى هذه الأحزمة ؟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1C4ABAD-F9A0-D940-B2F3-1E011411905F}"/>
              </a:ext>
            </a:extLst>
          </p:cNvPr>
          <p:cNvSpPr/>
          <p:nvPr/>
        </p:nvSpPr>
        <p:spPr>
          <a:xfrm>
            <a:off x="6588202" y="4564554"/>
            <a:ext cx="5445689" cy="5916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3- من خلال الشكل أين تقع أحزمة الزلازل ؟ </a:t>
            </a:r>
          </a:p>
        </p:txBody>
      </p:sp>
      <p:pic>
        <p:nvPicPr>
          <p:cNvPr id="8194" name="Picture 2" descr="نتيجة الصورة لـ ايقونة سؤال و جواب">
            <a:extLst>
              <a:ext uri="{FF2B5EF4-FFF2-40B4-BE49-F238E27FC236}">
                <a16:creationId xmlns:a16="http://schemas.microsoft.com/office/drawing/2014/main" id="{B970C114-D8F0-5060-9638-8C7C79282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1" y="164300"/>
            <a:ext cx="1620414" cy="10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E9EED25-98DA-A450-7169-5A812427F450}"/>
              </a:ext>
            </a:extLst>
          </p:cNvPr>
          <p:cNvSpPr txBox="1"/>
          <p:nvPr/>
        </p:nvSpPr>
        <p:spPr>
          <a:xfrm>
            <a:off x="5823092" y="1903401"/>
            <a:ext cx="609432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تحدث معظم الزلازل على طول أحزمة ضيقة تفصل بين مناطق كثيرة لا يوجد فيها نشاط زلزالي أو يحدث فيها قليل من الزلازل   . </a:t>
            </a:r>
          </a:p>
          <a:p>
            <a:pPr algn="ctr"/>
            <a:endParaRPr lang="ar-SA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C68DBA0-BE40-864F-F65D-6290D2328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0" y="1416298"/>
            <a:ext cx="5445689" cy="497445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585DAE8-54BD-9EC2-A7C0-4DD35056A5D0}"/>
              </a:ext>
            </a:extLst>
          </p:cNvPr>
          <p:cNvSpPr txBox="1"/>
          <p:nvPr/>
        </p:nvSpPr>
        <p:spPr>
          <a:xfrm>
            <a:off x="6096000" y="3765506"/>
            <a:ext cx="228205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أحزمة الزلازل 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C955917-5E2D-A6A9-51BB-62966A57C93C}"/>
              </a:ext>
            </a:extLst>
          </p:cNvPr>
          <p:cNvSpPr txBox="1"/>
          <p:nvPr/>
        </p:nvSpPr>
        <p:spPr>
          <a:xfrm>
            <a:off x="5971591" y="5396462"/>
            <a:ext cx="560765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تنطبق مع 80% من حدود الصفائح الأرضية و  الجزء المتبقي منها يقع على طول قمم ظهور المحيطات.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B02ADF1-7D16-357C-25CC-DAA496E7F659}"/>
              </a:ext>
            </a:extLst>
          </p:cNvPr>
          <p:cNvSpPr/>
          <p:nvPr/>
        </p:nvSpPr>
        <p:spPr>
          <a:xfrm>
            <a:off x="1657978" y="6027156"/>
            <a:ext cx="3839085" cy="36359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8732685-BE2B-6252-B2CC-96160D74CF94}"/>
              </a:ext>
            </a:extLst>
          </p:cNvPr>
          <p:cNvSpPr txBox="1"/>
          <p:nvPr/>
        </p:nvSpPr>
        <p:spPr>
          <a:xfrm>
            <a:off x="639567" y="5929087"/>
            <a:ext cx="90734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لا . </a:t>
            </a:r>
          </a:p>
        </p:txBody>
      </p:sp>
    </p:spTree>
    <p:extLst>
      <p:ext uri="{BB962C8B-B14F-4D97-AF65-F5344CB8AC3E}">
        <p14:creationId xmlns:p14="http://schemas.microsoft.com/office/powerpoint/2010/main" val="384677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70"/>
          <p:cNvSpPr txBox="1">
            <a:spLocks/>
          </p:cNvSpPr>
          <p:nvPr/>
        </p:nvSpPr>
        <p:spPr>
          <a:xfrm>
            <a:off x="9121504" y="368287"/>
            <a:ext cx="2515465" cy="7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342900" marR="0" indent="-34290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83771" marR="0" indent="-326571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19200" marR="0" indent="-30480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373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945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ctr" defTabSz="426444">
              <a:spcBef>
                <a:spcPts val="0"/>
              </a:spcBef>
              <a:buSzTx/>
              <a:buNone/>
              <a:defRPr sz="2336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ar-KW" sz="2336" dirty="0">
              <a:latin typeface="Calibri" panose="020F0502020204030204" pitchFamily="34" charset="0"/>
              <a:ea typeface="Helvetica Light"/>
              <a:cs typeface="Calibri" panose="020F0502020204030204" pitchFamily="34" charset="0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196" y="564122"/>
            <a:ext cx="2291334" cy="957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260" y="542577"/>
            <a:ext cx="1165127" cy="116512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B51A5AD-F2D5-F664-18FD-DD72F24208A2}"/>
              </a:ext>
            </a:extLst>
          </p:cNvPr>
          <p:cNvSpPr/>
          <p:nvPr/>
        </p:nvSpPr>
        <p:spPr>
          <a:xfrm>
            <a:off x="8448023" y="368287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تقويم ختامي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31E5C7A-6D21-597D-6E5A-D3E875D7D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38715"/>
              </p:ext>
            </p:extLst>
          </p:nvPr>
        </p:nvGraphicFramePr>
        <p:xfrm>
          <a:off x="1102638" y="2310817"/>
          <a:ext cx="10456435" cy="1196174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565620">
                  <a:extLst>
                    <a:ext uri="{9D8B030D-6E8A-4147-A177-3AD203B41FA5}">
                      <a16:colId xmlns:a16="http://schemas.microsoft.com/office/drawing/2014/main" val="937595324"/>
                    </a:ext>
                  </a:extLst>
                </a:gridCol>
                <a:gridCol w="1662841">
                  <a:extLst>
                    <a:ext uri="{9D8B030D-6E8A-4147-A177-3AD203B41FA5}">
                      <a16:colId xmlns:a16="http://schemas.microsoft.com/office/drawing/2014/main" val="1968329035"/>
                    </a:ext>
                  </a:extLst>
                </a:gridCol>
                <a:gridCol w="811763">
                  <a:extLst>
                    <a:ext uri="{9D8B030D-6E8A-4147-A177-3AD203B41FA5}">
                      <a16:colId xmlns:a16="http://schemas.microsoft.com/office/drawing/2014/main" val="3283596196"/>
                    </a:ext>
                  </a:extLst>
                </a:gridCol>
                <a:gridCol w="2187992">
                  <a:extLst>
                    <a:ext uri="{9D8B030D-6E8A-4147-A177-3AD203B41FA5}">
                      <a16:colId xmlns:a16="http://schemas.microsoft.com/office/drawing/2014/main" val="645961879"/>
                    </a:ext>
                  </a:extLst>
                </a:gridCol>
                <a:gridCol w="558419">
                  <a:extLst>
                    <a:ext uri="{9D8B030D-6E8A-4147-A177-3AD203B41FA5}">
                      <a16:colId xmlns:a16="http://schemas.microsoft.com/office/drawing/2014/main" val="658588130"/>
                    </a:ext>
                  </a:extLst>
                </a:gridCol>
                <a:gridCol w="2055690">
                  <a:extLst>
                    <a:ext uri="{9D8B030D-6E8A-4147-A177-3AD203B41FA5}">
                      <a16:colId xmlns:a16="http://schemas.microsoft.com/office/drawing/2014/main" val="2304327602"/>
                    </a:ext>
                  </a:extLst>
                </a:gridCol>
                <a:gridCol w="510465">
                  <a:extLst>
                    <a:ext uri="{9D8B030D-6E8A-4147-A177-3AD203B41FA5}">
                      <a16:colId xmlns:a16="http://schemas.microsoft.com/office/drawing/2014/main" val="4232834374"/>
                    </a:ext>
                  </a:extLst>
                </a:gridCol>
                <a:gridCol w="2103645">
                  <a:extLst>
                    <a:ext uri="{9D8B030D-6E8A-4147-A177-3AD203B41FA5}">
                      <a16:colId xmlns:a16="http://schemas.microsoft.com/office/drawing/2014/main" val="899999594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يوصف الدمار الذي يسببه الزلزال باستعمال </a:t>
                      </a:r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10358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  <a:endParaRPr lang="ar-SA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مقياس رختر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مقياس العزم الزلزالي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مقياس </a:t>
                      </a:r>
                      <a:r>
                        <a:rPr lang="ar-SA" sz="20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ميركالي</a:t>
                      </a:r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المعدل 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السيزمومتر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131473"/>
                  </a:ext>
                </a:extLst>
              </a:tr>
            </a:tbl>
          </a:graphicData>
        </a:graphic>
      </p:graphicFrame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EA1DBA86-D952-401B-B256-8FF4C859D6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912233"/>
              </p:ext>
            </p:extLst>
          </p:nvPr>
        </p:nvGraphicFramePr>
        <p:xfrm>
          <a:off x="1102638" y="3639758"/>
          <a:ext cx="10456435" cy="1196174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565620">
                  <a:extLst>
                    <a:ext uri="{9D8B030D-6E8A-4147-A177-3AD203B41FA5}">
                      <a16:colId xmlns:a16="http://schemas.microsoft.com/office/drawing/2014/main" val="3838366981"/>
                    </a:ext>
                  </a:extLst>
                </a:gridCol>
                <a:gridCol w="2048488">
                  <a:extLst>
                    <a:ext uri="{9D8B030D-6E8A-4147-A177-3AD203B41FA5}">
                      <a16:colId xmlns:a16="http://schemas.microsoft.com/office/drawing/2014/main" val="1059748242"/>
                    </a:ext>
                  </a:extLst>
                </a:gridCol>
                <a:gridCol w="736857">
                  <a:extLst>
                    <a:ext uri="{9D8B030D-6E8A-4147-A177-3AD203B41FA5}">
                      <a16:colId xmlns:a16="http://schemas.microsoft.com/office/drawing/2014/main" val="3882207925"/>
                    </a:ext>
                  </a:extLst>
                </a:gridCol>
                <a:gridCol w="1877251">
                  <a:extLst>
                    <a:ext uri="{9D8B030D-6E8A-4147-A177-3AD203B41FA5}">
                      <a16:colId xmlns:a16="http://schemas.microsoft.com/office/drawing/2014/main" val="331050499"/>
                    </a:ext>
                  </a:extLst>
                </a:gridCol>
                <a:gridCol w="558419">
                  <a:extLst>
                    <a:ext uri="{9D8B030D-6E8A-4147-A177-3AD203B41FA5}">
                      <a16:colId xmlns:a16="http://schemas.microsoft.com/office/drawing/2014/main" val="3710687837"/>
                    </a:ext>
                  </a:extLst>
                </a:gridCol>
                <a:gridCol w="2055690">
                  <a:extLst>
                    <a:ext uri="{9D8B030D-6E8A-4147-A177-3AD203B41FA5}">
                      <a16:colId xmlns:a16="http://schemas.microsoft.com/office/drawing/2014/main" val="4192269258"/>
                    </a:ext>
                  </a:extLst>
                </a:gridCol>
                <a:gridCol w="681426">
                  <a:extLst>
                    <a:ext uri="{9D8B030D-6E8A-4147-A177-3AD203B41FA5}">
                      <a16:colId xmlns:a16="http://schemas.microsoft.com/office/drawing/2014/main" val="291755682"/>
                    </a:ext>
                  </a:extLst>
                </a:gridCol>
                <a:gridCol w="1932684">
                  <a:extLst>
                    <a:ext uri="{9D8B030D-6E8A-4147-A177-3AD203B41FA5}">
                      <a16:colId xmlns:a16="http://schemas.microsoft.com/office/drawing/2014/main" val="2625170465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يسمى المقياس الذي يقيس كلا من كمية الطاقة المنبعثة من الزلزال و سعة الأمواج الزلزالية مقياس:</a:t>
                      </a:r>
                      <a:endParaRPr lang="ar-SA" sz="20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599572"/>
                  </a:ext>
                </a:extLst>
              </a:tr>
              <a:tr h="598087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العزم الزلزالي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رختر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ميركالي</a:t>
                      </a:r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المعدل</a:t>
                      </a:r>
                      <a:endParaRPr lang="ar-SA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السيزمومتر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52895"/>
                  </a:ext>
                </a:extLst>
              </a:tr>
            </a:tbl>
          </a:graphicData>
        </a:graphic>
      </p:graphicFrame>
      <p:graphicFrame>
        <p:nvGraphicFramePr>
          <p:cNvPr id="11" name="جدول 10">
            <a:extLst>
              <a:ext uri="{FF2B5EF4-FFF2-40B4-BE49-F238E27FC236}">
                <a16:creationId xmlns:a16="http://schemas.microsoft.com/office/drawing/2014/main" id="{E1FB4807-EB3C-5F20-103A-6154B83E8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523716"/>
              </p:ext>
            </p:extLst>
          </p:nvPr>
        </p:nvGraphicFramePr>
        <p:xfrm>
          <a:off x="1102639" y="5035355"/>
          <a:ext cx="10456434" cy="1299127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568559">
                  <a:extLst>
                    <a:ext uri="{9D8B030D-6E8A-4147-A177-3AD203B41FA5}">
                      <a16:colId xmlns:a16="http://schemas.microsoft.com/office/drawing/2014/main" val="2939165266"/>
                    </a:ext>
                  </a:extLst>
                </a:gridCol>
                <a:gridCol w="2059133">
                  <a:extLst>
                    <a:ext uri="{9D8B030D-6E8A-4147-A177-3AD203B41FA5}">
                      <a16:colId xmlns:a16="http://schemas.microsoft.com/office/drawing/2014/main" val="1037687311"/>
                    </a:ext>
                  </a:extLst>
                </a:gridCol>
                <a:gridCol w="740686">
                  <a:extLst>
                    <a:ext uri="{9D8B030D-6E8A-4147-A177-3AD203B41FA5}">
                      <a16:colId xmlns:a16="http://schemas.microsoft.com/office/drawing/2014/main" val="2946918907"/>
                    </a:ext>
                  </a:extLst>
                </a:gridCol>
                <a:gridCol w="1887006">
                  <a:extLst>
                    <a:ext uri="{9D8B030D-6E8A-4147-A177-3AD203B41FA5}">
                      <a16:colId xmlns:a16="http://schemas.microsoft.com/office/drawing/2014/main" val="2891218702"/>
                    </a:ext>
                  </a:extLst>
                </a:gridCol>
                <a:gridCol w="561321">
                  <a:extLst>
                    <a:ext uri="{9D8B030D-6E8A-4147-A177-3AD203B41FA5}">
                      <a16:colId xmlns:a16="http://schemas.microsoft.com/office/drawing/2014/main" val="2483275770"/>
                    </a:ext>
                  </a:extLst>
                </a:gridCol>
                <a:gridCol w="2066372">
                  <a:extLst>
                    <a:ext uri="{9D8B030D-6E8A-4147-A177-3AD203B41FA5}">
                      <a16:colId xmlns:a16="http://schemas.microsoft.com/office/drawing/2014/main" val="3513847309"/>
                    </a:ext>
                  </a:extLst>
                </a:gridCol>
                <a:gridCol w="684967">
                  <a:extLst>
                    <a:ext uri="{9D8B030D-6E8A-4147-A177-3AD203B41FA5}">
                      <a16:colId xmlns:a16="http://schemas.microsoft.com/office/drawing/2014/main" val="4212779232"/>
                    </a:ext>
                  </a:extLst>
                </a:gridCol>
                <a:gridCol w="1888390">
                  <a:extLst>
                    <a:ext uri="{9D8B030D-6E8A-4147-A177-3AD203B41FA5}">
                      <a16:colId xmlns:a16="http://schemas.microsoft.com/office/drawing/2014/main" val="177437817"/>
                    </a:ext>
                  </a:extLst>
                </a:gridCol>
              </a:tblGrid>
              <a:tr h="598087">
                <a:tc gridSpan="8"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لتحديد موقع الزلزال نحتاج إلى معرفة موقع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707182"/>
                  </a:ext>
                </a:extLst>
              </a:tr>
              <a:tr h="588118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/>
                        <a:t>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محطة زلزالية واحدة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محطتين زلزاليتين على الأقل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محطات زلزالية على الأقل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محطات زلزالية على الأقل 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86469"/>
                  </a:ext>
                </a:extLst>
              </a:tr>
            </a:tbl>
          </a:graphicData>
        </a:graphic>
      </p:graphicFrame>
      <p:sp>
        <p:nvSpPr>
          <p:cNvPr id="12" name="مربع نص 16">
            <a:extLst>
              <a:ext uri="{FF2B5EF4-FFF2-40B4-BE49-F238E27FC236}">
                <a16:creationId xmlns:a16="http://schemas.microsoft.com/office/drawing/2014/main" id="{D386AA38-F073-785D-AF16-3C0023FACD36}"/>
              </a:ext>
            </a:extLst>
          </p:cNvPr>
          <p:cNvSpPr txBox="1"/>
          <p:nvPr/>
        </p:nvSpPr>
        <p:spPr>
          <a:xfrm>
            <a:off x="3856355" y="1367295"/>
            <a:ext cx="47810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SA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000" b="1" dirty="0">
                <a:latin typeface="Calibri" panose="020F0502020204030204" pitchFamily="34" charset="0"/>
                <a:cs typeface="Calibri" panose="020F0502020204030204" pitchFamily="34" charset="0"/>
              </a:rPr>
              <a:t>اختاري الإجابة الصحيحة في كل مما يأتي : </a:t>
            </a: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0F1C0E36-B564-64CD-E40B-C84A7490C91E}"/>
              </a:ext>
            </a:extLst>
          </p:cNvPr>
          <p:cNvSpPr/>
          <p:nvPr/>
        </p:nvSpPr>
        <p:spPr>
          <a:xfrm>
            <a:off x="5856617" y="2977402"/>
            <a:ext cx="426720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E414F718-A036-67C3-9433-3471544D4191}"/>
              </a:ext>
            </a:extLst>
          </p:cNvPr>
          <p:cNvSpPr/>
          <p:nvPr/>
        </p:nvSpPr>
        <p:spPr>
          <a:xfrm>
            <a:off x="8387303" y="4237845"/>
            <a:ext cx="426720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FDF599F9-8673-67F4-0F50-5391DEE34FD9}"/>
              </a:ext>
            </a:extLst>
          </p:cNvPr>
          <p:cNvSpPr/>
          <p:nvPr/>
        </p:nvSpPr>
        <p:spPr>
          <a:xfrm>
            <a:off x="5820143" y="5703189"/>
            <a:ext cx="426720" cy="426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90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فرعي 2"/>
          <p:cNvSpPr txBox="1">
            <a:spLocks/>
          </p:cNvSpPr>
          <p:nvPr/>
        </p:nvSpPr>
        <p:spPr>
          <a:xfrm>
            <a:off x="1665669" y="257577"/>
            <a:ext cx="9002333" cy="15442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marR="0" indent="-3429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83771" marR="0" indent="-326571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19200" marR="0" indent="-3048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37360" marR="0" indent="-36576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2352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24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496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068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4000" marR="0" indent="-406400" algn="l" defTabSz="914400" rtl="1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None/>
            </a:pP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تصفحي الدرس </a:t>
            </a: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ملئي المخطط الذي </a:t>
            </a:r>
            <a:r>
              <a:rPr lang="ar-SA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أ</a:t>
            </a:r>
            <a:r>
              <a:rPr lang="ar-KW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مامك</a:t>
            </a: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ar-SA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46278"/>
            <a:ext cx="8984973" cy="4836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57" y="501983"/>
            <a:ext cx="1313645" cy="10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55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DC1E142-E90E-9B7F-773F-13F840E2C888}"/>
              </a:ext>
            </a:extLst>
          </p:cNvPr>
          <p:cNvSpPr txBox="1"/>
          <p:nvPr/>
        </p:nvSpPr>
        <p:spPr>
          <a:xfrm>
            <a:off x="1336838" y="2268345"/>
            <a:ext cx="938659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انتهى أسأل الله أن ينفع به </a:t>
            </a:r>
          </a:p>
          <a:p>
            <a:pPr algn="ctr"/>
            <a:r>
              <a:rPr lang="ar-SA" sz="4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اعداد و تصميم أ . شيخه المطيري </a:t>
            </a:r>
          </a:p>
        </p:txBody>
      </p:sp>
    </p:spTree>
    <p:extLst>
      <p:ext uri="{BB962C8B-B14F-4D97-AF65-F5344CB8AC3E}">
        <p14:creationId xmlns:p14="http://schemas.microsoft.com/office/powerpoint/2010/main" val="289102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8EC8A882-C7B9-4B59-9F76-7C700AE9569E}"/>
              </a:ext>
            </a:extLst>
          </p:cNvPr>
          <p:cNvSpPr/>
          <p:nvPr/>
        </p:nvSpPr>
        <p:spPr>
          <a:xfrm>
            <a:off x="1991544" y="0"/>
            <a:ext cx="792088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endParaRPr lang="ar-SA">
              <a:solidFill>
                <a:prstClr val="white"/>
              </a:solidFill>
              <a:latin typeface="Rockwell" panose="02060603020205020403"/>
              <a:cs typeface="Times New Roman" panose="02020603050405020304" pitchFamily="18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F3928D8D-7060-4D74-A3A4-49B0009E8B70}"/>
              </a:ext>
            </a:extLst>
          </p:cNvPr>
          <p:cNvSpPr/>
          <p:nvPr/>
        </p:nvSpPr>
        <p:spPr>
          <a:xfrm>
            <a:off x="1667508" y="692696"/>
            <a:ext cx="1651650" cy="14401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2000" b="1" dirty="0">
                <a:solidFill>
                  <a:srgbClr val="855D5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/>
                <a:cs typeface="Times New Roman" panose="02020603050405020304" pitchFamily="18" charset="0"/>
              </a:rPr>
              <a:t>قياس الزلازل و تحديد أماكنها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0AFE5C52-97E9-4F5B-B3BB-7C10D0EC0BB6}"/>
              </a:ext>
            </a:extLst>
          </p:cNvPr>
          <p:cNvSpPr/>
          <p:nvPr/>
        </p:nvSpPr>
        <p:spPr>
          <a:xfrm>
            <a:off x="9556918" y="692697"/>
            <a:ext cx="972108" cy="921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الفكرة الرئيسة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D9F6CA1F-4B36-478A-883F-78A7FF7E7B4B}"/>
              </a:ext>
            </a:extLst>
          </p:cNvPr>
          <p:cNvSpPr/>
          <p:nvPr/>
        </p:nvSpPr>
        <p:spPr>
          <a:xfrm>
            <a:off x="9552384" y="1844824"/>
            <a:ext cx="972108" cy="20882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أهداف الدرس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05543BA-D462-4264-9818-C0D4D634C7AE}"/>
              </a:ext>
            </a:extLst>
          </p:cNvPr>
          <p:cNvSpPr/>
          <p:nvPr/>
        </p:nvSpPr>
        <p:spPr>
          <a:xfrm>
            <a:off x="9552384" y="4236044"/>
            <a:ext cx="972108" cy="921148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مراجعة المفردات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43774FD-50EB-4BD7-95E4-C80D6F9FCC7F}"/>
              </a:ext>
            </a:extLst>
          </p:cNvPr>
          <p:cNvSpPr/>
          <p:nvPr/>
        </p:nvSpPr>
        <p:spPr>
          <a:xfrm>
            <a:off x="9552384" y="5316164"/>
            <a:ext cx="972108" cy="92114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المفردات الجديدة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7136FF7-DAD6-420F-9AAE-907AFBEB1A9F}"/>
              </a:ext>
            </a:extLst>
          </p:cNvPr>
          <p:cNvSpPr/>
          <p:nvPr/>
        </p:nvSpPr>
        <p:spPr>
          <a:xfrm>
            <a:off x="3431704" y="692697"/>
            <a:ext cx="6012668" cy="92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يقيس العلماء قوة الزلازل ويحددون مكانها على الخريطة باستعمال الأمواج الزلزالية.</a:t>
            </a:r>
            <a:endParaRPr lang="en-US" altLang="en-US" sz="2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BA6FDDE-4944-4620-99CA-B680D4772629}"/>
              </a:ext>
            </a:extLst>
          </p:cNvPr>
          <p:cNvSpPr/>
          <p:nvPr/>
        </p:nvSpPr>
        <p:spPr>
          <a:xfrm>
            <a:off x="3431704" y="1855899"/>
            <a:ext cx="6012668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تقارن بين قوة الزلزال وشدته استنادا إلى المقاييس المختلفة.</a:t>
            </a:r>
          </a:p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تفسر لمــاذا نحتــاج إلى ثلاث محطات رصــد لتحديد موقع </a:t>
            </a:r>
          </a:p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المركز السطحي للزلزال .</a:t>
            </a:r>
          </a:p>
          <a:p>
            <a:pPr algn="just" defTabSz="45720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تصف أحزمة زلازل الأرض . </a:t>
            </a:r>
            <a:endParaRPr lang="en-US" altLang="en-US" sz="2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0319F11B-6488-4F56-85B1-E85F8C897508}"/>
              </a:ext>
            </a:extLst>
          </p:cNvPr>
          <p:cNvSpPr/>
          <p:nvPr/>
        </p:nvSpPr>
        <p:spPr>
          <a:xfrm>
            <a:off x="3431704" y="4236044"/>
            <a:ext cx="6012668" cy="921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إســقاط البيانــات: تعيين الموقع عــلى الخريطة أو تمثيــل البيانات </a:t>
            </a:r>
          </a:p>
          <a:p>
            <a:pPr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بمخطط بياني. </a:t>
            </a:r>
            <a:endParaRPr lang="en-US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19BBD26-AAAF-4C4D-999D-D6B0A8984683}"/>
              </a:ext>
            </a:extLst>
          </p:cNvPr>
          <p:cNvSpPr/>
          <p:nvPr/>
        </p:nvSpPr>
        <p:spPr>
          <a:xfrm>
            <a:off x="3431704" y="5316164"/>
            <a:ext cx="6012668" cy="1009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 defTabSz="457200" rtl="0">
              <a:defRPr/>
            </a:pPr>
            <a:endParaRPr lang="en-US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endParaRPr lang="en-US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مقياس رختر  - قوة الزلزال - سعة الموجة الزلزالية  </a:t>
            </a:r>
          </a:p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مقياس العزم الزلزالي - مقياس </a:t>
            </a:r>
            <a:r>
              <a:rPr lang="ar-SA" altLang="en-US" sz="24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ميركالي</a:t>
            </a: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المعدل - أحزمة الزلازل</a:t>
            </a:r>
          </a:p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  <a:r>
              <a:rPr lang="en-US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defTabSz="457200" rtl="0">
              <a:defRPr/>
            </a:pPr>
            <a:endParaRPr lang="ar-SA" altLang="en-US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876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9E539B6C-EB4B-ED38-082B-0A7312B9BCD7}"/>
              </a:ext>
            </a:extLst>
          </p:cNvPr>
          <p:cNvSpPr/>
          <p:nvPr/>
        </p:nvSpPr>
        <p:spPr>
          <a:xfrm>
            <a:off x="9526555" y="428172"/>
            <a:ext cx="2444261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التهيئة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CE54E88-21A2-717A-1FF1-AD01B088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686903"/>
            <a:ext cx="6484416" cy="1979301"/>
          </a:xfrm>
          <a:prstGeom prst="rect">
            <a:avLst/>
          </a:prstGeom>
        </p:spPr>
      </p:pic>
      <p:pic>
        <p:nvPicPr>
          <p:cNvPr id="1026" name="Picture 2" descr="نتيجة الصورة لـ الأمواج الصوتية">
            <a:extLst>
              <a:ext uri="{FF2B5EF4-FFF2-40B4-BE49-F238E27FC236}">
                <a16:creationId xmlns:a16="http://schemas.microsoft.com/office/drawing/2014/main" id="{E40C767D-E032-17E6-4882-9B5BE41B4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0" y="2117735"/>
            <a:ext cx="4836007" cy="363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68BFFDA8-098B-4B22-B64D-E0CF415EF6C9-L0-001.png">
            <a:extLst>
              <a:ext uri="{FF2B5EF4-FFF2-40B4-BE49-F238E27FC236}">
                <a16:creationId xmlns:a16="http://schemas.microsoft.com/office/drawing/2014/main" id="{863B6528-8D43-B95D-B456-964CC7F58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70" y="303887"/>
            <a:ext cx="1370943" cy="14449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724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BDA2DC64-EBC5-FA20-914C-2605DE12D634}"/>
              </a:ext>
            </a:extLst>
          </p:cNvPr>
          <p:cNvSpPr/>
          <p:nvPr/>
        </p:nvSpPr>
        <p:spPr>
          <a:xfrm>
            <a:off x="7679094" y="328643"/>
            <a:ext cx="4238322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الخرائط الذهنية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9FDE28E-4CAC-58B4-B1E6-ACBD8B8D45F8}"/>
              </a:ext>
            </a:extLst>
          </p:cNvPr>
          <p:cNvSpPr txBox="1"/>
          <p:nvPr/>
        </p:nvSpPr>
        <p:spPr>
          <a:xfrm>
            <a:off x="2005351" y="1280877"/>
            <a:ext cx="96792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457200" rtl="0"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عزيزتي بعد اطلاعك على النص العلمي في كتابك ارسمي خريطة توضح طرق قياس قوة الزلازل:</a:t>
            </a:r>
          </a:p>
        </p:txBody>
      </p:sp>
      <p:pic>
        <p:nvPicPr>
          <p:cNvPr id="3092" name="Picture 6" descr="نتيجة الصورة لـ ايقونة الخرائط الذهنية">
            <a:extLst>
              <a:ext uri="{FF2B5EF4-FFF2-40B4-BE49-F238E27FC236}">
                <a16:creationId xmlns:a16="http://schemas.microsoft.com/office/drawing/2014/main" id="{CEAA3B63-341D-AF35-E4A0-63393FBAC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6" y="274426"/>
            <a:ext cx="1446950" cy="143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FB1EBC0-35D4-72CA-DBF8-3516EFE10C9E}"/>
              </a:ext>
            </a:extLst>
          </p:cNvPr>
          <p:cNvSpPr txBox="1"/>
          <p:nvPr/>
        </p:nvSpPr>
        <p:spPr>
          <a:xfrm>
            <a:off x="8877702" y="3604478"/>
            <a:ext cx="250171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مقياس رختر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CEE96A9-1706-890B-62AF-F3C3328B563E}"/>
              </a:ext>
            </a:extLst>
          </p:cNvPr>
          <p:cNvSpPr txBox="1"/>
          <p:nvPr/>
        </p:nvSpPr>
        <p:spPr>
          <a:xfrm>
            <a:off x="4167163" y="5346290"/>
            <a:ext cx="24332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مقياس </a:t>
            </a:r>
            <a:r>
              <a:rPr lang="ar-SA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ميركالي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المعدل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E3EA2BDB-F544-9D8B-F15B-F5D007D49499}"/>
              </a:ext>
            </a:extLst>
          </p:cNvPr>
          <p:cNvSpPr/>
          <p:nvPr/>
        </p:nvSpPr>
        <p:spPr>
          <a:xfrm>
            <a:off x="3682387" y="2138660"/>
            <a:ext cx="3808108" cy="6035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طرق قياس قوة الزلازل</a:t>
            </a:r>
          </a:p>
        </p:txBody>
      </p:sp>
      <p:cxnSp>
        <p:nvCxnSpPr>
          <p:cNvPr id="3089" name="رابط كسهم مستقيم 3088">
            <a:extLst>
              <a:ext uri="{FF2B5EF4-FFF2-40B4-BE49-F238E27FC236}">
                <a16:creationId xmlns:a16="http://schemas.microsoft.com/office/drawing/2014/main" id="{ED371D83-AA63-5E25-41F2-B03DF786380A}"/>
              </a:ext>
            </a:extLst>
          </p:cNvPr>
          <p:cNvCxnSpPr>
            <a:cxnSpLocks/>
          </p:cNvCxnSpPr>
          <p:nvPr/>
        </p:nvCxnSpPr>
        <p:spPr>
          <a:xfrm flipH="1">
            <a:off x="7125992" y="3076757"/>
            <a:ext cx="6735" cy="127940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4017E85-D0A8-0B38-C0C9-82019F0899B8}"/>
              </a:ext>
            </a:extLst>
          </p:cNvPr>
          <p:cNvSpPr txBox="1"/>
          <p:nvPr/>
        </p:nvSpPr>
        <p:spPr>
          <a:xfrm>
            <a:off x="6844984" y="4542575"/>
            <a:ext cx="250171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2225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مقياس العزم الزلزالي </a:t>
            </a:r>
          </a:p>
        </p:txBody>
      </p:sp>
      <p:cxnSp>
        <p:nvCxnSpPr>
          <p:cNvPr id="11" name="موصل: على شكل مرفق 10">
            <a:extLst>
              <a:ext uri="{FF2B5EF4-FFF2-40B4-BE49-F238E27FC236}">
                <a16:creationId xmlns:a16="http://schemas.microsoft.com/office/drawing/2014/main" id="{DA569B16-42EF-7FCA-8995-E43F0483DFCD}"/>
              </a:ext>
            </a:extLst>
          </p:cNvPr>
          <p:cNvCxnSpPr>
            <a:cxnSpLocks/>
          </p:cNvCxnSpPr>
          <p:nvPr/>
        </p:nvCxnSpPr>
        <p:spPr>
          <a:xfrm>
            <a:off x="7613398" y="2476938"/>
            <a:ext cx="2184857" cy="959514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نتيجة الصورة لـ مقياس رختر">
            <a:extLst>
              <a:ext uri="{FF2B5EF4-FFF2-40B4-BE49-F238E27FC236}">
                <a16:creationId xmlns:a16="http://schemas.microsoft.com/office/drawing/2014/main" id="{8747A769-D5A6-295A-E017-B8FDDF7A4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2" y="2048305"/>
            <a:ext cx="2679171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نتيجة الصورة لـ جهاز مقياس العزم الزلزالي">
            <a:extLst>
              <a:ext uri="{FF2B5EF4-FFF2-40B4-BE49-F238E27FC236}">
                <a16:creationId xmlns:a16="http://schemas.microsoft.com/office/drawing/2014/main" id="{5CE8437A-7FD8-BACD-A22D-E303DF1E0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2" y="4403991"/>
            <a:ext cx="2679171" cy="185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86319851-30E2-D933-9FBD-FB0F316B1228}"/>
              </a:ext>
            </a:extLst>
          </p:cNvPr>
          <p:cNvCxnSpPr>
            <a:cxnSpLocks/>
          </p:cNvCxnSpPr>
          <p:nvPr/>
        </p:nvCxnSpPr>
        <p:spPr>
          <a:xfrm>
            <a:off x="5387752" y="3076756"/>
            <a:ext cx="0" cy="206441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2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36E190B3-4E49-D5B1-7EB7-B8E70C9F1896}"/>
              </a:ext>
            </a:extLst>
          </p:cNvPr>
          <p:cNvSpPr/>
          <p:nvPr/>
        </p:nvSpPr>
        <p:spPr>
          <a:xfrm>
            <a:off x="4808435" y="132479"/>
            <a:ext cx="712924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الفعالة – الأسئلة و الإجابات 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hape 52">
            <a:extLst>
              <a:ext uri="{FF2B5EF4-FFF2-40B4-BE49-F238E27FC236}">
                <a16:creationId xmlns:a16="http://schemas.microsoft.com/office/drawing/2014/main" id="{C1FA1BBA-A39F-727B-ED6A-5258A1E8D68D}"/>
              </a:ext>
            </a:extLst>
          </p:cNvPr>
          <p:cNvSpPr/>
          <p:nvPr/>
        </p:nvSpPr>
        <p:spPr>
          <a:xfrm>
            <a:off x="2942045" y="946466"/>
            <a:ext cx="856259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عزيزتي اقرئي النص العلمي في كتابك حول مقياس رختر و </a:t>
            </a:r>
            <a:r>
              <a:rPr lang="ar-SA" sz="2400" b="1" kern="0" dirty="0" err="1">
                <a:cs typeface="Calibri"/>
                <a:sym typeface="Calibri"/>
              </a:rPr>
              <a:t>أجيبي</a:t>
            </a:r>
            <a:r>
              <a:rPr lang="ar-SA" sz="2400" b="1" kern="0" dirty="0">
                <a:cs typeface="Calibri"/>
                <a:sym typeface="Calibri"/>
              </a:rPr>
              <a:t> عن الأسئلة التالية </a:t>
            </a:r>
            <a:r>
              <a:rPr lang="ar-SA" sz="2400" kern="0" dirty="0">
                <a:cs typeface="Calibri"/>
                <a:sym typeface="Calibri"/>
              </a:rPr>
              <a:t>:</a:t>
            </a:r>
            <a:endParaRPr sz="2400"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3076" name="Picture 4" descr="نتيجة الصورة لـ صور للقراءة">
            <a:extLst>
              <a:ext uri="{FF2B5EF4-FFF2-40B4-BE49-F238E27FC236}">
                <a16:creationId xmlns:a16="http://schemas.microsoft.com/office/drawing/2014/main" id="{9631D077-F777-C3AF-94D9-1850DA4E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3" y="112090"/>
            <a:ext cx="2291947" cy="21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ACAAC1E-FFA6-DECA-E052-04FB036D7A54}"/>
              </a:ext>
            </a:extLst>
          </p:cNvPr>
          <p:cNvSpPr txBox="1"/>
          <p:nvPr/>
        </p:nvSpPr>
        <p:spPr>
          <a:xfrm>
            <a:off x="9088245" y="1992565"/>
            <a:ext cx="2811684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ما هو مقياس رختر ؟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260060C-8D42-7341-AB32-D9E26420C83F}"/>
              </a:ext>
            </a:extLst>
          </p:cNvPr>
          <p:cNvSpPr txBox="1"/>
          <p:nvPr/>
        </p:nvSpPr>
        <p:spPr>
          <a:xfrm>
            <a:off x="8536019" y="4512047"/>
            <a:ext cx="3403908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3- كيف تقاس قوة الزلزال ؟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7DA0DC-F050-CD1D-B49C-196BCC402153}"/>
              </a:ext>
            </a:extLst>
          </p:cNvPr>
          <p:cNvSpPr txBox="1"/>
          <p:nvPr/>
        </p:nvSpPr>
        <p:spPr>
          <a:xfrm>
            <a:off x="5160157" y="3332315"/>
            <a:ext cx="3212900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2- ما ذا يقصد بقوة الزلزال ؟</a:t>
            </a:r>
          </a:p>
        </p:txBody>
      </p:sp>
      <p:sp>
        <p:nvSpPr>
          <p:cNvPr id="2" name="Shape 52">
            <a:extLst>
              <a:ext uri="{FF2B5EF4-FFF2-40B4-BE49-F238E27FC236}">
                <a16:creationId xmlns:a16="http://schemas.microsoft.com/office/drawing/2014/main" id="{7EFAE06F-ED1E-D1ED-B073-C7A10155866E}"/>
              </a:ext>
            </a:extLst>
          </p:cNvPr>
          <p:cNvSpPr/>
          <p:nvPr/>
        </p:nvSpPr>
        <p:spPr>
          <a:xfrm>
            <a:off x="3622169" y="1742796"/>
            <a:ext cx="5274839" cy="83099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هو مقياس عددي يقيس طاقة أكبر الأمواج الزلزالية</a:t>
            </a:r>
          </a:p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 المنبعثة من الزلزال .</a:t>
            </a:r>
            <a:endParaRPr sz="24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Shape 52">
            <a:extLst>
              <a:ext uri="{FF2B5EF4-FFF2-40B4-BE49-F238E27FC236}">
                <a16:creationId xmlns:a16="http://schemas.microsoft.com/office/drawing/2014/main" id="{086C215B-7CD4-34C6-1E35-72DCFA9425E8}"/>
              </a:ext>
            </a:extLst>
          </p:cNvPr>
          <p:cNvSpPr/>
          <p:nvPr/>
        </p:nvSpPr>
        <p:spPr>
          <a:xfrm>
            <a:off x="9088245" y="3147650"/>
            <a:ext cx="2764536" cy="83099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هي مقدار الطاقة المنبعثة </a:t>
            </a:r>
          </a:p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من الأمواج الزلزالية . </a:t>
            </a:r>
            <a:endParaRPr sz="24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Shape 52">
            <a:extLst>
              <a:ext uri="{FF2B5EF4-FFF2-40B4-BE49-F238E27FC236}">
                <a16:creationId xmlns:a16="http://schemas.microsoft.com/office/drawing/2014/main" id="{CC3B0290-0C8C-660E-BDE8-D6C2EBA5D962}"/>
              </a:ext>
            </a:extLst>
          </p:cNvPr>
          <p:cNvSpPr/>
          <p:nvPr/>
        </p:nvSpPr>
        <p:spPr>
          <a:xfrm>
            <a:off x="4520986" y="4483269"/>
            <a:ext cx="3760002" cy="4616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تقاس بإيجاد سعة الموجة الزلزالية .</a:t>
            </a:r>
            <a:endParaRPr sz="24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074" name="Picture 2" descr="نتيجة الصورة لـ سعة الموجة الزلزالية ">
            <a:extLst>
              <a:ext uri="{FF2B5EF4-FFF2-40B4-BE49-F238E27FC236}">
                <a16:creationId xmlns:a16="http://schemas.microsoft.com/office/drawing/2014/main" id="{007059FD-3327-0112-3007-0955022C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9" y="2707744"/>
            <a:ext cx="3839613" cy="338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7F85171-12AC-E77C-6563-280A4C724206}"/>
              </a:ext>
            </a:extLst>
          </p:cNvPr>
          <p:cNvSpPr txBox="1"/>
          <p:nvPr/>
        </p:nvSpPr>
        <p:spPr>
          <a:xfrm>
            <a:off x="4596884" y="5614686"/>
            <a:ext cx="3684104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4- ما هي سعة الموجة الزلزالية ؟</a:t>
            </a:r>
          </a:p>
        </p:txBody>
      </p:sp>
      <p:sp>
        <p:nvSpPr>
          <p:cNvPr id="13" name="Shape 52">
            <a:extLst>
              <a:ext uri="{FF2B5EF4-FFF2-40B4-BE49-F238E27FC236}">
                <a16:creationId xmlns:a16="http://schemas.microsoft.com/office/drawing/2014/main" id="{337A3395-9350-27F4-879C-1AB4B85BA8C4}"/>
              </a:ext>
            </a:extLst>
          </p:cNvPr>
          <p:cNvSpPr/>
          <p:nvPr/>
        </p:nvSpPr>
        <p:spPr>
          <a:xfrm>
            <a:off x="8475793" y="5613029"/>
            <a:ext cx="3524361" cy="4616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هي ارتفاع الموجة الزلزالية الأكبر .</a:t>
            </a:r>
            <a:endParaRPr sz="24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90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نتيجة الصورة لـ التفكير الناقد">
            <a:extLst>
              <a:ext uri="{FF2B5EF4-FFF2-40B4-BE49-F238E27FC236}">
                <a16:creationId xmlns:a16="http://schemas.microsoft.com/office/drawing/2014/main" id="{262B2EB6-BB75-68A7-4824-87D1ED16D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9" y="77902"/>
            <a:ext cx="1521862" cy="152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13FF7EB4-1A6C-CEC3-180C-96B0BF5124D8}"/>
              </a:ext>
            </a:extLst>
          </p:cNvPr>
          <p:cNvSpPr/>
          <p:nvPr/>
        </p:nvSpPr>
        <p:spPr>
          <a:xfrm>
            <a:off x="8532906" y="168230"/>
            <a:ext cx="348103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التفكير الناقد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22FE21A-E1A6-2322-8F8F-68BD385A784E}"/>
              </a:ext>
            </a:extLst>
          </p:cNvPr>
          <p:cNvSpPr txBox="1"/>
          <p:nvPr/>
        </p:nvSpPr>
        <p:spPr>
          <a:xfrm>
            <a:off x="4477770" y="1403822"/>
            <a:ext cx="78750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طاقة الزلزال الذي قوته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رختر أكبر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 </a:t>
            </a: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مرة من طاقة الزلزال الذي قوته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ar-S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رختر  ؟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84684E6-D25E-D3F4-C5B2-91195CAA2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59" y="1997927"/>
            <a:ext cx="5028423" cy="4290905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868E7EDC-90A3-1828-C775-EB9BA7ADE12D}"/>
              </a:ext>
            </a:extLst>
          </p:cNvPr>
          <p:cNvSpPr/>
          <p:nvPr/>
        </p:nvSpPr>
        <p:spPr>
          <a:xfrm>
            <a:off x="178059" y="5775649"/>
            <a:ext cx="680357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Shape 52">
            <a:extLst>
              <a:ext uri="{FF2B5EF4-FFF2-40B4-BE49-F238E27FC236}">
                <a16:creationId xmlns:a16="http://schemas.microsoft.com/office/drawing/2014/main" id="{01501EDF-07F0-2ACD-A3BD-2A76DA5521E3}"/>
              </a:ext>
            </a:extLst>
          </p:cNvPr>
          <p:cNvSpPr/>
          <p:nvPr/>
        </p:nvSpPr>
        <p:spPr>
          <a:xfrm>
            <a:off x="6367681" y="3103043"/>
            <a:ext cx="4823925" cy="1815882"/>
          </a:xfrm>
          <a:prstGeom prst="rect">
            <a:avLst/>
          </a:prstGeom>
          <a:ln w="22225">
            <a:solidFill>
              <a:srgbClr val="C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800" b="1" kern="0" dirty="0">
                <a:solidFill>
                  <a:schemeClr val="tx2"/>
                </a:solidFill>
                <a:cs typeface="Calibri"/>
                <a:sym typeface="Calibri"/>
              </a:rPr>
              <a:t>لأن الطاقة الزلزالية الصادرة عن زلزال عند درجة ما أكبر 32 ضعفا من الطاقة الصادرة عن الدرجة التي تسبقها . </a:t>
            </a:r>
          </a:p>
          <a:p>
            <a:pPr algn="ctr" rtl="0" hangingPunct="0">
              <a:defRPr/>
            </a:pPr>
            <a:r>
              <a:rPr lang="ar-SA" sz="2800" b="1" kern="0" dirty="0">
                <a:solidFill>
                  <a:srgbClr val="C00000"/>
                </a:solidFill>
                <a:cs typeface="Calibri"/>
                <a:sym typeface="Calibri"/>
              </a:rPr>
              <a:t> </a:t>
            </a:r>
            <a:endParaRPr sz="2800" b="1" kern="0" dirty="0">
              <a:solidFill>
                <a:srgbClr val="C00000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281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36E190B3-4E49-D5B1-7EB7-B8E70C9F1896}"/>
              </a:ext>
            </a:extLst>
          </p:cNvPr>
          <p:cNvSpPr/>
          <p:nvPr/>
        </p:nvSpPr>
        <p:spPr>
          <a:xfrm>
            <a:off x="4808435" y="132479"/>
            <a:ext cx="712924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الفعالة – الأسئلة و الإجابات 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hape 52">
            <a:extLst>
              <a:ext uri="{FF2B5EF4-FFF2-40B4-BE49-F238E27FC236}">
                <a16:creationId xmlns:a16="http://schemas.microsoft.com/office/drawing/2014/main" id="{C1FA1BBA-A39F-727B-ED6A-5258A1E8D68D}"/>
              </a:ext>
            </a:extLst>
          </p:cNvPr>
          <p:cNvSpPr/>
          <p:nvPr/>
        </p:nvSpPr>
        <p:spPr>
          <a:xfrm>
            <a:off x="5160157" y="793897"/>
            <a:ext cx="637770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عزيزتي اقرئي النص العلمي في كتابك حول مقياس العزم الزلزالي</a:t>
            </a:r>
          </a:p>
          <a:p>
            <a:pPr algn="ctr"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 و </a:t>
            </a:r>
            <a:r>
              <a:rPr lang="ar-SA" sz="2400" b="1" kern="0" dirty="0" err="1">
                <a:cs typeface="Calibri"/>
                <a:sym typeface="Calibri"/>
              </a:rPr>
              <a:t>اجيبي</a:t>
            </a:r>
            <a:r>
              <a:rPr lang="ar-SA" sz="2400" b="1" kern="0" dirty="0">
                <a:cs typeface="Calibri"/>
                <a:sym typeface="Calibri"/>
              </a:rPr>
              <a:t> عن الأسئلة التالية </a:t>
            </a:r>
            <a:r>
              <a:rPr lang="ar-SA" sz="2400" kern="0" dirty="0">
                <a:cs typeface="Calibri"/>
                <a:sym typeface="Calibri"/>
              </a:rPr>
              <a:t>:</a:t>
            </a:r>
            <a:endParaRPr sz="2400"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3076" name="Picture 4" descr="نتيجة الصورة لـ صور للقراءة">
            <a:extLst>
              <a:ext uri="{FF2B5EF4-FFF2-40B4-BE49-F238E27FC236}">
                <a16:creationId xmlns:a16="http://schemas.microsoft.com/office/drawing/2014/main" id="{9631D077-F777-C3AF-94D9-1850DA4E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3" y="112090"/>
            <a:ext cx="2291947" cy="21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ACAAC1E-FFA6-DECA-E052-04FB036D7A54}"/>
              </a:ext>
            </a:extLst>
          </p:cNvPr>
          <p:cNvSpPr txBox="1"/>
          <p:nvPr/>
        </p:nvSpPr>
        <p:spPr>
          <a:xfrm>
            <a:off x="8280988" y="1884288"/>
            <a:ext cx="3526872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ما هو مقياس العزم الزلزالي  ؟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7DA0DC-F050-CD1D-B49C-196BCC402153}"/>
              </a:ext>
            </a:extLst>
          </p:cNvPr>
          <p:cNvSpPr txBox="1"/>
          <p:nvPr/>
        </p:nvSpPr>
        <p:spPr>
          <a:xfrm>
            <a:off x="5312227" y="2964205"/>
            <a:ext cx="5132987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قارني بين مقياس رختر و مقياس العزم الزلزالي ؟</a:t>
            </a:r>
          </a:p>
        </p:txBody>
      </p:sp>
      <p:sp>
        <p:nvSpPr>
          <p:cNvPr id="2" name="Shape 52">
            <a:extLst>
              <a:ext uri="{FF2B5EF4-FFF2-40B4-BE49-F238E27FC236}">
                <a16:creationId xmlns:a16="http://schemas.microsoft.com/office/drawing/2014/main" id="{7EFAE06F-ED1E-D1ED-B073-C7A10155866E}"/>
              </a:ext>
            </a:extLst>
          </p:cNvPr>
          <p:cNvSpPr/>
          <p:nvPr/>
        </p:nvSpPr>
        <p:spPr>
          <a:xfrm>
            <a:off x="2425346" y="1913066"/>
            <a:ext cx="5600250" cy="46166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هو مقياس رقمي يشير إلى الطاقة المتحررة من الزلزال .</a:t>
            </a:r>
            <a:endParaRPr sz="24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074" name="Picture 2" descr="نتيجة الصورة لـ سعة الموجة الزلزالية ">
            <a:extLst>
              <a:ext uri="{FF2B5EF4-FFF2-40B4-BE49-F238E27FC236}">
                <a16:creationId xmlns:a16="http://schemas.microsoft.com/office/drawing/2014/main" id="{007059FD-3327-0112-3007-0955022C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79" y="2707744"/>
            <a:ext cx="3839613" cy="338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1E54DE75-54F8-5FEE-1A26-6A593B604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398313"/>
              </p:ext>
            </p:extLst>
          </p:nvPr>
        </p:nvGraphicFramePr>
        <p:xfrm>
          <a:off x="4575014" y="3667045"/>
          <a:ext cx="7232846" cy="28732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616423">
                  <a:extLst>
                    <a:ext uri="{9D8B030D-6E8A-4147-A177-3AD203B41FA5}">
                      <a16:colId xmlns:a16="http://schemas.microsoft.com/office/drawing/2014/main" val="2502064604"/>
                    </a:ext>
                  </a:extLst>
                </a:gridCol>
                <a:gridCol w="3616423">
                  <a:extLst>
                    <a:ext uri="{9D8B030D-6E8A-4147-A177-3AD203B41FA5}">
                      <a16:colId xmlns:a16="http://schemas.microsoft.com/office/drawing/2014/main" val="3913536487"/>
                    </a:ext>
                  </a:extLst>
                </a:gridCol>
              </a:tblGrid>
              <a:tr h="67595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مقياس رختر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مقياس العزم الزلزالي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599655"/>
                  </a:ext>
                </a:extLst>
              </a:tr>
              <a:tr h="219726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054287"/>
                  </a:ext>
                </a:extLst>
              </a:tr>
            </a:tbl>
          </a:graphicData>
        </a:graphic>
      </p:graphicFrame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39F16D6-1AA8-6E4D-0DE3-1A20538BC868}"/>
              </a:ext>
            </a:extLst>
          </p:cNvPr>
          <p:cNvSpPr txBox="1"/>
          <p:nvPr/>
        </p:nvSpPr>
        <p:spPr>
          <a:xfrm>
            <a:off x="8873414" y="4635196"/>
            <a:ext cx="250583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يقيس قوة الزلزال و الطاقة المتحررة عن </a:t>
            </a:r>
            <a:r>
              <a:rPr lang="ar-SA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الأمواج الزلزالية .  </a:t>
            </a:r>
            <a:endParaRPr lang="ar-SA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90AD290-97D7-1883-6926-3CA34B626E2D}"/>
              </a:ext>
            </a:extLst>
          </p:cNvPr>
          <p:cNvSpPr txBox="1"/>
          <p:nvPr/>
        </p:nvSpPr>
        <p:spPr>
          <a:xfrm>
            <a:off x="4742887" y="4523229"/>
            <a:ext cx="344855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يقيس قوة الزلزال اعتمادا على  حجم الجزء المتمزق من الصدع , و مقدار الحركة على الصدع , و قساوة الصخر .  </a:t>
            </a:r>
          </a:p>
        </p:txBody>
      </p:sp>
    </p:spTree>
    <p:extLst>
      <p:ext uri="{BB962C8B-B14F-4D97-AF65-F5344CB8AC3E}">
        <p14:creationId xmlns:p14="http://schemas.microsoft.com/office/powerpoint/2010/main" val="30004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>
            <a:extLst>
              <a:ext uri="{FF2B5EF4-FFF2-40B4-BE49-F238E27FC236}">
                <a16:creationId xmlns:a16="http://schemas.microsoft.com/office/drawing/2014/main" id="{36E190B3-4E49-D5B1-7EB7-B8E70C9F1896}"/>
              </a:ext>
            </a:extLst>
          </p:cNvPr>
          <p:cNvSpPr/>
          <p:nvPr/>
        </p:nvSpPr>
        <p:spPr>
          <a:xfrm>
            <a:off x="4808435" y="132479"/>
            <a:ext cx="7129245" cy="6135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 rtl="0">
              <a:defRPr/>
            </a:pPr>
            <a:r>
              <a:rPr lang="ar-S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القراءة الفعالة – الأسئلة و الإجابات  </a:t>
            </a:r>
            <a:endParaRPr lang="ar-SA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Shape 52">
            <a:extLst>
              <a:ext uri="{FF2B5EF4-FFF2-40B4-BE49-F238E27FC236}">
                <a16:creationId xmlns:a16="http://schemas.microsoft.com/office/drawing/2014/main" id="{C1FA1BBA-A39F-727B-ED6A-5258A1E8D68D}"/>
              </a:ext>
            </a:extLst>
          </p:cNvPr>
          <p:cNvSpPr/>
          <p:nvPr/>
        </p:nvSpPr>
        <p:spPr>
          <a:xfrm>
            <a:off x="5023101" y="793897"/>
            <a:ext cx="665182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عزيزتي اقرئي النص العلمي في كتابك حول مقياس </a:t>
            </a:r>
            <a:r>
              <a:rPr lang="ar-SA" sz="2400" b="1" kern="0" dirty="0" err="1">
                <a:cs typeface="Calibri"/>
                <a:sym typeface="Calibri"/>
              </a:rPr>
              <a:t>ميركالي</a:t>
            </a:r>
            <a:r>
              <a:rPr lang="ar-SA" sz="2400" b="1" kern="0" dirty="0">
                <a:cs typeface="Calibri"/>
                <a:sym typeface="Calibri"/>
              </a:rPr>
              <a:t> المعدل </a:t>
            </a:r>
          </a:p>
          <a:p>
            <a:pPr algn="ctr" rtl="0" hangingPunct="0">
              <a:defRPr/>
            </a:pPr>
            <a:r>
              <a:rPr lang="ar-SA" sz="2400" b="1" kern="0" dirty="0">
                <a:cs typeface="Calibri"/>
                <a:sym typeface="Calibri"/>
              </a:rPr>
              <a:t> و </a:t>
            </a:r>
            <a:r>
              <a:rPr lang="ar-SA" sz="2400" b="1" kern="0" dirty="0" err="1">
                <a:cs typeface="Calibri"/>
                <a:sym typeface="Calibri"/>
              </a:rPr>
              <a:t>اجيبي</a:t>
            </a:r>
            <a:r>
              <a:rPr lang="ar-SA" sz="2400" b="1" kern="0" dirty="0">
                <a:cs typeface="Calibri"/>
                <a:sym typeface="Calibri"/>
              </a:rPr>
              <a:t> عن الأسئلة التالية </a:t>
            </a:r>
            <a:r>
              <a:rPr lang="ar-SA" sz="2400" kern="0" dirty="0">
                <a:cs typeface="Calibri"/>
                <a:sym typeface="Calibri"/>
              </a:rPr>
              <a:t>:</a:t>
            </a:r>
            <a:endParaRPr sz="2400" kern="0" dirty="0">
              <a:latin typeface="Calibri"/>
              <a:cs typeface="Calibri"/>
              <a:sym typeface="Calibri"/>
            </a:endParaRPr>
          </a:p>
        </p:txBody>
      </p:sp>
      <p:pic>
        <p:nvPicPr>
          <p:cNvPr id="3076" name="Picture 4" descr="نتيجة الصورة لـ صور للقراءة">
            <a:extLst>
              <a:ext uri="{FF2B5EF4-FFF2-40B4-BE49-F238E27FC236}">
                <a16:creationId xmlns:a16="http://schemas.microsoft.com/office/drawing/2014/main" id="{9631D077-F777-C3AF-94D9-1850DA4E5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3" y="112090"/>
            <a:ext cx="2291947" cy="21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ACAAC1E-FFA6-DECA-E052-04FB036D7A54}"/>
              </a:ext>
            </a:extLst>
          </p:cNvPr>
          <p:cNvSpPr txBox="1"/>
          <p:nvPr/>
        </p:nvSpPr>
        <p:spPr>
          <a:xfrm>
            <a:off x="8191437" y="1866608"/>
            <a:ext cx="3685516" cy="461665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1- ما هو مقياس </a:t>
            </a:r>
            <a:r>
              <a:rPr lang="ar-SA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ميركالي</a:t>
            </a:r>
            <a:r>
              <a:rPr lang="ar-SA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المعدل ؟</a:t>
            </a:r>
          </a:p>
        </p:txBody>
      </p:sp>
      <p:sp>
        <p:nvSpPr>
          <p:cNvPr id="2" name="Shape 52">
            <a:extLst>
              <a:ext uri="{FF2B5EF4-FFF2-40B4-BE49-F238E27FC236}">
                <a16:creationId xmlns:a16="http://schemas.microsoft.com/office/drawing/2014/main" id="{7EFAE06F-ED1E-D1ED-B073-C7A10155866E}"/>
              </a:ext>
            </a:extLst>
          </p:cNvPr>
          <p:cNvSpPr/>
          <p:nvPr/>
        </p:nvSpPr>
        <p:spPr>
          <a:xfrm>
            <a:off x="2751574" y="1913066"/>
            <a:ext cx="4947827" cy="830997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5500">
                <a:solidFill>
                  <a:srgbClr val="3893CD"/>
                </a:solidFill>
              </a:defRPr>
            </a:lvl1pPr>
          </a:lstStyle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هو مقياس يقيس قوة الزلزال اعتمادا على مقدار </a:t>
            </a:r>
          </a:p>
          <a:p>
            <a:pPr algn="ctr" rtl="0" hangingPunct="0">
              <a:defRPr/>
            </a:pPr>
            <a:r>
              <a:rPr lang="ar-SA" sz="2400" b="1" kern="0" dirty="0">
                <a:solidFill>
                  <a:schemeClr val="tx1"/>
                </a:solidFill>
                <a:cs typeface="Calibri"/>
                <a:sym typeface="Calibri"/>
              </a:rPr>
              <a:t> الضرر الذي تحدثه و مدى إحساس الناس بها .</a:t>
            </a:r>
            <a:endParaRPr sz="2400" kern="0" dirty="0">
              <a:solidFill>
                <a:schemeClr val="tx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9BC53FF-BD9D-74D1-EDC6-1301CD144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826" y="3227361"/>
            <a:ext cx="6157288" cy="303186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AB34FDE-2BD3-EEA2-AA57-1BDA5FA44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6" y="2901821"/>
            <a:ext cx="4833601" cy="368294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8E10449A-C9FE-124A-24A5-70673794F7B6}"/>
              </a:ext>
            </a:extLst>
          </p:cNvPr>
          <p:cNvSpPr/>
          <p:nvPr/>
        </p:nvSpPr>
        <p:spPr>
          <a:xfrm>
            <a:off x="5635766" y="3227361"/>
            <a:ext cx="3685516" cy="46166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791C6E9-7944-7CAF-AE9E-94958A75E14F}"/>
              </a:ext>
            </a:extLst>
          </p:cNvPr>
          <p:cNvSpPr/>
          <p:nvPr/>
        </p:nvSpPr>
        <p:spPr>
          <a:xfrm>
            <a:off x="5727560" y="3762993"/>
            <a:ext cx="6006219" cy="46166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4FDCD331-9CBE-EC71-E01E-0A34D71FB215}"/>
              </a:ext>
            </a:extLst>
          </p:cNvPr>
          <p:cNvSpPr/>
          <p:nvPr/>
        </p:nvSpPr>
        <p:spPr>
          <a:xfrm>
            <a:off x="7989405" y="4224658"/>
            <a:ext cx="3685516" cy="46166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829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32056</TotalTime>
  <Words>922</Words>
  <Application>Microsoft Office PowerPoint</Application>
  <PresentationFormat>شاشة عريضة</PresentationFormat>
  <Paragraphs>157</Paragraphs>
  <Slides>20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Rockwell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FNU LNU</dc:creator>
  <cp:lastModifiedBy>FNU LNU</cp:lastModifiedBy>
  <cp:revision>40</cp:revision>
  <dcterms:created xsi:type="dcterms:W3CDTF">2023-11-11T14:02:23Z</dcterms:created>
  <dcterms:modified xsi:type="dcterms:W3CDTF">2024-01-21T07:02:30Z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2023-11-12T01:54:28Z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28906a6f-9560-4b69-b611-75d55ed26429</vt:lpwstr>
  </property>
  <property fmtid="{D5CDD505-2E9C-101B-9397-08002B2CF9AE}" pid="7" name="MSIP_Label_defa4170-0d19-0005-0004-bc88714345d2_ActionId">
    <vt:lpwstr>0611f3c2-3d80-410d-aae6-537aeba298a3</vt:lpwstr>
  </property>
  <property fmtid="{D5CDD505-2E9C-101B-9397-08002B2CF9AE}" pid="8" name="MSIP_Label_defa4170-0d19-0005-0004-bc88714345d2_ContentBits">
    <vt:lpwstr>0</vt:lpwstr>
  </property>
</Properties>
</file>