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2" r:id="rId5"/>
    <p:sldId id="300" r:id="rId6"/>
    <p:sldId id="260" r:id="rId7"/>
    <p:sldId id="259" r:id="rId8"/>
    <p:sldId id="301" r:id="rId9"/>
    <p:sldId id="302" r:id="rId10"/>
    <p:sldId id="331" r:id="rId11"/>
    <p:sldId id="303" r:id="rId12"/>
    <p:sldId id="325" r:id="rId13"/>
    <p:sldId id="321" r:id="rId14"/>
    <p:sldId id="324" r:id="rId15"/>
    <p:sldId id="326" r:id="rId16"/>
    <p:sldId id="327" r:id="rId17"/>
    <p:sldId id="330" r:id="rId18"/>
    <p:sldId id="262" r:id="rId19"/>
    <p:sldId id="298" r:id="rId20"/>
    <p:sldId id="329" r:id="rId21"/>
    <p:sldId id="357" r:id="rId22"/>
    <p:sldId id="332" r:id="rId23"/>
    <p:sldId id="318" r:id="rId24"/>
    <p:sldId id="356" r:id="rId25"/>
    <p:sldId id="319" r:id="rId26"/>
    <p:sldId id="335" r:id="rId27"/>
    <p:sldId id="320" r:id="rId28"/>
    <p:sldId id="333" r:id="rId29"/>
    <p:sldId id="355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1F4977-B159-4960-A637-D7E8D1C9F496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B43A8D-33BF-415A-B571-08BFD627C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5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1D623-1AD0-A19E-9436-106325FB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FC6443-29D0-F768-2D2D-7F2A1E70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CDF0B8-7C77-A8B5-7B7A-197622C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2FD9D6-9F01-EDD8-B06A-44F05B67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24D39-863C-DBD4-EEC5-3FB79B8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2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DF2534-8A9C-21A3-5BBE-8751EDC3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D655E4-18EC-79EF-04C0-B0193829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EDF4C-72F0-0147-480B-79FEA01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ECF261-C9DD-5527-08C3-2A5678C4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F77F5-51F7-C98F-FFD4-BBE3C1F2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11A931-34C9-6799-17EA-1DBC36503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E6D789-7328-8A3D-9E3B-53E29A9D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661466-8ED7-4EAE-EB60-E219F1E7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43CA4D-C903-59A4-7936-E0A04A8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2A4E11-58B2-39BF-C532-7BFF39B2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79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8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B3010-09ED-F6E9-310C-8EAA977A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BDFC1F-3C98-C387-0217-BEA46A27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07DEB-8F48-C209-588A-39411ED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262E41-B88B-C2E7-4672-45E91AC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24C33A-663A-EA95-955D-F3D7583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7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8CF68-B316-7D58-0D6A-EEFF249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69E752-3B45-59FB-2172-B75C1BE7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545E9E-71B9-A700-5B08-73CB205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3CB97-0F84-C9D7-CF0B-22CA6BA8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30727A-3860-7566-98EE-6593C08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6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937F0-1BC9-35B2-CAFF-9E39B46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D3B58-C63B-B7D1-3015-AF15124A7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AC4969-BEAA-D68F-3E60-CB725300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9336FB-CB1C-3987-0928-1D70103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31CC3A-69FD-FDB1-83EB-3E63719D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0D35C7-8380-346B-D707-E0576C50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0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50D41-25AD-38EB-AAE1-478D366C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6BDCD-BB3F-0DE0-E041-ADF99E4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0DBAC2-25C2-A8C8-1553-86EA29194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5913A1-6645-A193-83D5-89144C4D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319DF3E-8CC0-B794-09B9-D16753610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FA4FE6-8FDC-C05C-544E-466042D5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9296C8-11A1-9624-0830-F9450E01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E99362-CCD1-A1F1-617D-7BD96C4E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8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9229E5-5204-F21F-537A-B2F54DD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99DCB3-D2B6-2356-7316-E4CFE58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16BE62-79B8-634B-58B0-6E850FAB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C17A47-5AC9-E13F-BD28-13DAB4B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0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D47965-D156-FC60-0C3B-DB3E4E57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E9ADA7-681C-4243-87DA-781E8C1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058111-6B30-2E83-EB53-77FF52B5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5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B4F44-1561-F4E2-EFEC-6EADE450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0AFAC4-389D-8261-EB62-DF3D2EFD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788A58-0E22-F1C9-F754-7FF0EC7C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6906BF-61D8-2499-D56D-2044829A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AC9646-59F9-6821-D4CD-96531F0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1EBA5E-2AC7-F37D-C17F-31E62A3D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2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46848-2B43-8A9E-2306-1FE607A1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E62451-4CE0-E35F-3FB1-43CD19D0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A1B719-D18E-D8F9-3B1E-D2406C80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E80941-A096-84CD-8D3B-7755F0AC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76DC2C-6827-B4DA-5290-79CDD33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287C10-7BE3-CFAC-E2BA-225E3106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F0E03B2-D967-7739-60E8-AF9EAC98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CB2E2D-B052-3F54-E342-52D00387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ED75A-9BA0-4745-7199-A76482B67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A1F0-D264-44CA-A025-353086EB82EF}" type="datetimeFigureOut">
              <a:rPr lang="ar-SA" smtClean="0"/>
              <a:t>25/06/45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3E851F-2C6B-08CC-5CEC-8C47AE40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681FD-F6A0-7AF7-E018-20A6F6DB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4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2219152-647B-AFC1-4A49-B5A07207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7E6F57-135C-97AD-D832-88B01F0821F6}"/>
              </a:ext>
            </a:extLst>
          </p:cNvPr>
          <p:cNvSpPr txBox="1"/>
          <p:nvPr/>
        </p:nvSpPr>
        <p:spPr>
          <a:xfrm>
            <a:off x="7567127" y="2505670"/>
            <a:ext cx="313508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نشأة الكون</a:t>
            </a:r>
          </a:p>
        </p:txBody>
      </p:sp>
    </p:spTree>
    <p:extLst>
      <p:ext uri="{BB962C8B-B14F-4D97-AF65-F5344CB8AC3E}">
        <p14:creationId xmlns:p14="http://schemas.microsoft.com/office/powerpoint/2010/main" val="232165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36F1EA-278C-17BD-E56F-47D46BE57D77}"/>
              </a:ext>
            </a:extLst>
          </p:cNvPr>
          <p:cNvSpPr/>
          <p:nvPr/>
        </p:nvSpPr>
        <p:spPr>
          <a:xfrm>
            <a:off x="7697037" y="394118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تكويني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68AE478-9A78-CF50-887B-A91D6DD2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20" y="3458132"/>
            <a:ext cx="5652068" cy="1000887"/>
          </a:xfrm>
          <a:prstGeom prst="rect">
            <a:avLst/>
          </a:prstGeom>
        </p:spPr>
      </p:pic>
      <p:pic>
        <p:nvPicPr>
          <p:cNvPr id="10" name="68BFFDA8-098B-4B22-B64D-E0CF415EF6C9-L0-001.png">
            <a:extLst>
              <a:ext uri="{FF2B5EF4-FFF2-40B4-BE49-F238E27FC236}">
                <a16:creationId xmlns:a16="http://schemas.microsoft.com/office/drawing/2014/main" id="{B9EB7CB3-E049-E06A-5E4A-8701ED12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88" y="2398982"/>
            <a:ext cx="2182302" cy="2300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4A220EA3-4F9D-493C-B540-E9B64EF9EA99-L0-001.jpeg">
            <a:extLst>
              <a:ext uri="{FF2B5EF4-FFF2-40B4-BE49-F238E27FC236}">
                <a16:creationId xmlns:a16="http://schemas.microsoft.com/office/drawing/2014/main" id="{38B6AB1F-1BBF-308C-626D-1CA781FDCF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29" r="22099"/>
          <a:stretch>
            <a:fillRect/>
          </a:stretch>
        </p:blipFill>
        <p:spPr>
          <a:xfrm>
            <a:off x="690099" y="394118"/>
            <a:ext cx="1182177" cy="163751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206">
            <a:extLst>
              <a:ext uri="{FF2B5EF4-FFF2-40B4-BE49-F238E27FC236}">
                <a16:creationId xmlns:a16="http://schemas.microsoft.com/office/drawing/2014/main" id="{D4A01FD8-3CEC-1E82-E08B-3FBCD6AA687E}"/>
              </a:ext>
            </a:extLst>
          </p:cNvPr>
          <p:cNvSpPr/>
          <p:nvPr/>
        </p:nvSpPr>
        <p:spPr>
          <a:xfrm>
            <a:off x="1872276" y="907020"/>
            <a:ext cx="1820209" cy="6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6" rIns="32146">
            <a:spAutoFit/>
          </a:bodyPr>
          <a:lstStyle>
            <a:lvl1pPr algn="r" defTabSz="914400">
              <a:defRPr sz="3500">
                <a:solidFill>
                  <a:srgbClr val="1F43C9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75" b="0" i="0" u="none" strike="noStrike" kern="0" cap="none" spc="0" normalizeH="0" baseline="0" noProof="0" dirty="0" err="1">
                <a:ln>
                  <a:noFill/>
                </a:ln>
                <a:solidFill>
                  <a:srgbClr val="1F43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l Nile"/>
              </a:rPr>
              <a:t>المدة</a:t>
            </a:r>
            <a:r>
              <a:rPr kumimoji="0" sz="3375" b="0" i="0" u="none" strike="noStrike" kern="0" cap="none" spc="0" normalizeH="0" baseline="0" noProof="0" dirty="0">
                <a:ln>
                  <a:noFill/>
                </a:ln>
                <a:solidFill>
                  <a:srgbClr val="1F43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l Nile"/>
              </a:rPr>
              <a:t> </a:t>
            </a:r>
            <a:r>
              <a:rPr kumimoji="0" sz="3375" b="0" i="0" u="none" strike="noStrike" kern="0" cap="none" spc="0" normalizeH="0" baseline="0" noProof="0" dirty="0" err="1">
                <a:ln>
                  <a:noFill/>
                </a:ln>
                <a:solidFill>
                  <a:srgbClr val="1F43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l Nile"/>
              </a:rPr>
              <a:t>دقيقة</a:t>
            </a:r>
            <a:r>
              <a:rPr kumimoji="0" sz="3375" b="0" i="0" u="none" strike="noStrike" kern="0" cap="none" spc="0" normalizeH="0" baseline="0" noProof="0" dirty="0">
                <a:ln>
                  <a:noFill/>
                </a:ln>
                <a:solidFill>
                  <a:srgbClr val="1F43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l Nile"/>
              </a:rPr>
              <a:t> </a:t>
            </a:r>
          </a:p>
        </p:txBody>
      </p:sp>
      <p:sp>
        <p:nvSpPr>
          <p:cNvPr id="14" name="Shape 52">
            <a:extLst>
              <a:ext uri="{FF2B5EF4-FFF2-40B4-BE49-F238E27FC236}">
                <a16:creationId xmlns:a16="http://schemas.microsoft.com/office/drawing/2014/main" id="{CE9A943D-BA3B-8755-4830-EFFD8F710003}"/>
              </a:ext>
            </a:extLst>
          </p:cNvPr>
          <p:cNvSpPr/>
          <p:nvPr/>
        </p:nvSpPr>
        <p:spPr>
          <a:xfrm>
            <a:off x="5993539" y="2060634"/>
            <a:ext cx="28815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3600" kern="0" dirty="0">
                <a:latin typeface="Calibri"/>
                <a:cs typeface="Calibri"/>
                <a:sym typeface="Calibri"/>
              </a:rPr>
              <a:t>عزيزتي قارني بين : </a:t>
            </a:r>
            <a:endParaRPr sz="4400" kern="0" dirty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20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7697037" y="394118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2974110" y="1500168"/>
            <a:ext cx="824199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kern="0" dirty="0">
                <a:cs typeface="Calibri"/>
                <a:sym typeface="Calibri"/>
              </a:rPr>
              <a:t>من أبرز النظريات الكونية التي تناولت نشأة و حياة الكون هي نظرية </a:t>
            </a:r>
            <a:r>
              <a:rPr lang="ar-SA" sz="2400" kern="0" dirty="0" err="1">
                <a:cs typeface="Calibri"/>
                <a:sym typeface="Calibri"/>
              </a:rPr>
              <a:t>الإنفجار</a:t>
            </a:r>
            <a:r>
              <a:rPr lang="ar-SA" sz="2400" kern="0" dirty="0">
                <a:cs typeface="Calibri"/>
                <a:sym typeface="Calibri"/>
              </a:rPr>
              <a:t> العظيم</a:t>
            </a:r>
          </a:p>
          <a:p>
            <a:pPr rtl="0" hangingPunct="0">
              <a:defRPr/>
            </a:pPr>
            <a:r>
              <a:rPr lang="ar-SA" sz="2400" kern="0" dirty="0">
                <a:cs typeface="Calibri"/>
                <a:sym typeface="Calibri"/>
              </a:rPr>
              <a:t>مستعينة بالنص العلمي في كتابك أكملي الفراغات التالية : 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4499493-AF7B-0BEF-B278-3E86F52C7B6E}"/>
              </a:ext>
            </a:extLst>
          </p:cNvPr>
          <p:cNvSpPr txBox="1"/>
          <p:nvPr/>
        </p:nvSpPr>
        <p:spPr>
          <a:xfrm>
            <a:off x="2052736" y="2454295"/>
            <a:ext cx="93492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نصت نظرية </a:t>
            </a:r>
            <a:r>
              <a:rPr lang="ar-S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الإنفجار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العظيم على انه في لحظة معينة منذ ما يقرب من ...............................سنة ,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كانت ..... .............. و ................... الموجودة مركزة في منطقة حجمها متناه في ...................... 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وجميع قوى الطبيعة ...................... وهي القوة .......................... والقوة ............................... 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وقوة  ................................ ثم بدأ الكون في ......................... وتناقص...................................... 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بمعدل .......................</a:t>
            </a: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1" y="285070"/>
            <a:ext cx="17907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BA2298-0DF9-A9DE-D8B6-B1BB6E07B4FD}"/>
              </a:ext>
            </a:extLst>
          </p:cNvPr>
          <p:cNvSpPr txBox="1"/>
          <p:nvPr/>
        </p:nvSpPr>
        <p:spPr>
          <a:xfrm>
            <a:off x="3562633" y="2292612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مليار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B76E64-2C5D-4508-5E48-530EF83769B5}"/>
              </a:ext>
            </a:extLst>
          </p:cNvPr>
          <p:cNvSpPr txBox="1"/>
          <p:nvPr/>
        </p:nvSpPr>
        <p:spPr>
          <a:xfrm>
            <a:off x="9108126" y="2946099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المادة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100D02-BF59-3BC1-EAE6-524B2B3F1683}"/>
              </a:ext>
            </a:extLst>
          </p:cNvPr>
          <p:cNvSpPr txBox="1"/>
          <p:nvPr/>
        </p:nvSpPr>
        <p:spPr>
          <a:xfrm>
            <a:off x="7601511" y="2967335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الطاقة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7330442-36EE-0054-6977-C4F578A17D66}"/>
              </a:ext>
            </a:extLst>
          </p:cNvPr>
          <p:cNvSpPr txBox="1"/>
          <p:nvPr/>
        </p:nvSpPr>
        <p:spPr>
          <a:xfrm>
            <a:off x="2664508" y="2969426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الصغر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2F8C632-CEE6-7777-7A18-AF441312BEB1}"/>
              </a:ext>
            </a:extLst>
          </p:cNvPr>
          <p:cNvSpPr txBox="1"/>
          <p:nvPr/>
        </p:nvSpPr>
        <p:spPr>
          <a:xfrm>
            <a:off x="7857440" y="3552130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متحدة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7B8DB74-63ED-B15E-DF45-318A548448A2}"/>
              </a:ext>
            </a:extLst>
          </p:cNvPr>
          <p:cNvSpPr txBox="1"/>
          <p:nvPr/>
        </p:nvSpPr>
        <p:spPr>
          <a:xfrm>
            <a:off x="5295015" y="3552130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النووية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D052199-5E55-FDC6-2109-0FA54C220B1E}"/>
              </a:ext>
            </a:extLst>
          </p:cNvPr>
          <p:cNvSpPr txBox="1"/>
          <p:nvPr/>
        </p:nvSpPr>
        <p:spPr>
          <a:xfrm>
            <a:off x="2369975" y="3555853"/>
            <a:ext cx="2180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الكهرومغناطيسية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217AB7F-DB67-0A05-8452-2D73C15649C6}"/>
              </a:ext>
            </a:extLst>
          </p:cNvPr>
          <p:cNvSpPr txBox="1"/>
          <p:nvPr/>
        </p:nvSpPr>
        <p:spPr>
          <a:xfrm>
            <a:off x="8444204" y="4158161"/>
            <a:ext cx="2166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الجاذبية الأرضية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818ED01-26A5-D697-D703-DF6762BBDD53}"/>
              </a:ext>
            </a:extLst>
          </p:cNvPr>
          <p:cNvSpPr txBox="1"/>
          <p:nvPr/>
        </p:nvSpPr>
        <p:spPr>
          <a:xfrm>
            <a:off x="5376436" y="4176338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التمدد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B62DFD0-F4E3-0C48-BD1E-95455E3CCA69}"/>
              </a:ext>
            </a:extLst>
          </p:cNvPr>
          <p:cNvSpPr txBox="1"/>
          <p:nvPr/>
        </p:nvSpPr>
        <p:spPr>
          <a:xfrm>
            <a:off x="2130101" y="4187759"/>
            <a:ext cx="20053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درجة الحرارة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7371943-4366-54B3-433F-E543A34EDAD1}"/>
              </a:ext>
            </a:extLst>
          </p:cNvPr>
          <p:cNvSpPr txBox="1"/>
          <p:nvPr/>
        </p:nvSpPr>
        <p:spPr>
          <a:xfrm>
            <a:off x="9259334" y="4838381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سريع جدا</a:t>
            </a:r>
          </a:p>
        </p:txBody>
      </p:sp>
    </p:spTree>
    <p:extLst>
      <p:ext uri="{BB962C8B-B14F-4D97-AF65-F5344CB8AC3E}">
        <p14:creationId xmlns:p14="http://schemas.microsoft.com/office/powerpoint/2010/main" val="39220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7697037" y="394118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2974110" y="1500168"/>
            <a:ext cx="824199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kern="0" dirty="0">
                <a:cs typeface="Calibri"/>
                <a:sym typeface="Calibri"/>
              </a:rPr>
              <a:t>من أبرز النظريات الكونية التي تناولت نشأة و حياة الكون هي نظرية </a:t>
            </a:r>
            <a:r>
              <a:rPr lang="ar-SA" sz="2400" kern="0" dirty="0" err="1">
                <a:cs typeface="Calibri"/>
                <a:sym typeface="Calibri"/>
              </a:rPr>
              <a:t>الإنفجار</a:t>
            </a:r>
            <a:r>
              <a:rPr lang="ar-SA" sz="2400" kern="0" dirty="0">
                <a:cs typeface="Calibri"/>
                <a:sym typeface="Calibri"/>
              </a:rPr>
              <a:t> العظيم</a:t>
            </a:r>
          </a:p>
          <a:p>
            <a:pPr rtl="0" hangingPunct="0">
              <a:defRPr/>
            </a:pPr>
            <a:r>
              <a:rPr lang="ar-SA" sz="2400" kern="0" dirty="0">
                <a:cs typeface="Calibri"/>
                <a:sym typeface="Calibri"/>
              </a:rPr>
              <a:t>مستعينة بالنص العلمي في كتابك أكملي الفراغات التالية : 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1" y="285070"/>
            <a:ext cx="17907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100D02-BF59-3BC1-EAE6-524B2B3F1683}"/>
              </a:ext>
            </a:extLst>
          </p:cNvPr>
          <p:cNvSpPr txBox="1"/>
          <p:nvPr/>
        </p:nvSpPr>
        <p:spPr>
          <a:xfrm>
            <a:off x="3468050" y="2715408"/>
            <a:ext cx="26994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1500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ترليون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8A6A6D-3E7A-06B4-4240-F3F9D957181C}"/>
              </a:ext>
            </a:extLst>
          </p:cNvPr>
          <p:cNvSpPr txBox="1"/>
          <p:nvPr/>
        </p:nvSpPr>
        <p:spPr>
          <a:xfrm>
            <a:off x="2323322" y="2843603"/>
            <a:ext cx="75321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 مرور الزمن انخفضت درجة الحرارة الى  ......................... ، 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واكتسبت القوة الطبيعية  خصائصها .................... 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كما أن الجسيمات الأولية  تعرف باسم .................................. و </a:t>
            </a:r>
          </a:p>
          <a:p>
            <a:pPr algn="just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 وهي ...........................................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5194213" y="3351434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الحالية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4921BF-B026-D829-43C1-9C4EC85A6C34}"/>
              </a:ext>
            </a:extLst>
          </p:cNvPr>
          <p:cNvSpPr txBox="1"/>
          <p:nvPr/>
        </p:nvSpPr>
        <p:spPr>
          <a:xfrm>
            <a:off x="4816598" y="3941294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الكواركات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0C3BC37-FAFF-3165-67FB-157268165F32}"/>
              </a:ext>
            </a:extLst>
          </p:cNvPr>
          <p:cNvSpPr txBox="1"/>
          <p:nvPr/>
        </p:nvSpPr>
        <p:spPr>
          <a:xfrm>
            <a:off x="7697037" y="4516217"/>
            <a:ext cx="13509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الليبتونات</a:t>
            </a:r>
            <a:endParaRPr lang="ar-SA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23B2F31-A599-678A-54FC-5CA999C98672}"/>
              </a:ext>
            </a:extLst>
          </p:cNvPr>
          <p:cNvSpPr txBox="1"/>
          <p:nvPr/>
        </p:nvSpPr>
        <p:spPr>
          <a:xfrm>
            <a:off x="2761668" y="4515833"/>
            <a:ext cx="41098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وحدات البناء الأساسية للمادة </a:t>
            </a:r>
          </a:p>
        </p:txBody>
      </p:sp>
    </p:spTree>
    <p:extLst>
      <p:ext uri="{BB962C8B-B14F-4D97-AF65-F5344CB8AC3E}">
        <p14:creationId xmlns:p14="http://schemas.microsoft.com/office/powerpoint/2010/main" val="35196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1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4" y="439122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438692" y="43912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3909527" y="1836975"/>
            <a:ext cx="7875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حازت نظرية </a:t>
            </a:r>
            <a:r>
              <a:rPr lang="ar-SA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الإنفجار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العظيم على قبول معظم العلماء عن غيرها من النظريات التي تتناول نشأة الكون؟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86CD511-6E77-7AEC-8E39-16BAF2981ED9}"/>
              </a:ext>
            </a:extLst>
          </p:cNvPr>
          <p:cNvSpPr/>
          <p:nvPr/>
        </p:nvSpPr>
        <p:spPr>
          <a:xfrm>
            <a:off x="2883160" y="3670465"/>
            <a:ext cx="8082701" cy="1726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كان من أبرز أســباب قبولها بين أوســاط العلماء هو نجاحها أيضا في تفسير بعض من أرصاد العلماء مثل: وفرة الهيدروجين والهيليوم وإشعاع الخلفية الكون.</a:t>
            </a:r>
          </a:p>
        </p:txBody>
      </p:sp>
    </p:spTree>
    <p:extLst>
      <p:ext uri="{BB962C8B-B14F-4D97-AF65-F5344CB8AC3E}">
        <p14:creationId xmlns:p14="http://schemas.microsoft.com/office/powerpoint/2010/main" val="359872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الصورة لـ استراتيجية المناقشة">
            <a:extLst>
              <a:ext uri="{FF2B5EF4-FFF2-40B4-BE49-F238E27FC236}">
                <a16:creationId xmlns:a16="http://schemas.microsoft.com/office/drawing/2014/main" id="{53BE197A-3586-1568-08F7-15A771A0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4" y="209936"/>
            <a:ext cx="1816462" cy="1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52">
            <a:extLst>
              <a:ext uri="{FF2B5EF4-FFF2-40B4-BE49-F238E27FC236}">
                <a16:creationId xmlns:a16="http://schemas.microsoft.com/office/drawing/2014/main" id="{F750FE33-DC7D-4097-BDAE-82989FE83934}"/>
              </a:ext>
            </a:extLst>
          </p:cNvPr>
          <p:cNvSpPr/>
          <p:nvPr/>
        </p:nvSpPr>
        <p:spPr>
          <a:xfrm>
            <a:off x="3174849" y="113009"/>
            <a:ext cx="584230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ناقشي و لخصي مع زميلاتك مراحل نشأة الكون مستعينة</a:t>
            </a:r>
          </a:p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بالنص العلمي في كتابك : </a:t>
            </a:r>
            <a:endParaRPr sz="2400" b="1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0F61DF4-9E73-E320-CCB7-7A9146E267BB}"/>
              </a:ext>
            </a:extLst>
          </p:cNvPr>
          <p:cNvSpPr/>
          <p:nvPr/>
        </p:nvSpPr>
        <p:spPr>
          <a:xfrm>
            <a:off x="9461241" y="221714"/>
            <a:ext cx="253443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تعلم تعاوني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41C9A28-3BA1-D580-632B-B3050818E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05" y="1383320"/>
            <a:ext cx="7693854" cy="148356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DE29EA-0E5A-7D4A-570F-80DF1E1D5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05" y="2949633"/>
            <a:ext cx="7623577" cy="13488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272C52C-C5D4-5940-0C95-A46500D55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43" y="4298461"/>
            <a:ext cx="7623577" cy="16037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D4ACBE-E08B-5B00-AE15-8844315D0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220" y="1568831"/>
            <a:ext cx="3096451" cy="11125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6494A38-CEE3-1BBF-9DCE-E701EBCDFA93}"/>
              </a:ext>
            </a:extLst>
          </p:cNvPr>
          <p:cNvSpPr txBox="1"/>
          <p:nvPr/>
        </p:nvSpPr>
        <p:spPr>
          <a:xfrm>
            <a:off x="9017151" y="1814604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الأولى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18F0A4-0821-EF42-CC59-F5DB83DED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9220" y="3026401"/>
            <a:ext cx="3096451" cy="111254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8984646-B54C-5930-E53F-90902AAFF70B}"/>
              </a:ext>
            </a:extLst>
          </p:cNvPr>
          <p:cNvSpPr txBox="1"/>
          <p:nvPr/>
        </p:nvSpPr>
        <p:spPr>
          <a:xfrm>
            <a:off x="9046632" y="3351841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الثانية 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010547A-2ADA-348F-C93E-867562692279}"/>
              </a:ext>
            </a:extLst>
          </p:cNvPr>
          <p:cNvSpPr/>
          <p:nvPr/>
        </p:nvSpPr>
        <p:spPr>
          <a:xfrm>
            <a:off x="8834601" y="4989359"/>
            <a:ext cx="182550" cy="25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CC812A4-5182-D452-EDAE-56FDCAD8F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2233" y="4544075"/>
            <a:ext cx="3096451" cy="1112546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ECF3F2B-3DB0-D225-73B5-55356103FDF8}"/>
              </a:ext>
            </a:extLst>
          </p:cNvPr>
          <p:cNvSpPr txBox="1"/>
          <p:nvPr/>
        </p:nvSpPr>
        <p:spPr>
          <a:xfrm>
            <a:off x="9017150" y="4827504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130141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الصورة لـ استراتيجية المناقشة">
            <a:extLst>
              <a:ext uri="{FF2B5EF4-FFF2-40B4-BE49-F238E27FC236}">
                <a16:creationId xmlns:a16="http://schemas.microsoft.com/office/drawing/2014/main" id="{53BE197A-3586-1568-08F7-15A771A0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4" y="209936"/>
            <a:ext cx="1816462" cy="1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52">
            <a:extLst>
              <a:ext uri="{FF2B5EF4-FFF2-40B4-BE49-F238E27FC236}">
                <a16:creationId xmlns:a16="http://schemas.microsoft.com/office/drawing/2014/main" id="{F750FE33-DC7D-4097-BDAE-82989FE83934}"/>
              </a:ext>
            </a:extLst>
          </p:cNvPr>
          <p:cNvSpPr/>
          <p:nvPr/>
        </p:nvSpPr>
        <p:spPr>
          <a:xfrm>
            <a:off x="2793012" y="388729"/>
            <a:ext cx="584230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ناقشي و لخصي مع زميلاتك مراحل نشأة الكون مستعينة</a:t>
            </a:r>
          </a:p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بالنص العلمي في كتابك : </a:t>
            </a:r>
            <a:endParaRPr sz="2400" b="1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0F61DF4-9E73-E320-CCB7-7A9146E267BB}"/>
              </a:ext>
            </a:extLst>
          </p:cNvPr>
          <p:cNvSpPr/>
          <p:nvPr/>
        </p:nvSpPr>
        <p:spPr>
          <a:xfrm>
            <a:off x="9461241" y="221714"/>
            <a:ext cx="253443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تعلم تعاوني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9D4ACBE-E08B-5B00-AE15-8844315D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20" y="1568831"/>
            <a:ext cx="3096451" cy="11125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6494A38-CEE3-1BBF-9DCE-E701EBCDFA93}"/>
              </a:ext>
            </a:extLst>
          </p:cNvPr>
          <p:cNvSpPr txBox="1"/>
          <p:nvPr/>
        </p:nvSpPr>
        <p:spPr>
          <a:xfrm>
            <a:off x="9017151" y="1814604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الرابعة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18F0A4-0821-EF42-CC59-F5DB83DE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220" y="3026401"/>
            <a:ext cx="3096451" cy="111254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8984646-B54C-5930-E53F-90902AAFF70B}"/>
              </a:ext>
            </a:extLst>
          </p:cNvPr>
          <p:cNvSpPr txBox="1"/>
          <p:nvPr/>
        </p:nvSpPr>
        <p:spPr>
          <a:xfrm>
            <a:off x="9046632" y="3351841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الخامسة 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010547A-2ADA-348F-C93E-867562692279}"/>
              </a:ext>
            </a:extLst>
          </p:cNvPr>
          <p:cNvSpPr/>
          <p:nvPr/>
        </p:nvSpPr>
        <p:spPr>
          <a:xfrm>
            <a:off x="8834601" y="4989359"/>
            <a:ext cx="182550" cy="25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CC812A4-5182-D452-EDAE-56FDCAD8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33" y="4544075"/>
            <a:ext cx="3096451" cy="1112546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ECF3F2B-3DB0-D225-73B5-55356103FDF8}"/>
              </a:ext>
            </a:extLst>
          </p:cNvPr>
          <p:cNvSpPr txBox="1"/>
          <p:nvPr/>
        </p:nvSpPr>
        <p:spPr>
          <a:xfrm>
            <a:off x="9017150" y="4827504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السادسة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BE84D9-F832-13A4-8A93-0B16B1E94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43" y="1437754"/>
            <a:ext cx="7540785" cy="147246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7418F5A-01FA-E390-4976-7F693B6F1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118" y="3026401"/>
            <a:ext cx="7558310" cy="136812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7F43A80-1EFA-349F-AC5C-1BC6433CD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817" y="4510709"/>
            <a:ext cx="7540784" cy="13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يجة الصورة لـ استراتيجية المناقشة">
            <a:extLst>
              <a:ext uri="{FF2B5EF4-FFF2-40B4-BE49-F238E27FC236}">
                <a16:creationId xmlns:a16="http://schemas.microsoft.com/office/drawing/2014/main" id="{53BE197A-3586-1568-08F7-15A771A0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4" y="209936"/>
            <a:ext cx="1816462" cy="1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52">
            <a:extLst>
              <a:ext uri="{FF2B5EF4-FFF2-40B4-BE49-F238E27FC236}">
                <a16:creationId xmlns:a16="http://schemas.microsoft.com/office/drawing/2014/main" id="{F750FE33-DC7D-4097-BDAE-82989FE83934}"/>
              </a:ext>
            </a:extLst>
          </p:cNvPr>
          <p:cNvSpPr/>
          <p:nvPr/>
        </p:nvSpPr>
        <p:spPr>
          <a:xfrm>
            <a:off x="3174849" y="113009"/>
            <a:ext cx="584230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ناقشي و لخصي مع زميلاتك مراحل نشأة الكون مستعينة</a:t>
            </a:r>
          </a:p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بالنص العلمي في كتابك : </a:t>
            </a:r>
            <a:endParaRPr sz="2400" b="1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0F61DF4-9E73-E320-CCB7-7A9146E267BB}"/>
              </a:ext>
            </a:extLst>
          </p:cNvPr>
          <p:cNvSpPr/>
          <p:nvPr/>
        </p:nvSpPr>
        <p:spPr>
          <a:xfrm>
            <a:off x="9461241" y="221714"/>
            <a:ext cx="253443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تعلم تعاوني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9D4ACBE-E08B-5B00-AE15-8844315D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2" y="2143024"/>
            <a:ext cx="3096451" cy="11125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6494A38-CEE3-1BBF-9DCE-E701EBCDFA93}"/>
              </a:ext>
            </a:extLst>
          </p:cNvPr>
          <p:cNvSpPr txBox="1"/>
          <p:nvPr/>
        </p:nvSpPr>
        <p:spPr>
          <a:xfrm>
            <a:off x="9017151" y="2448550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السابعة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018F0A4-0821-EF42-CC59-F5DB83DE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876" y="3927697"/>
            <a:ext cx="3096451" cy="111254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8984646-B54C-5930-E53F-90902AAFF70B}"/>
              </a:ext>
            </a:extLst>
          </p:cNvPr>
          <p:cNvSpPr txBox="1"/>
          <p:nvPr/>
        </p:nvSpPr>
        <p:spPr>
          <a:xfrm>
            <a:off x="9106922" y="4253137"/>
            <a:ext cx="20993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الثامنة 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010547A-2ADA-348F-C93E-867562692279}"/>
              </a:ext>
            </a:extLst>
          </p:cNvPr>
          <p:cNvSpPr/>
          <p:nvPr/>
        </p:nvSpPr>
        <p:spPr>
          <a:xfrm>
            <a:off x="8834601" y="4989359"/>
            <a:ext cx="182550" cy="25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0264177-0235-A8A0-556E-A29C1D97E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960" y="1956539"/>
            <a:ext cx="7442774" cy="14724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28FB31-2F88-A448-5166-EF8AB6EEB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435" y="3754812"/>
            <a:ext cx="7347299" cy="17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F54A2A-2988-1C4F-66AC-22F24E7C5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4" y="167951"/>
            <a:ext cx="6233209" cy="655008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70CD035-C833-A578-A02C-DCBF7FDD46AF}"/>
              </a:ext>
            </a:extLst>
          </p:cNvPr>
          <p:cNvSpPr/>
          <p:nvPr/>
        </p:nvSpPr>
        <p:spPr>
          <a:xfrm>
            <a:off x="7081935" y="445649"/>
            <a:ext cx="4913736" cy="6135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الصور و الأشكال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hape 146">
            <a:extLst>
              <a:ext uri="{FF2B5EF4-FFF2-40B4-BE49-F238E27FC236}">
                <a16:creationId xmlns:a16="http://schemas.microsoft.com/office/drawing/2014/main" id="{F09FF666-2E26-0ACB-8235-EDE696763460}"/>
              </a:ext>
            </a:extLst>
          </p:cNvPr>
          <p:cNvSpPr/>
          <p:nvPr/>
        </p:nvSpPr>
        <p:spPr>
          <a:xfrm>
            <a:off x="7253736" y="3010959"/>
            <a:ext cx="4570134" cy="132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6" rIns="32146" anchor="ctr">
            <a:spAutoFit/>
          </a:bodyPr>
          <a:lstStyle>
            <a:lvl1pPr algn="r" defTabSz="914400">
              <a:defRPr sz="5700" b="1">
                <a:solidFill>
                  <a:srgbClr val="000080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defTabSz="642915" rtl="0" hangingPunct="0">
              <a:defRPr/>
            </a:pPr>
            <a:r>
              <a:rPr lang="ar-SA" sz="4008" kern="0" dirty="0">
                <a:latin typeface="Calibri" panose="020F0502020204030204" pitchFamily="34" charset="0"/>
                <a:cs typeface="Calibri" panose="020F0502020204030204" pitchFamily="34" charset="0"/>
              </a:rPr>
              <a:t>حددي الزمن لكل مرحلة من مراحل نشأة الكون .</a:t>
            </a:r>
            <a:endParaRPr sz="4008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 147">
            <a:extLst>
              <a:ext uri="{FF2B5EF4-FFF2-40B4-BE49-F238E27FC236}">
                <a16:creationId xmlns:a16="http://schemas.microsoft.com/office/drawing/2014/main" id="{369BA12D-ABB1-DE24-D1C9-D0DE8665112A}"/>
              </a:ext>
            </a:extLst>
          </p:cNvPr>
          <p:cNvSpPr/>
          <p:nvPr/>
        </p:nvSpPr>
        <p:spPr>
          <a:xfrm>
            <a:off x="5663223" y="1840888"/>
            <a:ext cx="8078106" cy="60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 defTabSz="914400">
              <a:defRPr sz="4900" b="1">
                <a:solidFill>
                  <a:srgbClr val="D71A1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algn="ctr" defTabSz="642915" rtl="0" hangingPunct="0">
              <a:defRPr/>
            </a:pPr>
            <a:r>
              <a:rPr lang="ar-SA" sz="3445" kern="0" dirty="0">
                <a:latin typeface="Calibri" panose="020F0502020204030204" pitchFamily="34" charset="0"/>
                <a:cs typeface="Calibri" panose="020F0502020204030204" pitchFamily="34" charset="0"/>
              </a:rPr>
              <a:t>عزيزتي بملاحظة الشكل أمامك </a:t>
            </a:r>
            <a:endParaRPr sz="3445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696213" y="4103116"/>
            <a:ext cx="7955856" cy="709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6" rIns="32146" anchor="ctr">
            <a:spAutoFit/>
          </a:bodyPr>
          <a:lstStyle>
            <a:lvl1pPr algn="r" defTabSz="914400">
              <a:defRPr sz="5700" b="1">
                <a:solidFill>
                  <a:srgbClr val="000080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defTabSz="642915" rtl="0" hangingPunct="0">
              <a:defRPr/>
            </a:pPr>
            <a:r>
              <a:rPr lang="ar-SA" sz="4008" kern="0" dirty="0">
                <a:latin typeface="Calibri" panose="020F0502020204030204" pitchFamily="34" charset="0"/>
                <a:cs typeface="Calibri" panose="020F0502020204030204" pitchFamily="34" charset="0"/>
              </a:rPr>
              <a:t>هل يتمدد الكون مثل تمدد البالون </a:t>
            </a:r>
            <a:r>
              <a:rPr sz="4008" kern="0" dirty="0"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147" name="Shape 147"/>
          <p:cNvSpPr/>
          <p:nvPr/>
        </p:nvSpPr>
        <p:spPr>
          <a:xfrm>
            <a:off x="988586" y="1267906"/>
            <a:ext cx="8078106" cy="113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 defTabSz="914400">
              <a:defRPr sz="4900" b="1">
                <a:solidFill>
                  <a:srgbClr val="D71A1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algn="ctr" defTabSz="642915" rtl="0" hangingPunct="0">
              <a:defRPr/>
            </a:pPr>
            <a:r>
              <a:rPr lang="ar-SA" sz="3445" kern="0" dirty="0">
                <a:latin typeface="Calibri" panose="020F0502020204030204" pitchFamily="34" charset="0"/>
                <a:cs typeface="Calibri" panose="020F0502020204030204" pitchFamily="34" charset="0"/>
              </a:rPr>
              <a:t>عزيزتي طبقتي سابقا التجربة الاستهلالية و بعد ملاحظتك للنتائج   </a:t>
            </a:r>
            <a:endParaRPr sz="3445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0" name="06A71491-7146-4700-9435-20923870F09D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9" y="1408500"/>
            <a:ext cx="1870793" cy="18707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B537FD1-B8C2-4855-A261-AE6A7E25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330" y="305781"/>
            <a:ext cx="4101739" cy="764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الملاحظة و الاستنتاج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803BB2-0BAB-2471-FD9B-F5E9397D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8" y="2500603"/>
            <a:ext cx="3965081" cy="37805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72179" flipH="1">
            <a:off x="-1462110" y="1899762"/>
            <a:ext cx="6262038" cy="73279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54081" flipH="1">
            <a:off x="-3179219" y="-4145666"/>
            <a:ext cx="8180141" cy="9572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-1896186" y="3442448"/>
            <a:ext cx="5163974" cy="42425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81950" y="206705"/>
            <a:ext cx="4477751" cy="11194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29525" y="206705"/>
            <a:ext cx="5219824" cy="719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0">
              <a:lnSpc>
                <a:spcPts val="6518"/>
              </a:lnSpc>
            </a:pPr>
            <a:r>
              <a:rPr lang="ar-SA" sz="2800" dirty="0">
                <a:solidFill>
                  <a:srgbClr val="4C6FB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الإعجاز العلمي في القرآن الكريم</a:t>
            </a:r>
            <a:endParaRPr lang="en-US" sz="2800" dirty="0">
              <a:solidFill>
                <a:srgbClr val="4C6FB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6999B1-F9DC-96E2-DA4F-A66255B331AB}"/>
              </a:ext>
            </a:extLst>
          </p:cNvPr>
          <p:cNvSpPr txBox="1"/>
          <p:nvPr/>
        </p:nvSpPr>
        <p:spPr>
          <a:xfrm>
            <a:off x="2808924" y="1798728"/>
            <a:ext cx="8791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قال تعالى:” وَالسَّمَاء بَنَيْنَاهَا بِأَيْدٍ وَإِنَّا لَمُوسِعُونَ” (الذاريات، آية : 47).</a:t>
            </a:r>
            <a:br>
              <a:rPr lang="ar-SA" dirty="0"/>
            </a:b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D751C44-262A-AE01-635F-2675993EC69E}"/>
              </a:ext>
            </a:extLst>
          </p:cNvPr>
          <p:cNvSpPr txBox="1"/>
          <p:nvPr/>
        </p:nvSpPr>
        <p:spPr>
          <a:xfrm>
            <a:off x="3927223" y="3442448"/>
            <a:ext cx="766368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التعبير القرآني “وَإِنَّا لَمُوسِعُونَ” (الذاريات، آية : 47). يشير إلى تلك السعة المذهلة،</a:t>
            </a:r>
          </a:p>
          <a:p>
            <a:pPr algn="just"/>
            <a:r>
              <a:rPr lang="ar-SA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كما يشير إلى حقيقة توسع هذا الكون باستمرار إلى ما شاء الله وهي حقيقة لم يدركها </a:t>
            </a:r>
          </a:p>
          <a:p>
            <a:pPr algn="just"/>
            <a:r>
              <a:rPr lang="ar-SA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الإنسان إلا في القرن العشرين، حين ثبت لعلماء كل من الفيزياء النظرية والفلك أن </a:t>
            </a:r>
          </a:p>
          <a:p>
            <a:pPr algn="just"/>
            <a:r>
              <a:rPr lang="ar-SA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المجرات تتباعد عنا وعن بعضها البعض بسرعات تتزايد بتزايد بعدها عن مجرتنا، </a:t>
            </a:r>
          </a:p>
          <a:p>
            <a:pPr algn="just"/>
            <a:br>
              <a:rPr lang="ar-SA" dirty="0"/>
            </a:br>
            <a:br>
              <a:rPr lang="ar-SA" dirty="0"/>
            </a:br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3CE155D-61BE-A789-3B9E-0D7C9AF0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5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97617" y="2395811"/>
            <a:ext cx="3372706" cy="709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6" rIns="32146" anchor="ctr">
            <a:spAutoFit/>
          </a:bodyPr>
          <a:lstStyle>
            <a:lvl1pPr algn="r" defTabSz="914400">
              <a:defRPr sz="5700" b="1">
                <a:solidFill>
                  <a:srgbClr val="000080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defTabSz="642915" rtl="0" hangingPunct="0">
              <a:defRPr/>
            </a:pPr>
            <a:r>
              <a:rPr lang="ar-SA" sz="4008" kern="0" dirty="0">
                <a:latin typeface="Calibri" panose="020F0502020204030204" pitchFamily="34" charset="0"/>
                <a:cs typeface="Calibri" panose="020F0502020204030204" pitchFamily="34" charset="0"/>
              </a:rPr>
              <a:t>الطاقة المظلمة </a:t>
            </a:r>
            <a:endParaRPr sz="4008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-1982106" y="1430946"/>
            <a:ext cx="8078106" cy="60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 defTabSz="914400">
              <a:defRPr sz="4900" b="1">
                <a:solidFill>
                  <a:srgbClr val="D71A1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algn="ctr" defTabSz="642915" rtl="0" hangingPunct="0">
              <a:defRPr/>
            </a:pPr>
            <a:r>
              <a:rPr lang="ar-SA" sz="3445" kern="0" dirty="0">
                <a:latin typeface="Calibri" panose="020F0502020204030204" pitchFamily="34" charset="0"/>
                <a:cs typeface="Calibri" panose="020F0502020204030204" pitchFamily="34" charset="0"/>
              </a:rPr>
              <a:t>ما سبب تمدد الكون ؟ </a:t>
            </a:r>
            <a:endParaRPr sz="3445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537FD1-B8C2-4855-A261-AE6A7E25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330" y="305781"/>
            <a:ext cx="4101739" cy="764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الأسئلة و الإجابات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62CC557-2E23-5F18-033D-CBF63EFE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90" y="1282805"/>
            <a:ext cx="7502324" cy="214619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9F69FE72-CEB6-3F1E-4DF7-181D1A5619E2}"/>
              </a:ext>
            </a:extLst>
          </p:cNvPr>
          <p:cNvSpPr/>
          <p:nvPr/>
        </p:nvSpPr>
        <p:spPr>
          <a:xfrm>
            <a:off x="4376057" y="2939143"/>
            <a:ext cx="1520890" cy="41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8ED67BF-5C72-1AE7-4586-C2CEE82CB086}"/>
              </a:ext>
            </a:extLst>
          </p:cNvPr>
          <p:cNvSpPr/>
          <p:nvPr/>
        </p:nvSpPr>
        <p:spPr>
          <a:xfrm>
            <a:off x="6716894" y="3783961"/>
            <a:ext cx="4935175" cy="613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الطاقة المظلمة؟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3E5AD7-A3E3-F9F7-A867-03CF02F8355F}"/>
              </a:ext>
            </a:extLst>
          </p:cNvPr>
          <p:cNvSpPr txBox="1"/>
          <p:nvPr/>
        </p:nvSpPr>
        <p:spPr>
          <a:xfrm>
            <a:off x="2471710" y="4752512"/>
            <a:ext cx="8490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 قوة خفية مجهولة المنشأ تشكل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محتوى الكون 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3092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23" y="886129"/>
            <a:ext cx="2291334" cy="957693"/>
          </a:xfrm>
          <a:prstGeom prst="rect">
            <a:avLst/>
          </a:prstGeom>
        </p:spPr>
      </p:pic>
      <p:sp>
        <p:nvSpPr>
          <p:cNvPr id="8" name="Shape 672"/>
          <p:cNvSpPr/>
          <p:nvPr/>
        </p:nvSpPr>
        <p:spPr>
          <a:xfrm>
            <a:off x="2161163" y="872082"/>
            <a:ext cx="2181098" cy="871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10000"/>
          </a:bodyPr>
          <a:lstStyle/>
          <a:p>
            <a:pPr defTabSz="473176" rtl="0">
              <a:spcBef>
                <a:spcPts val="1400"/>
              </a:spcBef>
              <a:defRPr sz="5346">
                <a:latin typeface="Farah"/>
                <a:ea typeface="Farah"/>
                <a:cs typeface="Farah"/>
                <a:sym typeface="Farah"/>
              </a:defRPr>
            </a:pPr>
            <a:r>
              <a:rPr sz="3888" dirty="0" err="1">
                <a:solidFill>
                  <a:srgbClr val="0365C0"/>
                </a:solidFill>
                <a:latin typeface="Calibri" panose="020F0502020204030204" pitchFamily="34" charset="0"/>
                <a:ea typeface="Al Nile"/>
                <a:cs typeface="Calibri" panose="020F0502020204030204" pitchFamily="34" charset="0"/>
                <a:sym typeface="Al Nile"/>
              </a:rPr>
              <a:t>المدة</a:t>
            </a:r>
            <a:r>
              <a:rPr lang="ar-SA" sz="3888" dirty="0">
                <a:solidFill>
                  <a:srgbClr val="0365C0"/>
                </a:solidFill>
                <a:latin typeface="Calibri" panose="020F0502020204030204" pitchFamily="34" charset="0"/>
                <a:ea typeface="Al Nile"/>
                <a:cs typeface="Calibri" panose="020F0502020204030204" pitchFamily="34" charset="0"/>
                <a:sym typeface="Al Nile"/>
              </a:rPr>
              <a:t> 2 دقيقة</a:t>
            </a:r>
            <a:endParaRPr sz="5346" dirty="0">
              <a:latin typeface="Calibri" panose="020F0502020204030204" pitchFamily="34" charset="0"/>
              <a:cs typeface="Calibri" panose="020F0502020204030204" pitchFamily="34" charset="0"/>
              <a:sym typeface="Farah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260" y="542577"/>
            <a:ext cx="1165127" cy="11651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575550B-1FBE-E956-323F-28E9A0714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993" y="2071397"/>
            <a:ext cx="7781243" cy="1194318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B51A5AD-F2D5-F664-18FD-DD72F24208A2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السبب و النتيجة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5A3819-2A2D-8628-32EA-02FAEE83EDEA}"/>
              </a:ext>
            </a:extLst>
          </p:cNvPr>
          <p:cNvSpPr txBox="1"/>
          <p:nvPr/>
        </p:nvSpPr>
        <p:spPr>
          <a:xfrm>
            <a:off x="1931387" y="3822110"/>
            <a:ext cx="8953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 الطاقة المظلمة تقلل من قوة الجاذبية الأرضية و بالتالي يتمدد الكون و تتباعد المسافات بين الاجرام السماوية .</a:t>
            </a:r>
          </a:p>
        </p:txBody>
      </p:sp>
    </p:spTree>
    <p:extLst>
      <p:ext uri="{BB962C8B-B14F-4D97-AF65-F5344CB8AC3E}">
        <p14:creationId xmlns:p14="http://schemas.microsoft.com/office/powerpoint/2010/main" val="21984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2EDD84-2F58-C917-E17B-D814C9F9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78" y="981876"/>
            <a:ext cx="4084406" cy="5563082"/>
          </a:xfrm>
          <a:prstGeom prst="rect">
            <a:avLst/>
          </a:prstGeom>
        </p:spPr>
      </p:pic>
      <p:pic>
        <p:nvPicPr>
          <p:cNvPr id="4" name="pasted-image.jpeg">
            <a:extLst>
              <a:ext uri="{FF2B5EF4-FFF2-40B4-BE49-F238E27FC236}">
                <a16:creationId xmlns:a16="http://schemas.microsoft.com/office/drawing/2014/main" id="{EFF9CF5D-4D62-8542-53EA-9BDA5482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2" r="2302"/>
          <a:stretch>
            <a:fillRect/>
          </a:stretch>
        </p:blipFill>
        <p:spPr>
          <a:xfrm>
            <a:off x="438406" y="247008"/>
            <a:ext cx="2892623" cy="13882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6143F16-980A-53CF-5569-027D71BA2EB1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إنجازات وطني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1F8CF30D-5C2B-4AE9-9B83-807713F261D7-L0-001.gif">
            <a:extLst>
              <a:ext uri="{FF2B5EF4-FFF2-40B4-BE49-F238E27FC236}">
                <a16:creationId xmlns:a16="http://schemas.microsoft.com/office/drawing/2014/main" id="{2A69157C-96F1-056C-4676-1FF1CDDDC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240" y="2059770"/>
            <a:ext cx="2353557" cy="218121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1E9F8E3-61C5-909E-1610-5007B445759B}"/>
              </a:ext>
            </a:extLst>
          </p:cNvPr>
          <p:cNvSpPr/>
          <p:nvPr/>
        </p:nvSpPr>
        <p:spPr>
          <a:xfrm>
            <a:off x="8804119" y="4345394"/>
            <a:ext cx="3010678" cy="7771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مدينة الملك عبدالعزيز </a:t>
            </a:r>
          </a:p>
          <a:p>
            <a:pPr algn="ctr" defTabSz="457200" rtl="0">
              <a:defRPr/>
            </a:pPr>
            <a:r>
              <a:rPr lang="ar-SA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للعلوم و التقنية </a:t>
            </a:r>
          </a:p>
        </p:txBody>
      </p:sp>
    </p:spTree>
    <p:extLst>
      <p:ext uri="{BB962C8B-B14F-4D97-AF65-F5344CB8AC3E}">
        <p14:creationId xmlns:p14="http://schemas.microsoft.com/office/powerpoint/2010/main" val="50988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3452AC4-1F6E-7B5D-4E9D-8BE12A984886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الربط مع الفيزياء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8349AD8-8C7F-F123-D5EE-0702C3A66E6B}"/>
              </a:ext>
            </a:extLst>
          </p:cNvPr>
          <p:cNvSpPr txBox="1"/>
          <p:nvPr/>
        </p:nvSpPr>
        <p:spPr>
          <a:xfrm>
            <a:off x="2822021" y="1156640"/>
            <a:ext cx="8953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توصل هابــل إلى إثبات توســع الكون و حساب عمر الكون عن طريق تأثير دوبلر وهــو تغير ظاهري للطــول الموجي عندما ترصــد من قبــل راصد متحرك بالنســبة لمصدر الموجات 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662380F-FCE2-1C6E-756E-78ADD0A5FF0C}"/>
              </a:ext>
            </a:extLst>
          </p:cNvPr>
          <p:cNvSpPr/>
          <p:nvPr/>
        </p:nvSpPr>
        <p:spPr>
          <a:xfrm>
            <a:off x="7045357" y="2126527"/>
            <a:ext cx="4935175" cy="613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على ماذا ينص قانون هابل ؟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572B6F1-4D23-7B83-1755-C0FDAA017BA3}"/>
              </a:ext>
            </a:extLst>
          </p:cNvPr>
          <p:cNvSpPr/>
          <p:nvPr/>
        </p:nvSpPr>
        <p:spPr>
          <a:xfrm>
            <a:off x="7004182" y="4763936"/>
            <a:ext cx="4935175" cy="613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هو قانون هابل ؟ </a:t>
            </a:r>
          </a:p>
        </p:txBody>
      </p:sp>
      <p:pic>
        <p:nvPicPr>
          <p:cNvPr id="4098" name="Picture 2" descr="نتيجة الصورة لـ الفيزياء">
            <a:extLst>
              <a:ext uri="{FF2B5EF4-FFF2-40B4-BE49-F238E27FC236}">
                <a16:creationId xmlns:a16="http://schemas.microsoft.com/office/drawing/2014/main" id="{7E317DA6-13D7-F773-B364-38CD161B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8" y="309789"/>
            <a:ext cx="1989037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123090A-0AF4-BB37-B98B-7AC6942E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7" y="2537727"/>
            <a:ext cx="5112863" cy="401048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A6CBE0-AF22-582E-D805-35EE6D800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720" y="5598493"/>
            <a:ext cx="1648224" cy="8023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CDA092-ECB4-587E-463A-5AD9A912C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56" y="2927389"/>
            <a:ext cx="6690075" cy="1615580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0F9271A-157D-1D04-7847-35469E7B64E8}"/>
              </a:ext>
            </a:extLst>
          </p:cNvPr>
          <p:cNvSpPr/>
          <p:nvPr/>
        </p:nvSpPr>
        <p:spPr>
          <a:xfrm>
            <a:off x="5355771" y="4180114"/>
            <a:ext cx="1950098" cy="36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04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CBE584A-E22D-B4F7-D448-31EB61619019}"/>
              </a:ext>
            </a:extLst>
          </p:cNvPr>
          <p:cNvSpPr/>
          <p:nvPr/>
        </p:nvSpPr>
        <p:spPr>
          <a:xfrm>
            <a:off x="8205427" y="54229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669637B-3EE5-2CBE-BE27-EFD9CC81E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47" y="1854317"/>
            <a:ext cx="8454895" cy="19777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777A29B-A34D-CF9E-3BED-6D062EBA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" y="162628"/>
            <a:ext cx="2584469" cy="23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8B6C160-28B3-FFBE-2F47-39E76DC6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5" y="-352716"/>
            <a:ext cx="25717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CBE584A-E22D-B4F7-D448-31EB61619019}"/>
              </a:ext>
            </a:extLst>
          </p:cNvPr>
          <p:cNvSpPr/>
          <p:nvPr/>
        </p:nvSpPr>
        <p:spPr>
          <a:xfrm>
            <a:off x="8205427" y="542292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الأسئلة و الاجابات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02A16B33-9A46-BFDF-7545-0B4C2206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23" y="368286"/>
            <a:ext cx="2571750" cy="13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734C99D-57E3-AEBA-49B1-DF6DA4BA12A2}"/>
              </a:ext>
            </a:extLst>
          </p:cNvPr>
          <p:cNvSpPr txBox="1"/>
          <p:nvPr/>
        </p:nvSpPr>
        <p:spPr>
          <a:xfrm>
            <a:off x="2006083" y="2050889"/>
            <a:ext cx="9162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لماذا كان من السهل الربط بين عمر الكون و ثابت هابل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F93B673-A34B-1A56-E4FB-B556F2E10192}"/>
              </a:ext>
            </a:extLst>
          </p:cNvPr>
          <p:cNvSpPr txBox="1"/>
          <p:nvPr/>
        </p:nvSpPr>
        <p:spPr>
          <a:xfrm>
            <a:off x="5411754" y="3966782"/>
            <a:ext cx="849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عمر الكون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21AE51E-3710-DC56-BCE0-E259605C929E}"/>
              </a:ext>
            </a:extLst>
          </p:cNvPr>
          <p:cNvSpPr/>
          <p:nvPr/>
        </p:nvSpPr>
        <p:spPr>
          <a:xfrm>
            <a:off x="4304522" y="3025206"/>
            <a:ext cx="4935175" cy="613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لأن تمدد الكون يسير بشكل ثابت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3D38C85-7194-2FAD-8D40-46EEE051743F}"/>
              </a:ext>
            </a:extLst>
          </p:cNvPr>
          <p:cNvSpPr/>
          <p:nvPr/>
        </p:nvSpPr>
        <p:spPr>
          <a:xfrm>
            <a:off x="1819470" y="4908359"/>
            <a:ext cx="5983313" cy="1242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هو الزمن </a:t>
            </a:r>
            <a:r>
              <a:rPr lang="ar-SA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المنقضي</a:t>
            </a: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منذ وقوع ذلك الحدث</a:t>
            </a:r>
          </a:p>
        </p:txBody>
      </p:sp>
    </p:spTree>
    <p:extLst>
      <p:ext uri="{BB962C8B-B14F-4D97-AF65-F5344CB8AC3E}">
        <p14:creationId xmlns:p14="http://schemas.microsoft.com/office/powerpoint/2010/main" val="23893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5CE6ED-88AD-81AE-4563-D553BF4D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4" y="2124772"/>
            <a:ext cx="4281316" cy="41841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DD9A57-BC0F-7A2F-A6DD-729D73EA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43" y="1843418"/>
            <a:ext cx="5767635" cy="397977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B303697-318A-EF47-97E9-7B44BE82FCAC}"/>
              </a:ext>
            </a:extLst>
          </p:cNvPr>
          <p:cNvSpPr/>
          <p:nvPr/>
        </p:nvSpPr>
        <p:spPr>
          <a:xfrm>
            <a:off x="8957389" y="1843418"/>
            <a:ext cx="2600790" cy="36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24F2D9A-7EE7-325B-7D55-2865B875B62F}"/>
              </a:ext>
            </a:extLst>
          </p:cNvPr>
          <p:cNvSpPr/>
          <p:nvPr/>
        </p:nvSpPr>
        <p:spPr>
          <a:xfrm>
            <a:off x="5928877" y="652824"/>
            <a:ext cx="5767634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اشتقاق معادلة حساب عمر الكون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نتيجة الصورة لـ رياضيات">
            <a:extLst>
              <a:ext uri="{FF2B5EF4-FFF2-40B4-BE49-F238E27FC236}">
                <a16:creationId xmlns:a16="http://schemas.microsoft.com/office/drawing/2014/main" id="{63204FF7-FF55-D0F8-3F7F-69BE0741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5" y="242423"/>
            <a:ext cx="2209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2E6AA60-3E5D-3B90-18E5-E396A8ECF3D8}"/>
              </a:ext>
            </a:extLst>
          </p:cNvPr>
          <p:cNvSpPr/>
          <p:nvPr/>
        </p:nvSpPr>
        <p:spPr>
          <a:xfrm>
            <a:off x="10440237" y="5455255"/>
            <a:ext cx="1117941" cy="36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21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5CE6ED-88AD-81AE-4563-D553BF4D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44" y="2124772"/>
            <a:ext cx="4281316" cy="418415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B303697-318A-EF47-97E9-7B44BE82FCAC}"/>
              </a:ext>
            </a:extLst>
          </p:cNvPr>
          <p:cNvSpPr/>
          <p:nvPr/>
        </p:nvSpPr>
        <p:spPr>
          <a:xfrm>
            <a:off x="8957389" y="1843418"/>
            <a:ext cx="2600790" cy="367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24F2D9A-7EE7-325B-7D55-2865B875B62F}"/>
              </a:ext>
            </a:extLst>
          </p:cNvPr>
          <p:cNvSpPr/>
          <p:nvPr/>
        </p:nvSpPr>
        <p:spPr>
          <a:xfrm>
            <a:off x="5928877" y="652824"/>
            <a:ext cx="5767634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اشتقاق معادلة حساب عمر الكون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170" name="Picture 2" descr="نتيجة الصورة لـ رياضيات">
            <a:extLst>
              <a:ext uri="{FF2B5EF4-FFF2-40B4-BE49-F238E27FC236}">
                <a16:creationId xmlns:a16="http://schemas.microsoft.com/office/drawing/2014/main" id="{63204FF7-FF55-D0F8-3F7F-69BE0741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5" y="242423"/>
            <a:ext cx="2209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266313A-C1C6-34C0-C771-1B536065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77" y="1469467"/>
            <a:ext cx="5837135" cy="49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6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6" y="564122"/>
            <a:ext cx="2291334" cy="95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260" y="542577"/>
            <a:ext cx="1165127" cy="116512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B51A5AD-F2D5-F664-18FD-DD72F24208A2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31E5C7A-6D21-597D-6E5A-D3E875D7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49230"/>
              </p:ext>
            </p:extLst>
          </p:nvPr>
        </p:nvGraphicFramePr>
        <p:xfrm>
          <a:off x="1102638" y="2310817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937595324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968329035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283596196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64596187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658588130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2304327602"/>
                    </a:ext>
                  </a:extLst>
                </a:gridCol>
                <a:gridCol w="510465">
                  <a:extLst>
                    <a:ext uri="{9D8B030D-6E8A-4147-A177-3AD203B41FA5}">
                      <a16:colId xmlns:a16="http://schemas.microsoft.com/office/drawing/2014/main" val="4232834374"/>
                    </a:ext>
                  </a:extLst>
                </a:gridCol>
                <a:gridCol w="2103645">
                  <a:extLst>
                    <a:ext uri="{9D8B030D-6E8A-4147-A177-3AD203B41FA5}">
                      <a16:colId xmlns:a16="http://schemas.microsoft.com/office/drawing/2014/main" val="899999594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دراسة نشأة الكون و تطوره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0358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  <a:endParaRPr lang="ar-SA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علم الفلك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علم الكون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الفيزياء الفلكية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علوم الفضاء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1473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EA1DBA86-D952-401B-B256-8FF4C8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20453"/>
              </p:ext>
            </p:extLst>
          </p:nvPr>
        </p:nvGraphicFramePr>
        <p:xfrm>
          <a:off x="1102638" y="3639758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3838366981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059748242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882207925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33105049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3710687837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4192269258"/>
                    </a:ext>
                  </a:extLst>
                </a:gridCol>
                <a:gridCol w="681426">
                  <a:extLst>
                    <a:ext uri="{9D8B030D-6E8A-4147-A177-3AD203B41FA5}">
                      <a16:colId xmlns:a16="http://schemas.microsoft.com/office/drawing/2014/main" val="291755682"/>
                    </a:ext>
                  </a:extLst>
                </a:gridCol>
                <a:gridCol w="1932684">
                  <a:extLst>
                    <a:ext uri="{9D8B030D-6E8A-4147-A177-3AD203B41FA5}">
                      <a16:colId xmlns:a16="http://schemas.microsoft.com/office/drawing/2014/main" val="2625170465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قوة خفية مجهولة المنشأ تشكل </a:t>
                      </a:r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65% </a:t>
                      </a: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من محتوى الكون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99572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الطاقة المظلمة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الطاقة النووية </a:t>
                      </a:r>
                      <a:endParaRPr lang="ar-SA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الجاذبية الأرضية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الطاقة الشمسية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89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E1FB4807-EB3C-5F20-103A-6154B83E8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83665"/>
              </p:ext>
            </p:extLst>
          </p:nvPr>
        </p:nvGraphicFramePr>
        <p:xfrm>
          <a:off x="1102639" y="5035355"/>
          <a:ext cx="10456434" cy="1186205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8559">
                  <a:extLst>
                    <a:ext uri="{9D8B030D-6E8A-4147-A177-3AD203B41FA5}">
                      <a16:colId xmlns:a16="http://schemas.microsoft.com/office/drawing/2014/main" val="2939165266"/>
                    </a:ext>
                  </a:extLst>
                </a:gridCol>
                <a:gridCol w="2059133">
                  <a:extLst>
                    <a:ext uri="{9D8B030D-6E8A-4147-A177-3AD203B41FA5}">
                      <a16:colId xmlns:a16="http://schemas.microsoft.com/office/drawing/2014/main" val="1037687311"/>
                    </a:ext>
                  </a:extLst>
                </a:gridCol>
                <a:gridCol w="740686">
                  <a:extLst>
                    <a:ext uri="{9D8B030D-6E8A-4147-A177-3AD203B41FA5}">
                      <a16:colId xmlns:a16="http://schemas.microsoft.com/office/drawing/2014/main" val="2946918907"/>
                    </a:ext>
                  </a:extLst>
                </a:gridCol>
                <a:gridCol w="1887006">
                  <a:extLst>
                    <a:ext uri="{9D8B030D-6E8A-4147-A177-3AD203B41FA5}">
                      <a16:colId xmlns:a16="http://schemas.microsoft.com/office/drawing/2014/main" val="2891218702"/>
                    </a:ext>
                  </a:extLst>
                </a:gridCol>
                <a:gridCol w="561321">
                  <a:extLst>
                    <a:ext uri="{9D8B030D-6E8A-4147-A177-3AD203B41FA5}">
                      <a16:colId xmlns:a16="http://schemas.microsoft.com/office/drawing/2014/main" val="2483275770"/>
                    </a:ext>
                  </a:extLst>
                </a:gridCol>
                <a:gridCol w="2066372">
                  <a:extLst>
                    <a:ext uri="{9D8B030D-6E8A-4147-A177-3AD203B41FA5}">
                      <a16:colId xmlns:a16="http://schemas.microsoft.com/office/drawing/2014/main" val="3513847309"/>
                    </a:ext>
                  </a:extLst>
                </a:gridCol>
                <a:gridCol w="684967">
                  <a:extLst>
                    <a:ext uri="{9D8B030D-6E8A-4147-A177-3AD203B41FA5}">
                      <a16:colId xmlns:a16="http://schemas.microsoft.com/office/drawing/2014/main" val="4212779232"/>
                    </a:ext>
                  </a:extLst>
                </a:gridCol>
                <a:gridCol w="1888390">
                  <a:extLst>
                    <a:ext uri="{9D8B030D-6E8A-4147-A177-3AD203B41FA5}">
                      <a16:colId xmlns:a16="http://schemas.microsoft.com/office/drawing/2014/main" val="177437817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ينص على أن السرعة التي تتباعد بها المجرات عن الأرص تتناسب طرديا مع المسافة بين الأرض و المجرات 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07182"/>
                  </a:ext>
                </a:extLst>
              </a:tr>
              <a:tr h="58811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قانون كبلر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قانون الجاذبية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قانون هابل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قانون شارل</a:t>
                      </a:r>
                      <a:endParaRPr lang="en-GB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469"/>
                  </a:ext>
                </a:extLst>
              </a:tr>
            </a:tbl>
          </a:graphicData>
        </a:graphic>
      </p:graphicFrame>
      <p:sp>
        <p:nvSpPr>
          <p:cNvPr id="12" name="مربع نص 16">
            <a:extLst>
              <a:ext uri="{FF2B5EF4-FFF2-40B4-BE49-F238E27FC236}">
                <a16:creationId xmlns:a16="http://schemas.microsoft.com/office/drawing/2014/main" id="{D386AA38-F073-785D-AF16-3C0023FACD36}"/>
              </a:ext>
            </a:extLst>
          </p:cNvPr>
          <p:cNvSpPr txBox="1"/>
          <p:nvPr/>
        </p:nvSpPr>
        <p:spPr>
          <a:xfrm>
            <a:off x="3856355" y="1367295"/>
            <a:ext cx="478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في كل مما يأتي :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F1C0E36-B564-64CD-E40B-C84A7490C91E}"/>
              </a:ext>
            </a:extLst>
          </p:cNvPr>
          <p:cNvSpPr/>
          <p:nvPr/>
        </p:nvSpPr>
        <p:spPr>
          <a:xfrm>
            <a:off x="8340702" y="2933295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414F718-A036-67C3-9433-3471544D4191}"/>
              </a:ext>
            </a:extLst>
          </p:cNvPr>
          <p:cNvSpPr/>
          <p:nvPr/>
        </p:nvSpPr>
        <p:spPr>
          <a:xfrm>
            <a:off x="11089362" y="4237845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DF599F9-8673-67F4-0F50-5391DEE34FD9}"/>
              </a:ext>
            </a:extLst>
          </p:cNvPr>
          <p:cNvSpPr/>
          <p:nvPr/>
        </p:nvSpPr>
        <p:spPr>
          <a:xfrm>
            <a:off x="5820143" y="5665966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C1E142-E90E-9B7F-773F-13F840E2C888}"/>
              </a:ext>
            </a:extLst>
          </p:cNvPr>
          <p:cNvSpPr txBox="1"/>
          <p:nvPr/>
        </p:nvSpPr>
        <p:spPr>
          <a:xfrm>
            <a:off x="1336838" y="2268345"/>
            <a:ext cx="93865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أسأل الله أن ينفع به </a:t>
            </a:r>
          </a:p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اعداد و تصميم أ . شيخه المطيري </a:t>
            </a:r>
          </a:p>
        </p:txBody>
      </p:sp>
    </p:spTree>
    <p:extLst>
      <p:ext uri="{BB962C8B-B14F-4D97-AF65-F5344CB8AC3E}">
        <p14:creationId xmlns:p14="http://schemas.microsoft.com/office/powerpoint/2010/main" val="289102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FF9C4BA-13DF-B592-60A2-2EB430B6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" y="51318"/>
            <a:ext cx="6096000" cy="6755363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0C4BB66-777B-8015-F026-F530F4445C5A}"/>
              </a:ext>
            </a:extLst>
          </p:cNvPr>
          <p:cNvSpPr/>
          <p:nvPr/>
        </p:nvSpPr>
        <p:spPr>
          <a:xfrm>
            <a:off x="8985380" y="131212"/>
            <a:ext cx="3008992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الاستكشاف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4376252-C99E-5A2A-1CEE-8E4D573E074B}"/>
              </a:ext>
            </a:extLst>
          </p:cNvPr>
          <p:cNvSpPr/>
          <p:nvPr/>
        </p:nvSpPr>
        <p:spPr>
          <a:xfrm>
            <a:off x="7356350" y="1278725"/>
            <a:ext cx="4552620" cy="450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حجم البالون قبل و بعد النفخ .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91BA5F6-2732-C3A7-E680-1EF158546C8C}"/>
              </a:ext>
            </a:extLst>
          </p:cNvPr>
          <p:cNvSpPr/>
          <p:nvPr/>
        </p:nvSpPr>
        <p:spPr>
          <a:xfrm>
            <a:off x="6811347" y="4012929"/>
            <a:ext cx="5097623" cy="450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قارن بين النقاط على البالون و المجرات في الكون 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309B87C-2FE2-CCC5-035B-68AA1EC53084}"/>
              </a:ext>
            </a:extLst>
          </p:cNvPr>
          <p:cNvSpPr/>
          <p:nvPr/>
        </p:nvSpPr>
        <p:spPr>
          <a:xfrm>
            <a:off x="8266922" y="5375280"/>
            <a:ext cx="3642048" cy="428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استنتج ماذا يحدث للكون 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252C67F-1328-95B6-0B33-D136FB3EAC90}"/>
              </a:ext>
            </a:extLst>
          </p:cNvPr>
          <p:cNvSpPr/>
          <p:nvPr/>
        </p:nvSpPr>
        <p:spPr>
          <a:xfrm>
            <a:off x="6283330" y="2410544"/>
            <a:ext cx="5830914" cy="690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ما ملاحظاتك حول تغير المسافة بين نقاط البالون قبل النفخ و بعده؟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BB62057-02E3-0470-3357-B351086E7BC0}"/>
              </a:ext>
            </a:extLst>
          </p:cNvPr>
          <p:cNvSpPr txBox="1"/>
          <p:nvPr/>
        </p:nvSpPr>
        <p:spPr>
          <a:xfrm>
            <a:off x="7235052" y="1853912"/>
            <a:ext cx="4552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يزداد حجمه و يتمدد 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B126FF4-89B2-F8D8-B05F-F13255694461}"/>
              </a:ext>
            </a:extLst>
          </p:cNvPr>
          <p:cNvSpPr txBox="1"/>
          <p:nvPr/>
        </p:nvSpPr>
        <p:spPr>
          <a:xfrm>
            <a:off x="6283330" y="3356671"/>
            <a:ext cx="56256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تبتعد النقاط عن بعضها البعض مما يؤدي إلى تباعد المسافات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333696D-55C7-1952-6573-BF61FE3CAA8E}"/>
              </a:ext>
            </a:extLst>
          </p:cNvPr>
          <p:cNvSpPr txBox="1"/>
          <p:nvPr/>
        </p:nvSpPr>
        <p:spPr>
          <a:xfrm>
            <a:off x="7235052" y="4565482"/>
            <a:ext cx="45526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تبتعد المجرات و تزداد المسافات بينها كما تبتعد النقاط و تزداد المسافات في البالون 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ECB161E-8A22-C19E-6EB9-9F261D22D9E6}"/>
              </a:ext>
            </a:extLst>
          </p:cNvPr>
          <p:cNvSpPr txBox="1"/>
          <p:nvPr/>
        </p:nvSpPr>
        <p:spPr>
          <a:xfrm>
            <a:off x="7441752" y="5914144"/>
            <a:ext cx="4552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نستنتج أن الكون يتمدد.</a:t>
            </a:r>
          </a:p>
        </p:txBody>
      </p:sp>
    </p:spTree>
    <p:extLst>
      <p:ext uri="{BB962C8B-B14F-4D97-AF65-F5344CB8AC3E}">
        <p14:creationId xmlns:p14="http://schemas.microsoft.com/office/powerpoint/2010/main" val="14313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1665669" y="257577"/>
            <a:ext cx="9002333" cy="1544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marR="0" indent="-3429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تصفحي الدرس 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ملئي المخطط الذي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KW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مامك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46278"/>
            <a:ext cx="8984973" cy="483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57" y="501983"/>
            <a:ext cx="1313645" cy="1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8EC8A882-C7B9-4B59-9F76-7C700AE9569E}"/>
              </a:ext>
            </a:extLst>
          </p:cNvPr>
          <p:cNvSpPr/>
          <p:nvPr/>
        </p:nvSpPr>
        <p:spPr>
          <a:xfrm>
            <a:off x="1991544" y="0"/>
            <a:ext cx="79208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>
              <a:solidFill>
                <a:prstClr val="white"/>
              </a:solidFill>
              <a:latin typeface="Rockwell" panose="02060603020205020403"/>
              <a:cs typeface="Times New Roman" panose="02020603050405020304" pitchFamily="18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3928D8D-7060-4D74-A3A4-49B0009E8B70}"/>
              </a:ext>
            </a:extLst>
          </p:cNvPr>
          <p:cNvSpPr/>
          <p:nvPr/>
        </p:nvSpPr>
        <p:spPr>
          <a:xfrm>
            <a:off x="1667508" y="692696"/>
            <a:ext cx="1651650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000" b="1" dirty="0">
                <a:solidFill>
                  <a:srgbClr val="855D5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  <a:cs typeface="Times New Roman" panose="02020603050405020304" pitchFamily="18" charset="0"/>
              </a:rPr>
              <a:t>ما الكون 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AFE5C52-97E9-4F5B-B3BB-7C10D0EC0BB6}"/>
              </a:ext>
            </a:extLst>
          </p:cNvPr>
          <p:cNvSpPr/>
          <p:nvPr/>
        </p:nvSpPr>
        <p:spPr>
          <a:xfrm>
            <a:off x="9556918" y="692697"/>
            <a:ext cx="972108" cy="921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F6CA1F-4B36-478A-883F-78A7FF7E7B4B}"/>
              </a:ext>
            </a:extLst>
          </p:cNvPr>
          <p:cNvSpPr/>
          <p:nvPr/>
        </p:nvSpPr>
        <p:spPr>
          <a:xfrm>
            <a:off x="9552384" y="1844824"/>
            <a:ext cx="972108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05543BA-D462-4264-9818-C0D4D634C7AE}"/>
              </a:ext>
            </a:extLst>
          </p:cNvPr>
          <p:cNvSpPr/>
          <p:nvPr/>
        </p:nvSpPr>
        <p:spPr>
          <a:xfrm>
            <a:off x="9552384" y="4236044"/>
            <a:ext cx="972108" cy="92114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المفردات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3774FD-50EB-4BD7-95E4-C80D6F9FCC7F}"/>
              </a:ext>
            </a:extLst>
          </p:cNvPr>
          <p:cNvSpPr/>
          <p:nvPr/>
        </p:nvSpPr>
        <p:spPr>
          <a:xfrm>
            <a:off x="9552384" y="5316164"/>
            <a:ext cx="972108" cy="9211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7136FF7-DAD6-420F-9AAE-907AFBEB1A9F}"/>
              </a:ext>
            </a:extLst>
          </p:cNvPr>
          <p:cNvSpPr/>
          <p:nvPr/>
        </p:nvSpPr>
        <p:spPr>
          <a:xfrm>
            <a:off x="3431704" y="692697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تعرف طبيعة الكون ونشأته وعرض طرائق فلكية لتحديد عمر الكون.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A6FDDE-4944-4620-99CA-B680D4772629}"/>
              </a:ext>
            </a:extLst>
          </p:cNvPr>
          <p:cNvSpPr/>
          <p:nvPr/>
        </p:nvSpPr>
        <p:spPr>
          <a:xfrm>
            <a:off x="3431704" y="1855899"/>
            <a:ext cx="60126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يعرف الكون.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يشرح مراحل نشأة الكون.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يحسب عمر الكون 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19F11B-6488-4F56-85B1-E85F8C897508}"/>
              </a:ext>
            </a:extLst>
          </p:cNvPr>
          <p:cNvSpPr/>
          <p:nvPr/>
        </p:nvSpPr>
        <p:spPr>
          <a:xfrm>
            <a:off x="3359696" y="4236046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التلسكوب : آلة فلكيــة حديثة صنعت لتقريب الأجسام البعيدة </a:t>
            </a:r>
          </a:p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توضيح 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الخافته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19BBD26-AAAF-4C4D-999D-D6B0A8984683}"/>
              </a:ext>
            </a:extLst>
          </p:cNvPr>
          <p:cNvSpPr/>
          <p:nvPr/>
        </p:nvSpPr>
        <p:spPr>
          <a:xfrm>
            <a:off x="3431704" y="5301966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علم الفلك – الفيزياء الفلكية – علم الكون – علوم الفضاء –</a:t>
            </a: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نظرية 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الإنفجار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العظيم – الطاقة المظلمة – عمر الكون .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87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FFBCF5F-BEBF-41D9-9049-E7D5B6810D83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843" y="436099"/>
            <a:ext cx="1573165" cy="157316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972095" y="3684144"/>
            <a:ext cx="623343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4400" kern="0" dirty="0">
                <a:latin typeface="Calibri"/>
                <a:cs typeface="Calibri"/>
                <a:sym typeface="Calibri"/>
              </a:rPr>
              <a:t>كيف استفاد القدماء من النجوم</a:t>
            </a:r>
            <a:r>
              <a:rPr sz="4400" kern="0" dirty="0">
                <a:latin typeface="Calibri"/>
                <a:cs typeface="Calibri"/>
                <a:sym typeface="Calibri"/>
              </a:rPr>
              <a:t>؟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55BEEC8-6B49-4607-8AFA-D0E4FF352E04}"/>
              </a:ext>
            </a:extLst>
          </p:cNvPr>
          <p:cNvSpPr txBox="1"/>
          <p:nvPr/>
        </p:nvSpPr>
        <p:spPr>
          <a:xfrm>
            <a:off x="4604538" y="818654"/>
            <a:ext cx="40374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hangingPunct="0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قال سبحانه و تعالى :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D7A91E-4C99-5907-EB26-9D4B1906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23" y="2009266"/>
            <a:ext cx="7878153" cy="1026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93149DB-EFDE-D3C9-530F-6C106971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1" y="1306286"/>
            <a:ext cx="8565501" cy="202690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9037266" y="394118"/>
            <a:ext cx="2140806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1028" name="Picture 4" descr="نتيجة الصورة لـ عصف ذهني كرتون">
            <a:extLst>
              <a:ext uri="{FF2B5EF4-FFF2-40B4-BE49-F238E27FC236}">
                <a16:creationId xmlns:a16="http://schemas.microsoft.com/office/drawing/2014/main" id="{C24BD127-9DFA-2BAA-1913-3CE918CC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" y="1816464"/>
            <a:ext cx="26860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52C5925-401C-8EE5-F6BF-78471E92012A}"/>
              </a:ext>
            </a:extLst>
          </p:cNvPr>
          <p:cNvSpPr/>
          <p:nvPr/>
        </p:nvSpPr>
        <p:spPr>
          <a:xfrm>
            <a:off x="3637503" y="3931636"/>
            <a:ext cx="7138635" cy="947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لماذا ندرس علم الكون ؟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7F76CC3-D265-B7C6-DDA9-C78FF56732E1}"/>
              </a:ext>
            </a:extLst>
          </p:cNvPr>
          <p:cNvSpPr txBox="1"/>
          <p:nvPr/>
        </p:nvSpPr>
        <p:spPr>
          <a:xfrm>
            <a:off x="-254318" y="3672089"/>
            <a:ext cx="1670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عصف ذهني </a:t>
            </a:r>
          </a:p>
        </p:txBody>
      </p:sp>
    </p:spTree>
    <p:extLst>
      <p:ext uri="{BB962C8B-B14F-4D97-AF65-F5344CB8AC3E}">
        <p14:creationId xmlns:p14="http://schemas.microsoft.com/office/powerpoint/2010/main" val="2053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2DFEA-9CB4-FBE1-50DF-E79FAD0E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0" y="624358"/>
            <a:ext cx="26193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91A4ECF-7E92-5405-95A3-0EAA1F309EF5}"/>
              </a:ext>
            </a:extLst>
          </p:cNvPr>
          <p:cNvSpPr/>
          <p:nvPr/>
        </p:nvSpPr>
        <p:spPr>
          <a:xfrm>
            <a:off x="7697037" y="394118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الفاعلة </a:t>
            </a: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5" name="Shape 52">
            <a:extLst>
              <a:ext uri="{FF2B5EF4-FFF2-40B4-BE49-F238E27FC236}">
                <a16:creationId xmlns:a16="http://schemas.microsoft.com/office/drawing/2014/main" id="{2431F684-BEC8-3A61-9B12-40E8919139C2}"/>
              </a:ext>
            </a:extLst>
          </p:cNvPr>
          <p:cNvSpPr/>
          <p:nvPr/>
        </p:nvSpPr>
        <p:spPr>
          <a:xfrm>
            <a:off x="3729125" y="1315962"/>
            <a:ext cx="79358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3600" kern="0" dirty="0">
                <a:latin typeface="Calibri"/>
                <a:cs typeface="Calibri"/>
                <a:sym typeface="Calibri"/>
              </a:rPr>
              <a:t>عزيزتي مستعينة بالنص العلمي في كتابك صفحة </a:t>
            </a:r>
            <a:r>
              <a:rPr lang="ar-SA" sz="4400" kern="0" dirty="0">
                <a:latin typeface="Calibri"/>
                <a:cs typeface="Calibri"/>
                <a:sym typeface="Calibri"/>
              </a:rPr>
              <a:t>15 </a:t>
            </a:r>
            <a:endParaRPr sz="4400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0F73E91-E9BE-6FD4-68A0-AC5628B5A4A3}"/>
              </a:ext>
            </a:extLst>
          </p:cNvPr>
          <p:cNvSpPr/>
          <p:nvPr/>
        </p:nvSpPr>
        <p:spPr>
          <a:xfrm>
            <a:off x="3149492" y="3146390"/>
            <a:ext cx="7958242" cy="1385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عددي العلوم التي اهتمت بدراسة الكون؟ </a:t>
            </a:r>
          </a:p>
        </p:txBody>
      </p:sp>
    </p:spTree>
    <p:extLst>
      <p:ext uri="{BB962C8B-B14F-4D97-AF65-F5344CB8AC3E}">
        <p14:creationId xmlns:p14="http://schemas.microsoft.com/office/powerpoint/2010/main" val="426530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A9C4763-F4FC-452B-70BA-178CB84D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78" y="0"/>
            <a:ext cx="10480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38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14717</TotalTime>
  <Words>835</Words>
  <Application>Microsoft Office PowerPoint</Application>
  <PresentationFormat>شاشة عريضة</PresentationFormat>
  <Paragraphs>163</Paragraphs>
  <Slides>29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Rockwell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الملاحظة و الاستنتاج </vt:lpstr>
      <vt:lpstr>عرض تقديمي في PowerPoint</vt:lpstr>
      <vt:lpstr>الأسئلة و الإجابات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FNU LNU</dc:creator>
  <cp:lastModifiedBy>FNU LNU</cp:lastModifiedBy>
  <cp:revision>7</cp:revision>
  <dcterms:created xsi:type="dcterms:W3CDTF">2023-11-11T14:02:23Z</dcterms:created>
  <dcterms:modified xsi:type="dcterms:W3CDTF">2024-01-06T12:08:22Z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2023-11-12T01:54:28Z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28906a6f-9560-4b69-b611-75d55ed26429</vt:lpwstr>
  </property>
  <property fmtid="{D5CDD505-2E9C-101B-9397-08002B2CF9AE}" pid="7" name="MSIP_Label_defa4170-0d19-0005-0004-bc88714345d2_ActionId">
    <vt:lpwstr>0611f3c2-3d80-410d-aae6-537aeba298a3</vt:lpwstr>
  </property>
  <property fmtid="{D5CDD505-2E9C-101B-9397-08002B2CF9AE}" pid="8" name="MSIP_Label_defa4170-0d19-0005-0004-bc88714345d2_ContentBits">
    <vt:lpwstr>0</vt:lpwstr>
  </property>
</Properties>
</file>