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4"/>
  </p:notesMasterIdLst>
  <p:sldIdLst>
    <p:sldId id="256" r:id="rId5"/>
    <p:sldId id="292" r:id="rId6"/>
    <p:sldId id="300" r:id="rId7"/>
    <p:sldId id="259" r:id="rId8"/>
    <p:sldId id="301" r:id="rId9"/>
    <p:sldId id="760" r:id="rId10"/>
    <p:sldId id="340" r:id="rId11"/>
    <p:sldId id="761" r:id="rId12"/>
    <p:sldId id="762" r:id="rId13"/>
    <p:sldId id="763" r:id="rId14"/>
    <p:sldId id="362" r:id="rId15"/>
    <p:sldId id="764" r:id="rId16"/>
    <p:sldId id="376" r:id="rId17"/>
    <p:sldId id="766" r:id="rId18"/>
    <p:sldId id="767" r:id="rId19"/>
    <p:sldId id="768" r:id="rId20"/>
    <p:sldId id="769" r:id="rId21"/>
    <p:sldId id="354" r:id="rId22"/>
    <p:sldId id="355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17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F1F4977-B159-4960-A637-D7E8D1C9F496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B43A8D-33BF-415A-B571-08BFD627C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150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3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8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91D623-1AD0-A19E-9436-106325FB0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0FC6443-29D0-F768-2D2D-7F2A1E706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CDF0B8-7C77-A8B5-7B7A-197622C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2FD9D6-9F01-EDD8-B06A-44F05B67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924D39-863C-DBD4-EEC5-3FB79B87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28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DF2534-8A9C-21A3-5BBE-8751EDC3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D655E4-18EC-79EF-04C0-B0193829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EDF4C-72F0-0147-480B-79FEA014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ECF261-C9DD-5527-08C3-2A5678C4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F77F5-51F7-C98F-FFD4-BBE3C1F2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86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211A931-34C9-6799-17EA-1DBC36503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AE6D789-7328-8A3D-9E3B-53E29A9DF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661466-8ED7-4EAE-EB60-E219F1E7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43CA4D-C903-59A4-7936-E0A04A84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2A4E11-58B2-39BF-C532-7BFF39B2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79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86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FB3010-09ED-F6E9-310C-8EAA977A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BDFC1F-3C98-C387-0217-BEA46A275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E07DEB-8F48-C209-588A-39411EDC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262E41-B88B-C2E7-4672-45E91ACF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24C33A-663A-EA95-955D-F3D75839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76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48CF68-B316-7D58-0D6A-EEFF2497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69E752-3B45-59FB-2172-B75C1BE7C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545E9E-71B9-A700-5B08-73CB2055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23CB97-0F84-C9D7-CF0B-22CA6BA8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30727A-3860-7566-98EE-6593C08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26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E937F0-1BC9-35B2-CAFF-9E39B462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6D3B58-C63B-B7D1-3015-AF15124A7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AC4969-BEAA-D68F-3E60-CB7253000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9336FB-CB1C-3987-0928-1D701034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C31CC3A-69FD-FDB1-83EB-3E63719D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0D35C7-8380-346B-D707-E0576C50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04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750D41-25AD-38EB-AAE1-478D366C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86BDCD-BB3F-0DE0-E041-ADF99E46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0DBAC2-25C2-A8C8-1553-86EA29194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C5913A1-6645-A193-83D5-89144C4D7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319DF3E-8CC0-B794-09B9-D16753610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FA4FE6-8FDC-C05C-544E-466042D5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29296C8-11A1-9624-0830-F9450E01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9E99362-CCD1-A1F1-617D-7BD96C4E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8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9229E5-5204-F21F-537A-B2F54DDB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E99DCB3-D2B6-2356-7316-E4CFE58E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F16BE62-79B8-634B-58B0-6E850FAB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6C17A47-5AC9-E13F-BD28-13DAB4B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07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AD47965-D156-FC60-0C3B-DB3E4E57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8E9ADA7-681C-4243-87DA-781E8C13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058111-6B30-2E83-EB53-77FF52B5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158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8B4F44-1561-F4E2-EFEC-6EADE450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0AFAC4-389D-8261-EB62-DF3D2EFD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788A58-0E22-F1C9-F754-7FF0EC7C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C6906BF-61D8-2499-D56D-2044829A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AC9646-59F9-6821-D4CD-96531F02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1EBA5E-2AC7-F37D-C17F-31E62A3D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420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46848-2B43-8A9E-2306-1FE607A1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9E62451-4CE0-E35F-3FB1-43CD19D0B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A1B719-D18E-D8F9-3B1E-D2406C80A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E80941-A096-84CD-8D3B-7755F0AC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76DC2C-6827-B4DA-5290-79CDD33A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287C10-7BE3-CFAC-E2BA-225E3106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89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F0E03B2-D967-7739-60E8-AF9EAC98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CB2E2D-B052-3F54-E342-52D00387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6ED75A-9BA0-4745-7199-A76482B67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3E851F-2C6B-08CC-5CEC-8C47AE40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E681FD-F6A0-7AF7-E018-20A6F6DBB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44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2219152-647B-AFC1-4A49-B5A07207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17E6F57-135C-97AD-D832-88B01F0821F6}"/>
              </a:ext>
            </a:extLst>
          </p:cNvPr>
          <p:cNvSpPr txBox="1"/>
          <p:nvPr/>
        </p:nvSpPr>
        <p:spPr>
          <a:xfrm>
            <a:off x="4068147" y="2216421"/>
            <a:ext cx="772574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أنواع الصخور الرسوبية </a:t>
            </a:r>
          </a:p>
        </p:txBody>
      </p:sp>
    </p:spTree>
    <p:extLst>
      <p:ext uri="{BB962C8B-B14F-4D97-AF65-F5344CB8AC3E}">
        <p14:creationId xmlns:p14="http://schemas.microsoft.com/office/powerpoint/2010/main" val="232165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36E190B3-4E49-D5B1-7EB7-B8E70C9F1896}"/>
              </a:ext>
            </a:extLst>
          </p:cNvPr>
          <p:cNvSpPr/>
          <p:nvPr/>
        </p:nvSpPr>
        <p:spPr>
          <a:xfrm>
            <a:off x="4808435" y="132479"/>
            <a:ext cx="712924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الفعالة – الأسئلة و الإجابات 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hape 52">
            <a:extLst>
              <a:ext uri="{FF2B5EF4-FFF2-40B4-BE49-F238E27FC236}">
                <a16:creationId xmlns:a16="http://schemas.microsoft.com/office/drawing/2014/main" id="{C1FA1BBA-A39F-727B-ED6A-5258A1E8D68D}"/>
              </a:ext>
            </a:extLst>
          </p:cNvPr>
          <p:cNvSpPr/>
          <p:nvPr/>
        </p:nvSpPr>
        <p:spPr>
          <a:xfrm>
            <a:off x="2676332" y="873428"/>
            <a:ext cx="723371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عزيزتي اقرئي النص العلمي حول الصخور الرسوبية متوسطة الحبيبات </a:t>
            </a:r>
          </a:p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, و </a:t>
            </a:r>
            <a:r>
              <a:rPr lang="ar-SA" sz="2400" b="1" kern="0" dirty="0" err="1">
                <a:cs typeface="Calibri"/>
                <a:sym typeface="Calibri"/>
              </a:rPr>
              <a:t>اجيبي</a:t>
            </a:r>
            <a:r>
              <a:rPr lang="ar-SA" sz="2400" b="1" kern="0" dirty="0">
                <a:cs typeface="Calibri"/>
                <a:sym typeface="Calibri"/>
              </a:rPr>
              <a:t> عن الأسئلة التالية </a:t>
            </a:r>
            <a:r>
              <a:rPr lang="ar-SA" sz="2400" kern="0" dirty="0">
                <a:cs typeface="Calibri"/>
                <a:sym typeface="Calibri"/>
              </a:rPr>
              <a:t>:</a:t>
            </a:r>
            <a:endParaRPr sz="2400"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3076" name="Picture 4" descr="نتيجة الصورة لـ صور للقراءة">
            <a:extLst>
              <a:ext uri="{FF2B5EF4-FFF2-40B4-BE49-F238E27FC236}">
                <a16:creationId xmlns:a16="http://schemas.microsoft.com/office/drawing/2014/main" id="{9631D077-F777-C3AF-94D9-1850DA4E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4" y="112090"/>
            <a:ext cx="1738334" cy="16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CAAC1E-FFA6-DECA-E052-04FB036D7A54}"/>
              </a:ext>
            </a:extLst>
          </p:cNvPr>
          <p:cNvSpPr txBox="1"/>
          <p:nvPr/>
        </p:nvSpPr>
        <p:spPr>
          <a:xfrm>
            <a:off x="7800392" y="1876676"/>
            <a:ext cx="4137288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صفي حجم هذه الحبيبات ؟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9C460EF-C5F8-2171-4FA3-A342DE99BF27}"/>
              </a:ext>
            </a:extLst>
          </p:cNvPr>
          <p:cNvSpPr txBox="1"/>
          <p:nvPr/>
        </p:nvSpPr>
        <p:spPr>
          <a:xfrm>
            <a:off x="6198543" y="3108973"/>
            <a:ext cx="5506674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أين تتواجد غالبا 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494806E-DC3E-3955-DD5C-1E978D6A6E08}"/>
              </a:ext>
            </a:extLst>
          </p:cNvPr>
          <p:cNvSpPr txBox="1"/>
          <p:nvPr/>
        </p:nvSpPr>
        <p:spPr>
          <a:xfrm>
            <a:off x="4698718" y="4914440"/>
            <a:ext cx="7238962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ما هي أهم المعالم الموجودة في هذه الصخور و التي تهم العلماء :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1C6C06D-8A52-1C60-4BFF-172B3456F2D1}"/>
              </a:ext>
            </a:extLst>
          </p:cNvPr>
          <p:cNvSpPr txBox="1"/>
          <p:nvPr/>
        </p:nvSpPr>
        <p:spPr>
          <a:xfrm>
            <a:off x="6096000" y="2382147"/>
            <a:ext cx="37237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هي فتات بحجم حبيبات الرمل  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E722760-AD17-FC63-5F52-73B89A364E15}"/>
              </a:ext>
            </a:extLst>
          </p:cNvPr>
          <p:cNvSpPr txBox="1"/>
          <p:nvPr/>
        </p:nvSpPr>
        <p:spPr>
          <a:xfrm>
            <a:off x="5336908" y="3788157"/>
            <a:ext cx="60722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 تتواجد غالبا في قنوات الجداول المائية والأنهار والشواطئ والصحارى</a:t>
            </a:r>
            <a:endParaRPr lang="ar-SA" sz="2400" b="1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D463ACD-99C1-2E16-82D8-B9BEB650D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94" y="1876676"/>
            <a:ext cx="3430556" cy="340688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F9E8DE1-87B6-442C-7076-36992FA83AD6}"/>
              </a:ext>
            </a:extLst>
          </p:cNvPr>
          <p:cNvSpPr txBox="1"/>
          <p:nvPr/>
        </p:nvSpPr>
        <p:spPr>
          <a:xfrm>
            <a:off x="4808435" y="5563499"/>
            <a:ext cx="6096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علامات النيم – </a:t>
            </a:r>
            <a:r>
              <a:rPr lang="ar-SA" sz="2400" b="1" kern="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التطبق</a:t>
            </a: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المتقاطع – المياه الجوفية 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02AB8C0-EC20-B865-9848-B00FC172A991}"/>
              </a:ext>
            </a:extLst>
          </p:cNvPr>
          <p:cNvSpPr txBox="1"/>
          <p:nvPr/>
        </p:nvSpPr>
        <p:spPr>
          <a:xfrm>
            <a:off x="866767" y="5408409"/>
            <a:ext cx="3430557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سمًي مثال عليها :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946C6BB-8923-395B-78E3-6D5C098D55A9}"/>
              </a:ext>
            </a:extLst>
          </p:cNvPr>
          <p:cNvSpPr txBox="1"/>
          <p:nvPr/>
        </p:nvSpPr>
        <p:spPr>
          <a:xfrm>
            <a:off x="720148" y="5948347"/>
            <a:ext cx="37237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الحجر الرملي.</a:t>
            </a:r>
          </a:p>
        </p:txBody>
      </p:sp>
    </p:spTree>
    <p:extLst>
      <p:ext uri="{BB962C8B-B14F-4D97-AF65-F5344CB8AC3E}">
        <p14:creationId xmlns:p14="http://schemas.microsoft.com/office/powerpoint/2010/main" val="2779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الصورة لـ التفكير الناقد">
            <a:extLst>
              <a:ext uri="{FF2B5EF4-FFF2-40B4-BE49-F238E27FC236}">
                <a16:creationId xmlns:a16="http://schemas.microsoft.com/office/drawing/2014/main" id="{262B2EB6-BB75-68A7-4824-87D1ED16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9" y="77902"/>
            <a:ext cx="1521862" cy="15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3FF7EB4-1A6C-CEC3-180C-96B0BF5124D8}"/>
              </a:ext>
            </a:extLst>
          </p:cNvPr>
          <p:cNvSpPr/>
          <p:nvPr/>
        </p:nvSpPr>
        <p:spPr>
          <a:xfrm>
            <a:off x="8438692" y="439122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التفكير الناقد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22FE21A-E1A6-2322-8F8F-68BD385A784E}"/>
              </a:ext>
            </a:extLst>
          </p:cNvPr>
          <p:cNvSpPr txBox="1"/>
          <p:nvPr/>
        </p:nvSpPr>
        <p:spPr>
          <a:xfrm>
            <a:off x="3871427" y="1389757"/>
            <a:ext cx="78750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لماذا تعتبر الصخور الرسوبية متوسطة الحبيبات طبقة مهمة لاختزان المياه الجوفية ؟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86CD511-6E77-7AEC-8E39-16BAF2981ED9}"/>
              </a:ext>
            </a:extLst>
          </p:cNvPr>
          <p:cNvSpPr/>
          <p:nvPr/>
        </p:nvSpPr>
        <p:spPr>
          <a:xfrm>
            <a:off x="6244094" y="2784559"/>
            <a:ext cx="4257151" cy="7408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لأن مساميتها عالية  .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B9F9365-D4E8-818D-BD6E-A2278754E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498" y="4087502"/>
            <a:ext cx="2197229" cy="60704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09297E6-120C-B457-5998-19837F8B86BE}"/>
              </a:ext>
            </a:extLst>
          </p:cNvPr>
          <p:cNvSpPr txBox="1"/>
          <p:nvPr/>
        </p:nvSpPr>
        <p:spPr>
          <a:xfrm>
            <a:off x="4394718" y="4087502"/>
            <a:ext cx="51358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800" b="1" kern="0" dirty="0">
                <a:cs typeface="Calibri"/>
                <a:sym typeface="Calibri"/>
              </a:rPr>
              <a:t> النسبة المئوية للفراغات الموجودة بين الحبيبات المكونة للصخر. .</a:t>
            </a:r>
            <a:endParaRPr lang="ar-SA" sz="2800" b="1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FFE4667-0C13-4847-3D1E-D538C30DC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09" y="2384060"/>
            <a:ext cx="3430556" cy="34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36E190B3-4E49-D5B1-7EB7-B8E70C9F1896}"/>
              </a:ext>
            </a:extLst>
          </p:cNvPr>
          <p:cNvSpPr/>
          <p:nvPr/>
        </p:nvSpPr>
        <p:spPr>
          <a:xfrm>
            <a:off x="4808435" y="132479"/>
            <a:ext cx="712924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الفعالة – الأسئلة و الإجابات 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hape 52">
            <a:extLst>
              <a:ext uri="{FF2B5EF4-FFF2-40B4-BE49-F238E27FC236}">
                <a16:creationId xmlns:a16="http://schemas.microsoft.com/office/drawing/2014/main" id="{C1FA1BBA-A39F-727B-ED6A-5258A1E8D68D}"/>
              </a:ext>
            </a:extLst>
          </p:cNvPr>
          <p:cNvSpPr/>
          <p:nvPr/>
        </p:nvSpPr>
        <p:spPr>
          <a:xfrm>
            <a:off x="4312579" y="860381"/>
            <a:ext cx="697562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عزيزتي اقرئي النص العلمي حول الصخور الرسوبية ناعمة  الحبيبات </a:t>
            </a:r>
          </a:p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 , و </a:t>
            </a:r>
            <a:r>
              <a:rPr lang="ar-SA" sz="2400" b="1" kern="0" dirty="0" err="1">
                <a:cs typeface="Calibri"/>
                <a:sym typeface="Calibri"/>
              </a:rPr>
              <a:t>اجيبي</a:t>
            </a:r>
            <a:r>
              <a:rPr lang="ar-SA" sz="2400" b="1" kern="0" dirty="0">
                <a:cs typeface="Calibri"/>
                <a:sym typeface="Calibri"/>
              </a:rPr>
              <a:t> عن الأسئلة التالية </a:t>
            </a:r>
            <a:r>
              <a:rPr lang="ar-SA" sz="2400" kern="0" dirty="0">
                <a:cs typeface="Calibri"/>
                <a:sym typeface="Calibri"/>
              </a:rPr>
              <a:t>:</a:t>
            </a:r>
            <a:endParaRPr sz="2400"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3076" name="Picture 4" descr="نتيجة الصورة لـ صور للقراءة">
            <a:extLst>
              <a:ext uri="{FF2B5EF4-FFF2-40B4-BE49-F238E27FC236}">
                <a16:creationId xmlns:a16="http://schemas.microsoft.com/office/drawing/2014/main" id="{9631D077-F777-C3AF-94D9-1850DA4E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4" y="112090"/>
            <a:ext cx="1738334" cy="16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CAAC1E-FFA6-DECA-E052-04FB036D7A54}"/>
              </a:ext>
            </a:extLst>
          </p:cNvPr>
          <p:cNvSpPr txBox="1"/>
          <p:nvPr/>
        </p:nvSpPr>
        <p:spPr>
          <a:xfrm>
            <a:off x="7800392" y="1876676"/>
            <a:ext cx="4137288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صفي حجم هذه الحبيبات ؟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9C460EF-C5F8-2171-4FA3-A342DE99BF27}"/>
              </a:ext>
            </a:extLst>
          </p:cNvPr>
          <p:cNvSpPr txBox="1"/>
          <p:nvPr/>
        </p:nvSpPr>
        <p:spPr>
          <a:xfrm>
            <a:off x="8336313" y="3537233"/>
            <a:ext cx="3065445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أين تتكون؟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494806E-DC3E-3955-DD5C-1E978D6A6E08}"/>
              </a:ext>
            </a:extLst>
          </p:cNvPr>
          <p:cNvSpPr txBox="1"/>
          <p:nvPr/>
        </p:nvSpPr>
        <p:spPr>
          <a:xfrm>
            <a:off x="6833118" y="5094002"/>
            <a:ext cx="4946087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سمًي أمثلة لصخور الحبيبات الناعمة  :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1C6C06D-8A52-1C60-4BFF-172B3456F2D1}"/>
              </a:ext>
            </a:extLst>
          </p:cNvPr>
          <p:cNvSpPr txBox="1"/>
          <p:nvPr/>
        </p:nvSpPr>
        <p:spPr>
          <a:xfrm>
            <a:off x="6833118" y="2628190"/>
            <a:ext cx="4600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مكونة من فتات بحجم حبيبات الطين 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E722760-AD17-FC63-5F52-73B89A364E15}"/>
              </a:ext>
            </a:extLst>
          </p:cNvPr>
          <p:cNvSpPr txBox="1"/>
          <p:nvPr/>
        </p:nvSpPr>
        <p:spPr>
          <a:xfrm>
            <a:off x="6096000" y="4283543"/>
            <a:ext cx="5033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تتكون في بيئات ساكنة ( البرك و المستنقعات ).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57BB613-864A-7795-2FC9-06B706B75F98}"/>
              </a:ext>
            </a:extLst>
          </p:cNvPr>
          <p:cNvSpPr txBox="1"/>
          <p:nvPr/>
        </p:nvSpPr>
        <p:spPr>
          <a:xfrm>
            <a:off x="4941482" y="5708063"/>
            <a:ext cx="2309035" cy="46166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الحجر الطيني </a:t>
            </a:r>
            <a:endParaRPr lang="ar-SA" sz="2400" b="1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71403AA-1D28-E482-4151-DA2FDCB54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60" y="1777343"/>
            <a:ext cx="3723794" cy="44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FE886EE-8563-16D0-97A4-44FFBD1EF9E6}"/>
              </a:ext>
            </a:extLst>
          </p:cNvPr>
          <p:cNvSpPr/>
          <p:nvPr/>
        </p:nvSpPr>
        <p:spPr>
          <a:xfrm>
            <a:off x="8439941" y="188656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تقويم بنائي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34B270D-5D40-B78A-B560-D725EEC8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941" y="1520892"/>
            <a:ext cx="3406502" cy="530667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7201B69A-C362-F024-0CC0-7CE53AEAD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52" y="188656"/>
            <a:ext cx="2936412" cy="865090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D629C3B5-37A6-1CE3-80DD-CAD5D176A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019" y="188656"/>
            <a:ext cx="1165127" cy="11651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E5E1854-52C8-9EB8-3FCE-8261266E6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95" y="1474432"/>
            <a:ext cx="6117713" cy="137772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BA32EAF-0586-3C01-869D-F9E823396323}"/>
              </a:ext>
            </a:extLst>
          </p:cNvPr>
          <p:cNvSpPr txBox="1"/>
          <p:nvPr/>
        </p:nvSpPr>
        <p:spPr>
          <a:xfrm>
            <a:off x="3868812" y="2259719"/>
            <a:ext cx="19314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en-US" sz="2400" b="1" dirty="0">
                <a:solidFill>
                  <a:schemeClr val="bg1"/>
                </a:solidFill>
              </a:rPr>
              <a:t>141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7A26385-BCE5-F859-D64A-90905CCC0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1709" y="2707826"/>
            <a:ext cx="4509267" cy="262928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E241135-A591-52B0-05A0-0B18FFA63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445" y="3429000"/>
            <a:ext cx="4493809" cy="2459943"/>
          </a:xfrm>
          <a:prstGeom prst="rect">
            <a:avLst/>
          </a:prstGeom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C152C00B-71D1-1B3F-A942-9F8F84EBD441}"/>
              </a:ext>
            </a:extLst>
          </p:cNvPr>
          <p:cNvSpPr/>
          <p:nvPr/>
        </p:nvSpPr>
        <p:spPr>
          <a:xfrm>
            <a:off x="9291395" y="4763277"/>
            <a:ext cx="503854" cy="3839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0957EBD6-0D98-8787-78BB-43EDB6A97B8C}"/>
              </a:ext>
            </a:extLst>
          </p:cNvPr>
          <p:cNvSpPr/>
          <p:nvPr/>
        </p:nvSpPr>
        <p:spPr>
          <a:xfrm>
            <a:off x="3646495" y="5397912"/>
            <a:ext cx="503854" cy="3839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97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F7B354A-6946-EB0D-C0E9-508731AA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1" y="2528596"/>
            <a:ext cx="5380186" cy="3984161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F6EF399-5367-17A5-E589-67EA403F3611}"/>
              </a:ext>
            </a:extLst>
          </p:cNvPr>
          <p:cNvSpPr/>
          <p:nvPr/>
        </p:nvSpPr>
        <p:spPr>
          <a:xfrm>
            <a:off x="7259218" y="187196"/>
            <a:ext cx="4716494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النص - قراءة الصورة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C1CA38F-72FF-574E-FC5C-FF8868BEE700}"/>
              </a:ext>
            </a:extLst>
          </p:cNvPr>
          <p:cNvSpPr txBox="1"/>
          <p:nvPr/>
        </p:nvSpPr>
        <p:spPr>
          <a:xfrm>
            <a:off x="3843436" y="1119169"/>
            <a:ext cx="78750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حددي على الصورة العمليات التي تتطلبها تشكل الصخور الرسوبية الكيميائية و الكيميائية الحيوية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92A7A50-B451-B7FC-8B43-83F542F33BB8}"/>
              </a:ext>
            </a:extLst>
          </p:cNvPr>
          <p:cNvSpPr/>
          <p:nvPr/>
        </p:nvSpPr>
        <p:spPr>
          <a:xfrm>
            <a:off x="3071206" y="2444603"/>
            <a:ext cx="895739" cy="45720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A73B059-193E-84EB-E108-352A97C999C4}"/>
              </a:ext>
            </a:extLst>
          </p:cNvPr>
          <p:cNvSpPr/>
          <p:nvPr/>
        </p:nvSpPr>
        <p:spPr>
          <a:xfrm>
            <a:off x="4893547" y="5738830"/>
            <a:ext cx="592853" cy="31982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29246DB-DC3E-AC46-A2AB-1DAF923D9E60}"/>
              </a:ext>
            </a:extLst>
          </p:cNvPr>
          <p:cNvSpPr txBox="1"/>
          <p:nvPr/>
        </p:nvSpPr>
        <p:spPr>
          <a:xfrm>
            <a:off x="6832879" y="2329606"/>
            <a:ext cx="4885592" cy="830997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صفي و تتبعي مراحل تكون الصخور الرسوبية الكيميائية :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CE1E3B-86C3-566A-7421-2B08A67AC25A}"/>
              </a:ext>
            </a:extLst>
          </p:cNvPr>
          <p:cNvSpPr txBox="1"/>
          <p:nvPr/>
        </p:nvSpPr>
        <p:spPr>
          <a:xfrm>
            <a:off x="8940437" y="3598739"/>
            <a:ext cx="27780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أثناء عملية التجوية تذوب المعادن و تحمل إلى البحار و المحيطات , 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9199A3C-88A2-C280-A599-1A836AE6D314}"/>
              </a:ext>
            </a:extLst>
          </p:cNvPr>
          <p:cNvSpPr txBox="1"/>
          <p:nvPr/>
        </p:nvSpPr>
        <p:spPr>
          <a:xfrm>
            <a:off x="6619288" y="5044717"/>
            <a:ext cx="299817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وعندما تتبخر المياه منها تبدأ المعادن الذائبة بالترسب .</a:t>
            </a:r>
          </a:p>
        </p:txBody>
      </p:sp>
      <p:sp>
        <p:nvSpPr>
          <p:cNvPr id="15" name="سهم: منحني لأعلى 14">
            <a:extLst>
              <a:ext uri="{FF2B5EF4-FFF2-40B4-BE49-F238E27FC236}">
                <a16:creationId xmlns:a16="http://schemas.microsoft.com/office/drawing/2014/main" id="{CE44DA42-AE2A-4BA6-AB88-18A30AC62D18}"/>
              </a:ext>
            </a:extLst>
          </p:cNvPr>
          <p:cNvSpPr/>
          <p:nvPr/>
        </p:nvSpPr>
        <p:spPr>
          <a:xfrm rot="10800000">
            <a:off x="7570135" y="4501711"/>
            <a:ext cx="1195754" cy="543006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6" name="68BFFDA8-098B-4B22-B64D-E0CF415EF6C9-L0-001.png">
            <a:extLst>
              <a:ext uri="{FF2B5EF4-FFF2-40B4-BE49-F238E27FC236}">
                <a16:creationId xmlns:a16="http://schemas.microsoft.com/office/drawing/2014/main" id="{97430EA4-AFE7-64E9-B1EB-B05174102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05" y="107944"/>
            <a:ext cx="1584434" cy="14449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66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5141C92-963D-E4ED-52ED-4EDCF5F843A1}"/>
              </a:ext>
            </a:extLst>
          </p:cNvPr>
          <p:cNvSpPr/>
          <p:nvPr/>
        </p:nvSpPr>
        <p:spPr>
          <a:xfrm>
            <a:off x="8438692" y="439122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أفكر ثم  أجيب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2" descr="Computer Icons Brainstorming Icon design Business, Business, text ...">
            <a:extLst>
              <a:ext uri="{FF2B5EF4-FFF2-40B4-BE49-F238E27FC236}">
                <a16:creationId xmlns:a16="http://schemas.microsoft.com/office/drawing/2014/main" id="{EB4EAC4C-C576-9225-6BBA-075DC053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9" y="321169"/>
            <a:ext cx="2143690" cy="12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F4482A9-0DD8-1BDB-9375-C45510747543}"/>
              </a:ext>
            </a:extLst>
          </p:cNvPr>
          <p:cNvSpPr/>
          <p:nvPr/>
        </p:nvSpPr>
        <p:spPr>
          <a:xfrm>
            <a:off x="5167649" y="2892749"/>
            <a:ext cx="4260260" cy="452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لإزدياد</a:t>
            </a: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معدلات التبخر فيها .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4F49286-8277-E9B5-A08D-1973A7902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5" y="1931539"/>
            <a:ext cx="4191363" cy="424532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4D690B-FBFF-0D98-0143-8A3BD16239CD}"/>
              </a:ext>
            </a:extLst>
          </p:cNvPr>
          <p:cNvSpPr txBox="1"/>
          <p:nvPr/>
        </p:nvSpPr>
        <p:spPr>
          <a:xfrm>
            <a:off x="6096000" y="1791896"/>
            <a:ext cx="51358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800" b="1" kern="0" dirty="0">
                <a:cs typeface="Calibri"/>
                <a:sym typeface="Calibri"/>
              </a:rPr>
              <a:t> </a:t>
            </a:r>
            <a:r>
              <a:rPr lang="ar-SA" sz="2800" b="1" kern="0" dirty="0">
                <a:solidFill>
                  <a:srgbClr val="C00000"/>
                </a:solidFill>
                <a:cs typeface="Calibri"/>
                <a:sym typeface="Calibri"/>
              </a:rPr>
              <a:t>لماذا تزداد المعادن المترسبة في المناطق الجافة ؟ </a:t>
            </a:r>
            <a:endParaRPr lang="ar-SA" sz="2800" b="1" kern="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49928E-1906-EBC4-D8E1-32D1ED04C024}"/>
              </a:ext>
            </a:extLst>
          </p:cNvPr>
          <p:cNvSpPr txBox="1"/>
          <p:nvPr/>
        </p:nvSpPr>
        <p:spPr>
          <a:xfrm>
            <a:off x="8186488" y="4111998"/>
            <a:ext cx="2778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سبخة القصب في الرياض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93A8FD6-12B0-8146-833B-273679FFEC27}"/>
              </a:ext>
            </a:extLst>
          </p:cNvPr>
          <p:cNvSpPr txBox="1"/>
          <p:nvPr/>
        </p:nvSpPr>
        <p:spPr>
          <a:xfrm>
            <a:off x="4292082" y="4635616"/>
            <a:ext cx="51358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800" b="1" kern="0" dirty="0">
                <a:cs typeface="Calibri"/>
                <a:sym typeface="Calibri"/>
              </a:rPr>
              <a:t> تنتج </a:t>
            </a:r>
            <a:r>
              <a:rPr lang="ar-SA" sz="2800" b="1" kern="0" dirty="0" err="1">
                <a:cs typeface="Calibri"/>
                <a:sym typeface="Calibri"/>
              </a:rPr>
              <a:t>الهاليت</a:t>
            </a:r>
            <a:r>
              <a:rPr lang="ar-SA" sz="2800" b="1" kern="0" dirty="0">
                <a:cs typeface="Calibri"/>
                <a:sym typeface="Calibri"/>
              </a:rPr>
              <a:t> ( ملح الطعام ) </a:t>
            </a:r>
            <a:endParaRPr lang="ar-SA" sz="2800" b="1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3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A742C81-377A-91E5-6394-8528C402A140}"/>
              </a:ext>
            </a:extLst>
          </p:cNvPr>
          <p:cNvSpPr/>
          <p:nvPr/>
        </p:nvSpPr>
        <p:spPr>
          <a:xfrm>
            <a:off x="6941976" y="328643"/>
            <a:ext cx="4975440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الرئيسية و التفاصيل 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B9452BE-008A-AACF-8777-0B383AD76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09018"/>
              </p:ext>
            </p:extLst>
          </p:nvPr>
        </p:nvGraphicFramePr>
        <p:xfrm>
          <a:off x="3872205" y="2387445"/>
          <a:ext cx="7830608" cy="38454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64509">
                  <a:extLst>
                    <a:ext uri="{9D8B030D-6E8A-4147-A177-3AD203B41FA5}">
                      <a16:colId xmlns:a16="http://schemas.microsoft.com/office/drawing/2014/main" val="1582152223"/>
                    </a:ext>
                  </a:extLst>
                </a:gridCol>
                <a:gridCol w="4366099">
                  <a:extLst>
                    <a:ext uri="{9D8B030D-6E8A-4147-A177-3AD203B41FA5}">
                      <a16:colId xmlns:a16="http://schemas.microsoft.com/office/drawing/2014/main" val="1171381467"/>
                    </a:ext>
                  </a:extLst>
                </a:gridCol>
              </a:tblGrid>
              <a:tr h="545175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الفكرة الرئيسية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التفاصيل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717567"/>
                  </a:ext>
                </a:extLst>
              </a:tr>
              <a:tr h="1949737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37916"/>
                  </a:ext>
                </a:extLst>
              </a:tr>
              <a:tr h="135049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56757"/>
                  </a:ext>
                </a:extLst>
              </a:tr>
            </a:tbl>
          </a:graphicData>
        </a:graphic>
      </p:graphicFrame>
      <p:sp>
        <p:nvSpPr>
          <p:cNvPr id="8" name="Shape 52">
            <a:extLst>
              <a:ext uri="{FF2B5EF4-FFF2-40B4-BE49-F238E27FC236}">
                <a16:creationId xmlns:a16="http://schemas.microsoft.com/office/drawing/2014/main" id="{2BAC8049-B50E-AEE2-5C44-D8402AD0138A}"/>
              </a:ext>
            </a:extLst>
          </p:cNvPr>
          <p:cNvSpPr/>
          <p:nvPr/>
        </p:nvSpPr>
        <p:spPr>
          <a:xfrm>
            <a:off x="3984172" y="3071144"/>
            <a:ext cx="4273420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18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عندما يزيد تركيز المعادن الذائبة في مسطح مائي  إلى حد درجة التشبع , تترسب بلورات المعادن عن المحلول و </a:t>
            </a:r>
            <a:r>
              <a:rPr lang="ar-SA" sz="1800" b="1" kern="0" dirty="0">
                <a:solidFill>
                  <a:schemeClr val="tx1"/>
                </a:solidFill>
                <a:cs typeface="Calibri"/>
                <a:sym typeface="Calibri"/>
              </a:rPr>
              <a:t> </a:t>
            </a:r>
            <a:r>
              <a:rPr lang="ar-SA" sz="2000" b="1" kern="0" dirty="0">
                <a:solidFill>
                  <a:schemeClr val="tx1"/>
                </a:solidFill>
                <a:cs typeface="Calibri"/>
                <a:sym typeface="Calibri"/>
              </a:rPr>
              <a:t>تتشكـل طبقات من الصخور الرسوبية الكيمائية تسمى </a:t>
            </a:r>
            <a:r>
              <a:rPr lang="ar-SA" sz="2000" b="1" kern="0" dirty="0" err="1">
                <a:solidFill>
                  <a:schemeClr val="tx1"/>
                </a:solidFill>
                <a:highlight>
                  <a:srgbClr val="FFFF00"/>
                </a:highlight>
                <a:cs typeface="Calibri"/>
                <a:sym typeface="Calibri"/>
              </a:rPr>
              <a:t>المتبخرات</a:t>
            </a:r>
            <a:r>
              <a:rPr lang="ar-SA" sz="2000" b="1" kern="0" dirty="0">
                <a:solidFill>
                  <a:schemeClr val="tx1"/>
                </a:solidFill>
                <a:highlight>
                  <a:srgbClr val="FFFF00"/>
                </a:highlight>
                <a:cs typeface="Calibri"/>
                <a:sym typeface="Calibri"/>
              </a:rPr>
              <a:t> </a:t>
            </a:r>
            <a:r>
              <a:rPr lang="ar-SA" sz="2000" b="1" kern="0" dirty="0">
                <a:solidFill>
                  <a:schemeClr val="tx1"/>
                </a:solidFill>
                <a:cs typeface="Calibri"/>
                <a:sym typeface="Calibri"/>
              </a:rPr>
              <a:t> . </a:t>
            </a:r>
          </a:p>
          <a:p>
            <a:pPr algn="ctr" rtl="0" hangingPunct="0">
              <a:defRPr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Shape 52">
            <a:extLst>
              <a:ext uri="{FF2B5EF4-FFF2-40B4-BE49-F238E27FC236}">
                <a16:creationId xmlns:a16="http://schemas.microsoft.com/office/drawing/2014/main" id="{95B3F256-7D28-722F-3569-5C65075214A8}"/>
              </a:ext>
            </a:extLst>
          </p:cNvPr>
          <p:cNvSpPr/>
          <p:nvPr/>
        </p:nvSpPr>
        <p:spPr>
          <a:xfrm>
            <a:off x="1446245" y="1433428"/>
            <a:ext cx="1068628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800" b="1" kern="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عزيزتي مستعينة بالنص العلمي دوني أهم التفاصيل حول الصخور الرسوبية الكيميائية  : </a:t>
            </a:r>
            <a:endParaRPr sz="2800" b="1" kern="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170" name="Picture 2" descr="نتيجة الصورة لـ ايقونه نوتة ملاحظات ">
            <a:extLst>
              <a:ext uri="{FF2B5EF4-FFF2-40B4-BE49-F238E27FC236}">
                <a16:creationId xmlns:a16="http://schemas.microsoft.com/office/drawing/2014/main" id="{E5E2BD2E-43AA-B2B7-C466-904B271A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6" y="157065"/>
            <a:ext cx="1337387" cy="133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52">
            <a:extLst>
              <a:ext uri="{FF2B5EF4-FFF2-40B4-BE49-F238E27FC236}">
                <a16:creationId xmlns:a16="http://schemas.microsoft.com/office/drawing/2014/main" id="{EA6C9A40-3D45-A347-501E-C015FA1F642C}"/>
              </a:ext>
            </a:extLst>
          </p:cNvPr>
          <p:cNvSpPr/>
          <p:nvPr/>
        </p:nvSpPr>
        <p:spPr>
          <a:xfrm>
            <a:off x="4070010" y="5095969"/>
            <a:ext cx="410174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/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مثل طبقات الجبس الموجودة في مقنا - الخرج - بريدة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B4391D-6F59-B712-9C5C-C00B1C900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6" y="2387445"/>
            <a:ext cx="3398790" cy="384540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F787DC5-356F-2D8B-FB32-FF0546A8B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958" y="4146716"/>
            <a:ext cx="3160489" cy="6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A742C81-377A-91E5-6394-8528C402A140}"/>
              </a:ext>
            </a:extLst>
          </p:cNvPr>
          <p:cNvSpPr/>
          <p:nvPr/>
        </p:nvSpPr>
        <p:spPr>
          <a:xfrm>
            <a:off x="6941976" y="328643"/>
            <a:ext cx="4975440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الرئيسية و التفاصيل 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B9452BE-008A-AACF-8777-0B383AD76E52}"/>
              </a:ext>
            </a:extLst>
          </p:cNvPr>
          <p:cNvGraphicFramePr>
            <a:graphicFrameLocks noGrp="1"/>
          </p:cNvGraphicFramePr>
          <p:nvPr/>
        </p:nvGraphicFramePr>
        <p:xfrm>
          <a:off x="3872205" y="2387445"/>
          <a:ext cx="7830608" cy="38454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64509">
                  <a:extLst>
                    <a:ext uri="{9D8B030D-6E8A-4147-A177-3AD203B41FA5}">
                      <a16:colId xmlns:a16="http://schemas.microsoft.com/office/drawing/2014/main" val="1582152223"/>
                    </a:ext>
                  </a:extLst>
                </a:gridCol>
                <a:gridCol w="4366099">
                  <a:extLst>
                    <a:ext uri="{9D8B030D-6E8A-4147-A177-3AD203B41FA5}">
                      <a16:colId xmlns:a16="http://schemas.microsoft.com/office/drawing/2014/main" val="1171381467"/>
                    </a:ext>
                  </a:extLst>
                </a:gridCol>
              </a:tblGrid>
              <a:tr h="545175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الفكرة الرئيسية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التفاصيل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717567"/>
                  </a:ext>
                </a:extLst>
              </a:tr>
              <a:tr h="1949737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37916"/>
                  </a:ext>
                </a:extLst>
              </a:tr>
              <a:tr h="135049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56757"/>
                  </a:ext>
                </a:extLst>
              </a:tr>
            </a:tbl>
          </a:graphicData>
        </a:graphic>
      </p:graphicFrame>
      <p:sp>
        <p:nvSpPr>
          <p:cNvPr id="8" name="Shape 52">
            <a:extLst>
              <a:ext uri="{FF2B5EF4-FFF2-40B4-BE49-F238E27FC236}">
                <a16:creationId xmlns:a16="http://schemas.microsoft.com/office/drawing/2014/main" id="{2BAC8049-B50E-AEE2-5C44-D8402AD0138A}"/>
              </a:ext>
            </a:extLst>
          </p:cNvPr>
          <p:cNvSpPr/>
          <p:nvPr/>
        </p:nvSpPr>
        <p:spPr>
          <a:xfrm>
            <a:off x="3984172" y="3071144"/>
            <a:ext cx="427342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18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Shape 52">
            <a:extLst>
              <a:ext uri="{FF2B5EF4-FFF2-40B4-BE49-F238E27FC236}">
                <a16:creationId xmlns:a16="http://schemas.microsoft.com/office/drawing/2014/main" id="{95B3F256-7D28-722F-3569-5C65075214A8}"/>
              </a:ext>
            </a:extLst>
          </p:cNvPr>
          <p:cNvSpPr/>
          <p:nvPr/>
        </p:nvSpPr>
        <p:spPr>
          <a:xfrm>
            <a:off x="1446245" y="1433428"/>
            <a:ext cx="1068628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800" b="1" kern="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عزيزتي مستعينة بالنص العلمي دوني أهم التفاصيل حول الصخور الرسوبية الكيميائية الحيوية   : </a:t>
            </a:r>
            <a:endParaRPr sz="2800" b="1" kern="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170" name="Picture 2" descr="نتيجة الصورة لـ ايقونه نوتة ملاحظات ">
            <a:extLst>
              <a:ext uri="{FF2B5EF4-FFF2-40B4-BE49-F238E27FC236}">
                <a16:creationId xmlns:a16="http://schemas.microsoft.com/office/drawing/2014/main" id="{E5E2BD2E-43AA-B2B7-C466-904B271A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6" y="157065"/>
            <a:ext cx="1337387" cy="133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52">
            <a:extLst>
              <a:ext uri="{FF2B5EF4-FFF2-40B4-BE49-F238E27FC236}">
                <a16:creationId xmlns:a16="http://schemas.microsoft.com/office/drawing/2014/main" id="{EA6C9A40-3D45-A347-501E-C015FA1F642C}"/>
              </a:ext>
            </a:extLst>
          </p:cNvPr>
          <p:cNvSpPr/>
          <p:nvPr/>
        </p:nvSpPr>
        <p:spPr>
          <a:xfrm>
            <a:off x="4070010" y="5095969"/>
            <a:ext cx="41017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/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أكثرها شيوعا هو الحجر الجيري </a:t>
            </a:r>
            <a:endParaRPr lang="ar-SA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1D15E23-D9E6-666B-E414-A915D9EA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4" y="2483808"/>
            <a:ext cx="3577087" cy="327318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F014BB7-12AF-92E3-4B8C-B61883495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535" y="3869172"/>
            <a:ext cx="3046180" cy="693498"/>
          </a:xfrm>
          <a:prstGeom prst="rect">
            <a:avLst/>
          </a:prstGeom>
        </p:spPr>
      </p:pic>
      <p:sp>
        <p:nvSpPr>
          <p:cNvPr id="15" name="Shape 52">
            <a:extLst>
              <a:ext uri="{FF2B5EF4-FFF2-40B4-BE49-F238E27FC236}">
                <a16:creationId xmlns:a16="http://schemas.microsoft.com/office/drawing/2014/main" id="{B3204538-93EB-DE4C-C02A-2BB3B53BB660}"/>
              </a:ext>
            </a:extLst>
          </p:cNvPr>
          <p:cNvSpPr/>
          <p:nvPr/>
        </p:nvSpPr>
        <p:spPr>
          <a:xfrm>
            <a:off x="4070010" y="3372465"/>
            <a:ext cx="410174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/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تتكون من بقايا كائنات كانت تعيش في الماضي .</a:t>
            </a:r>
            <a:endParaRPr lang="ar-SA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9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0"/>
          <p:cNvSpPr txBox="1">
            <a:spLocks/>
          </p:cNvSpPr>
          <p:nvPr/>
        </p:nvSpPr>
        <p:spPr>
          <a:xfrm>
            <a:off x="9121504" y="368287"/>
            <a:ext cx="2515465" cy="7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342900" marR="0" indent="-3429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defTabSz="426444">
              <a:spcBef>
                <a:spcPts val="0"/>
              </a:spcBef>
              <a:buSzTx/>
              <a:buNone/>
              <a:defRPr sz="2336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ar-KW" sz="2336" dirty="0"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96" y="564122"/>
            <a:ext cx="2291334" cy="957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260" y="542577"/>
            <a:ext cx="1165127" cy="116512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B51A5AD-F2D5-F664-18FD-DD72F24208A2}"/>
              </a:ext>
            </a:extLst>
          </p:cNvPr>
          <p:cNvSpPr/>
          <p:nvPr/>
        </p:nvSpPr>
        <p:spPr>
          <a:xfrm>
            <a:off x="8448023" y="368287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تقويم ختامي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31E5C7A-6D21-597D-6E5A-D3E875D7D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84850"/>
              </p:ext>
            </p:extLst>
          </p:nvPr>
        </p:nvGraphicFramePr>
        <p:xfrm>
          <a:off x="1102638" y="2310817"/>
          <a:ext cx="10456435" cy="1299127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5620">
                  <a:extLst>
                    <a:ext uri="{9D8B030D-6E8A-4147-A177-3AD203B41FA5}">
                      <a16:colId xmlns:a16="http://schemas.microsoft.com/office/drawing/2014/main" val="937595324"/>
                    </a:ext>
                  </a:extLst>
                </a:gridCol>
                <a:gridCol w="2048488">
                  <a:extLst>
                    <a:ext uri="{9D8B030D-6E8A-4147-A177-3AD203B41FA5}">
                      <a16:colId xmlns:a16="http://schemas.microsoft.com/office/drawing/2014/main" val="1968329035"/>
                    </a:ext>
                  </a:extLst>
                </a:gridCol>
                <a:gridCol w="736857">
                  <a:extLst>
                    <a:ext uri="{9D8B030D-6E8A-4147-A177-3AD203B41FA5}">
                      <a16:colId xmlns:a16="http://schemas.microsoft.com/office/drawing/2014/main" val="3283596196"/>
                    </a:ext>
                  </a:extLst>
                </a:gridCol>
                <a:gridCol w="1877251">
                  <a:extLst>
                    <a:ext uri="{9D8B030D-6E8A-4147-A177-3AD203B41FA5}">
                      <a16:colId xmlns:a16="http://schemas.microsoft.com/office/drawing/2014/main" val="645961879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658588130"/>
                    </a:ext>
                  </a:extLst>
                </a:gridCol>
                <a:gridCol w="2055690">
                  <a:extLst>
                    <a:ext uri="{9D8B030D-6E8A-4147-A177-3AD203B41FA5}">
                      <a16:colId xmlns:a16="http://schemas.microsoft.com/office/drawing/2014/main" val="2304327602"/>
                    </a:ext>
                  </a:extLst>
                </a:gridCol>
                <a:gridCol w="510465">
                  <a:extLst>
                    <a:ext uri="{9D8B030D-6E8A-4147-A177-3AD203B41FA5}">
                      <a16:colId xmlns:a16="http://schemas.microsoft.com/office/drawing/2014/main" val="4232834374"/>
                    </a:ext>
                  </a:extLst>
                </a:gridCol>
                <a:gridCol w="2103645">
                  <a:extLst>
                    <a:ext uri="{9D8B030D-6E8A-4147-A177-3AD203B41FA5}">
                      <a16:colId xmlns:a16="http://schemas.microsoft.com/office/drawing/2014/main" val="899999594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صخور  تتشـكـّل مـن تراكـم الرسوبيـات المفـككة على سـطـح الأرض. </a:t>
                      </a:r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10358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  <a:endParaRPr lang="ar-SA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الصخور الرسوبية الفتاتية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الكيميائية </a:t>
                      </a:r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الكيميائية الحيوية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البازلتية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31473"/>
                  </a:ext>
                </a:extLst>
              </a:tr>
            </a:tbl>
          </a:graphicData>
        </a:graphic>
      </p:graphicFrame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EA1DBA86-D952-401B-B256-8FF4C859D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45155"/>
              </p:ext>
            </p:extLst>
          </p:nvPr>
        </p:nvGraphicFramePr>
        <p:xfrm>
          <a:off x="1102638" y="3639758"/>
          <a:ext cx="10456435" cy="1196174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5620">
                  <a:extLst>
                    <a:ext uri="{9D8B030D-6E8A-4147-A177-3AD203B41FA5}">
                      <a16:colId xmlns:a16="http://schemas.microsoft.com/office/drawing/2014/main" val="3838366981"/>
                    </a:ext>
                  </a:extLst>
                </a:gridCol>
                <a:gridCol w="2048488">
                  <a:extLst>
                    <a:ext uri="{9D8B030D-6E8A-4147-A177-3AD203B41FA5}">
                      <a16:colId xmlns:a16="http://schemas.microsoft.com/office/drawing/2014/main" val="1059748242"/>
                    </a:ext>
                  </a:extLst>
                </a:gridCol>
                <a:gridCol w="736857">
                  <a:extLst>
                    <a:ext uri="{9D8B030D-6E8A-4147-A177-3AD203B41FA5}">
                      <a16:colId xmlns:a16="http://schemas.microsoft.com/office/drawing/2014/main" val="3882207925"/>
                    </a:ext>
                  </a:extLst>
                </a:gridCol>
                <a:gridCol w="1877251">
                  <a:extLst>
                    <a:ext uri="{9D8B030D-6E8A-4147-A177-3AD203B41FA5}">
                      <a16:colId xmlns:a16="http://schemas.microsoft.com/office/drawing/2014/main" val="331050499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3710687837"/>
                    </a:ext>
                  </a:extLst>
                </a:gridCol>
                <a:gridCol w="2055690">
                  <a:extLst>
                    <a:ext uri="{9D8B030D-6E8A-4147-A177-3AD203B41FA5}">
                      <a16:colId xmlns:a16="http://schemas.microsoft.com/office/drawing/2014/main" val="4192269258"/>
                    </a:ext>
                  </a:extLst>
                </a:gridCol>
                <a:gridCol w="681426">
                  <a:extLst>
                    <a:ext uri="{9D8B030D-6E8A-4147-A177-3AD203B41FA5}">
                      <a16:colId xmlns:a16="http://schemas.microsoft.com/office/drawing/2014/main" val="291755682"/>
                    </a:ext>
                  </a:extLst>
                </a:gridCol>
                <a:gridCol w="1932684">
                  <a:extLst>
                    <a:ext uri="{9D8B030D-6E8A-4147-A177-3AD203B41FA5}">
                      <a16:colId xmlns:a16="http://schemas.microsoft.com/office/drawing/2014/main" val="2625170465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هي النسبة المئوية للفراغات الموجودة بين الحبيبات المكونة للصخر :</a:t>
                      </a:r>
                      <a:endParaRPr lang="ar-SA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99572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الكثافة  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المسامية </a:t>
                      </a:r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الانفصام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المخدش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2895"/>
                  </a:ext>
                </a:extLst>
              </a:tr>
            </a:tbl>
          </a:graphicData>
        </a:graphic>
      </p:graphicFrame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E1FB4807-EB3C-5F20-103A-6154B83E8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33643"/>
              </p:ext>
            </p:extLst>
          </p:nvPr>
        </p:nvGraphicFramePr>
        <p:xfrm>
          <a:off x="1102639" y="5035355"/>
          <a:ext cx="10456434" cy="1299127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8559">
                  <a:extLst>
                    <a:ext uri="{9D8B030D-6E8A-4147-A177-3AD203B41FA5}">
                      <a16:colId xmlns:a16="http://schemas.microsoft.com/office/drawing/2014/main" val="2939165266"/>
                    </a:ext>
                  </a:extLst>
                </a:gridCol>
                <a:gridCol w="2059133">
                  <a:extLst>
                    <a:ext uri="{9D8B030D-6E8A-4147-A177-3AD203B41FA5}">
                      <a16:colId xmlns:a16="http://schemas.microsoft.com/office/drawing/2014/main" val="1037687311"/>
                    </a:ext>
                  </a:extLst>
                </a:gridCol>
                <a:gridCol w="740686">
                  <a:extLst>
                    <a:ext uri="{9D8B030D-6E8A-4147-A177-3AD203B41FA5}">
                      <a16:colId xmlns:a16="http://schemas.microsoft.com/office/drawing/2014/main" val="2946918907"/>
                    </a:ext>
                  </a:extLst>
                </a:gridCol>
                <a:gridCol w="1887006">
                  <a:extLst>
                    <a:ext uri="{9D8B030D-6E8A-4147-A177-3AD203B41FA5}">
                      <a16:colId xmlns:a16="http://schemas.microsoft.com/office/drawing/2014/main" val="2891218702"/>
                    </a:ext>
                  </a:extLst>
                </a:gridCol>
                <a:gridCol w="561321">
                  <a:extLst>
                    <a:ext uri="{9D8B030D-6E8A-4147-A177-3AD203B41FA5}">
                      <a16:colId xmlns:a16="http://schemas.microsoft.com/office/drawing/2014/main" val="2483275770"/>
                    </a:ext>
                  </a:extLst>
                </a:gridCol>
                <a:gridCol w="2066372">
                  <a:extLst>
                    <a:ext uri="{9D8B030D-6E8A-4147-A177-3AD203B41FA5}">
                      <a16:colId xmlns:a16="http://schemas.microsoft.com/office/drawing/2014/main" val="3513847309"/>
                    </a:ext>
                  </a:extLst>
                </a:gridCol>
                <a:gridCol w="684967">
                  <a:extLst>
                    <a:ext uri="{9D8B030D-6E8A-4147-A177-3AD203B41FA5}">
                      <a16:colId xmlns:a16="http://schemas.microsoft.com/office/drawing/2014/main" val="4212779232"/>
                    </a:ext>
                  </a:extLst>
                </a:gridCol>
                <a:gridCol w="1888390">
                  <a:extLst>
                    <a:ext uri="{9D8B030D-6E8A-4147-A177-3AD203B41FA5}">
                      <a16:colId xmlns:a16="http://schemas.microsoft.com/office/drawing/2014/main" val="177437817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صخور تتكون من بقايا كائنات حية كانت تعيش في الماضي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07182"/>
                  </a:ext>
                </a:extLst>
              </a:tr>
              <a:tr h="58811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الصخور الرسوبية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الصخور الرسوبية الكيميائية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الصخور الرسوبية الكيميائية الحيوية .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الصخور النارية 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6469"/>
                  </a:ext>
                </a:extLst>
              </a:tr>
            </a:tbl>
          </a:graphicData>
        </a:graphic>
      </p:graphicFrame>
      <p:sp>
        <p:nvSpPr>
          <p:cNvPr id="12" name="مربع نص 16">
            <a:extLst>
              <a:ext uri="{FF2B5EF4-FFF2-40B4-BE49-F238E27FC236}">
                <a16:creationId xmlns:a16="http://schemas.microsoft.com/office/drawing/2014/main" id="{D386AA38-F073-785D-AF16-3C0023FACD36}"/>
              </a:ext>
            </a:extLst>
          </p:cNvPr>
          <p:cNvSpPr txBox="1"/>
          <p:nvPr/>
        </p:nvSpPr>
        <p:spPr>
          <a:xfrm>
            <a:off x="3856355" y="1367295"/>
            <a:ext cx="4781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في كل مما يأتي : 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0F1C0E36-B564-64CD-E40B-C84A7490C91E}"/>
              </a:ext>
            </a:extLst>
          </p:cNvPr>
          <p:cNvSpPr/>
          <p:nvPr/>
        </p:nvSpPr>
        <p:spPr>
          <a:xfrm>
            <a:off x="11064480" y="2916487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414F718-A036-67C3-9433-3471544D4191}"/>
              </a:ext>
            </a:extLst>
          </p:cNvPr>
          <p:cNvSpPr/>
          <p:nvPr/>
        </p:nvSpPr>
        <p:spPr>
          <a:xfrm>
            <a:off x="8407275" y="4272239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FDF599F9-8673-67F4-0F50-5391DEE34FD9}"/>
              </a:ext>
            </a:extLst>
          </p:cNvPr>
          <p:cNvSpPr/>
          <p:nvPr/>
        </p:nvSpPr>
        <p:spPr>
          <a:xfrm>
            <a:off x="5820143" y="5721850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9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DC1E142-E90E-9B7F-773F-13F840E2C888}"/>
              </a:ext>
            </a:extLst>
          </p:cNvPr>
          <p:cNvSpPr txBox="1"/>
          <p:nvPr/>
        </p:nvSpPr>
        <p:spPr>
          <a:xfrm>
            <a:off x="1336838" y="2268345"/>
            <a:ext cx="938659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انتهى أسأل الله أن ينفع به </a:t>
            </a:r>
          </a:p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اعداد و تصميم أ . شيخه المطيري </a:t>
            </a:r>
          </a:p>
        </p:txBody>
      </p:sp>
    </p:spTree>
    <p:extLst>
      <p:ext uri="{BB962C8B-B14F-4D97-AF65-F5344CB8AC3E}">
        <p14:creationId xmlns:p14="http://schemas.microsoft.com/office/powerpoint/2010/main" val="289102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1665669" y="257577"/>
            <a:ext cx="9002333" cy="15442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marR="0" indent="-3429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تصفحي الدرس 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ملئي المخطط الذي 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KW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مامك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ar-S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46278"/>
            <a:ext cx="8984973" cy="4836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57" y="501983"/>
            <a:ext cx="1313645" cy="10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5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8EC8A882-C7B9-4B59-9F76-7C700AE9569E}"/>
              </a:ext>
            </a:extLst>
          </p:cNvPr>
          <p:cNvSpPr/>
          <p:nvPr/>
        </p:nvSpPr>
        <p:spPr>
          <a:xfrm>
            <a:off x="1991544" y="0"/>
            <a:ext cx="79208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endParaRPr lang="ar-SA">
              <a:solidFill>
                <a:prstClr val="white"/>
              </a:solidFill>
              <a:latin typeface="Rockwell" panose="02060603020205020403"/>
              <a:cs typeface="Times New Roman" panose="02020603050405020304" pitchFamily="18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F3928D8D-7060-4D74-A3A4-49B0009E8B70}"/>
              </a:ext>
            </a:extLst>
          </p:cNvPr>
          <p:cNvSpPr/>
          <p:nvPr/>
        </p:nvSpPr>
        <p:spPr>
          <a:xfrm>
            <a:off x="1667508" y="692696"/>
            <a:ext cx="1651650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000" b="1" dirty="0">
                <a:solidFill>
                  <a:srgbClr val="855D5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  <a:cs typeface="Times New Roman" panose="02020603050405020304" pitchFamily="18" charset="0"/>
              </a:rPr>
              <a:t>أنواع الصخور الرسوبية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AFE5C52-97E9-4F5B-B3BB-7C10D0EC0BB6}"/>
              </a:ext>
            </a:extLst>
          </p:cNvPr>
          <p:cNvSpPr/>
          <p:nvPr/>
        </p:nvSpPr>
        <p:spPr>
          <a:xfrm>
            <a:off x="9556918" y="692697"/>
            <a:ext cx="972108" cy="921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الرئيسة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F6CA1F-4B36-478A-883F-78A7FF7E7B4B}"/>
              </a:ext>
            </a:extLst>
          </p:cNvPr>
          <p:cNvSpPr/>
          <p:nvPr/>
        </p:nvSpPr>
        <p:spPr>
          <a:xfrm>
            <a:off x="9552384" y="1844824"/>
            <a:ext cx="972108" cy="20882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3774FD-50EB-4BD7-95E4-C80D6F9FCC7F}"/>
              </a:ext>
            </a:extLst>
          </p:cNvPr>
          <p:cNvSpPr/>
          <p:nvPr/>
        </p:nvSpPr>
        <p:spPr>
          <a:xfrm>
            <a:off x="9552384" y="5077096"/>
            <a:ext cx="972108" cy="1602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المفردات الجديدة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7136FF7-DAD6-420F-9AAE-907AFBEB1A9F}"/>
              </a:ext>
            </a:extLst>
          </p:cNvPr>
          <p:cNvSpPr/>
          <p:nvPr/>
        </p:nvSpPr>
        <p:spPr>
          <a:xfrm>
            <a:off x="3431704" y="692697"/>
            <a:ext cx="6012668" cy="9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تصنف الصخور الرسوبية بناء على طرائق تشكلها .</a:t>
            </a:r>
            <a:endParaRPr lang="en-US" altLang="en-US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BA6FDDE-4944-4620-99CA-B680D4772629}"/>
              </a:ext>
            </a:extLst>
          </p:cNvPr>
          <p:cNvSpPr/>
          <p:nvPr/>
        </p:nvSpPr>
        <p:spPr>
          <a:xfrm>
            <a:off x="3431704" y="1855899"/>
            <a:ext cx="601266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تصــف أنــواع الصخور الرســوبية الفتاتية .</a:t>
            </a:r>
          </a:p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توضــح ّ كيفية تشكل الصخور الرسوبية الكيميائية.</a:t>
            </a:r>
          </a:p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تصف الصخور الرســوبية الكيميائية الحيوية .</a:t>
            </a:r>
            <a:endParaRPr lang="en-US" altLang="en-US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19BBD26-AAAF-4C4D-999D-D6B0A8984683}"/>
              </a:ext>
            </a:extLst>
          </p:cNvPr>
          <p:cNvSpPr/>
          <p:nvPr/>
        </p:nvSpPr>
        <p:spPr>
          <a:xfrm>
            <a:off x="3431704" y="5062898"/>
            <a:ext cx="6012668" cy="161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الرسوبية الفتاتية – </a:t>
            </a:r>
            <a:r>
              <a:rPr lang="ar-SA" altLang="en-US" sz="24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الفتاتي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المسامية -</a:t>
            </a: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الرسوبية الكيميائية (</a:t>
            </a:r>
            <a:r>
              <a:rPr lang="ar-SA" altLang="en-US" sz="24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المتبخرات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-</a:t>
            </a: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الصخور الرسوبية الكيميائية الحيوية</a:t>
            </a:r>
          </a:p>
          <a:p>
            <a:pPr algn="ctr" defTabSz="457200" rtl="0"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D304B87-623C-4203-0C80-D74F1D2991FB}"/>
              </a:ext>
            </a:extLst>
          </p:cNvPr>
          <p:cNvSpPr/>
          <p:nvPr/>
        </p:nvSpPr>
        <p:spPr>
          <a:xfrm>
            <a:off x="9552384" y="4044502"/>
            <a:ext cx="972108" cy="921148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المفردات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BC3E0F0-CE23-C6E5-7EE7-267241F4C486}"/>
              </a:ext>
            </a:extLst>
          </p:cNvPr>
          <p:cNvSpPr/>
          <p:nvPr/>
        </p:nvSpPr>
        <p:spPr>
          <a:xfrm>
            <a:off x="3431704" y="4065599"/>
            <a:ext cx="6012668" cy="9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محلــول مشــبع: أعلى محتــوى ممكن من المعادن الذائبة في محلول .</a:t>
            </a:r>
          </a:p>
        </p:txBody>
      </p:sp>
    </p:spTree>
    <p:extLst>
      <p:ext uri="{BB962C8B-B14F-4D97-AF65-F5344CB8AC3E}">
        <p14:creationId xmlns:p14="http://schemas.microsoft.com/office/powerpoint/2010/main" val="277876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9E539B6C-EB4B-ED38-082B-0A7312B9BCD7}"/>
              </a:ext>
            </a:extLst>
          </p:cNvPr>
          <p:cNvSpPr/>
          <p:nvPr/>
        </p:nvSpPr>
        <p:spPr>
          <a:xfrm>
            <a:off x="8915968" y="748681"/>
            <a:ext cx="2140806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D24DA44-4074-3F30-C681-E5F52C81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804" y="2058827"/>
            <a:ext cx="6212016" cy="2578487"/>
          </a:xfrm>
          <a:prstGeom prst="rect">
            <a:avLst/>
          </a:prstGeom>
        </p:spPr>
      </p:pic>
      <p:pic>
        <p:nvPicPr>
          <p:cNvPr id="2050" name="Picture 2" descr="نتيجة الصورة لـ صخور شاطيء رملي">
            <a:extLst>
              <a:ext uri="{FF2B5EF4-FFF2-40B4-BE49-F238E27FC236}">
                <a16:creationId xmlns:a16="http://schemas.microsoft.com/office/drawing/2014/main" id="{1643567D-8F83-8D69-A10A-46F2157A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7" y="3058692"/>
            <a:ext cx="3800475" cy="305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تيجة الصورة لـ ايقونة التركيز">
            <a:extLst>
              <a:ext uri="{FF2B5EF4-FFF2-40B4-BE49-F238E27FC236}">
                <a16:creationId xmlns:a16="http://schemas.microsoft.com/office/drawing/2014/main" id="{CE6E9B4E-D361-7484-B3C7-EA553C06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9" y="302954"/>
            <a:ext cx="1747999" cy="18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91A4ECF-7E92-5405-95A3-0EAA1F309EF5}"/>
              </a:ext>
            </a:extLst>
          </p:cNvPr>
          <p:cNvSpPr/>
          <p:nvPr/>
        </p:nvSpPr>
        <p:spPr>
          <a:xfrm>
            <a:off x="7641772" y="310143"/>
            <a:ext cx="4204568" cy="613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تدوين الملاحظات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" descr="e3arabi - إي عربي – ما هي مزايا قوائم الشطب في عملية التعليم؟">
            <a:extLst>
              <a:ext uri="{FF2B5EF4-FFF2-40B4-BE49-F238E27FC236}">
                <a16:creationId xmlns:a16="http://schemas.microsoft.com/office/drawing/2014/main" id="{F0324611-0FD4-78BB-A2CB-3AF427EC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0" y="205274"/>
            <a:ext cx="1183076" cy="1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52">
            <a:extLst>
              <a:ext uri="{FF2B5EF4-FFF2-40B4-BE49-F238E27FC236}">
                <a16:creationId xmlns:a16="http://schemas.microsoft.com/office/drawing/2014/main" id="{499B4BAD-9F26-2970-EA8D-0100B21EB3A6}"/>
              </a:ext>
            </a:extLst>
          </p:cNvPr>
          <p:cNvSpPr/>
          <p:nvPr/>
        </p:nvSpPr>
        <p:spPr>
          <a:xfrm>
            <a:off x="3248735" y="2105746"/>
            <a:ext cx="730103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800" b="1" kern="0" dirty="0">
                <a:solidFill>
                  <a:srgbClr val="C00000"/>
                </a:solidFill>
                <a:cs typeface="Calibri"/>
                <a:sym typeface="Calibri"/>
              </a:rPr>
              <a:t>عزيزتي بناءً على الفكرة الرئيسية اقرئي الدرس جيدا ثم صنفي </a:t>
            </a:r>
          </a:p>
          <a:p>
            <a:pPr algn="ctr" rtl="0" hangingPunct="0">
              <a:defRPr/>
            </a:pPr>
            <a:r>
              <a:rPr lang="ar-SA" sz="2800" b="1" kern="0" dirty="0">
                <a:solidFill>
                  <a:srgbClr val="C00000"/>
                </a:solidFill>
                <a:cs typeface="Calibri"/>
                <a:sym typeface="Calibri"/>
              </a:rPr>
              <a:t> الصخور الرسوبية حسب طرق تشكلها  </a:t>
            </a:r>
            <a:r>
              <a:rPr lang="ar-SA" sz="2800" kern="0" dirty="0">
                <a:solidFill>
                  <a:schemeClr val="tx1"/>
                </a:solidFill>
                <a:cs typeface="Calibri"/>
                <a:sym typeface="Calibri"/>
              </a:rPr>
              <a:t>: </a:t>
            </a:r>
            <a:endParaRPr sz="28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100" name="Picture 4" descr="نتيجة الصورة لـ ايقونة تذكر صور متحركة">
            <a:extLst>
              <a:ext uri="{FF2B5EF4-FFF2-40B4-BE49-F238E27FC236}">
                <a16:creationId xmlns:a16="http://schemas.microsoft.com/office/drawing/2014/main" id="{7AB5F3BB-426C-83B0-CA9D-67FD537E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8" y="4555014"/>
            <a:ext cx="1178571" cy="17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ya Zidan\Desktop\Untitled-1-Recovered-Recovered.png">
            <a:extLst>
              <a:ext uri="{FF2B5EF4-FFF2-40B4-BE49-F238E27FC236}">
                <a16:creationId xmlns:a16="http://schemas.microsoft.com/office/drawing/2014/main" id="{C77368E8-5458-6D5A-A99A-2BEACC7A4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1" b="22232"/>
          <a:stretch/>
        </p:blipFill>
        <p:spPr bwMode="auto">
          <a:xfrm>
            <a:off x="2465949" y="3373000"/>
            <a:ext cx="8083821" cy="31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238BBDC-C503-329E-CF83-7A648F32EBC2}"/>
              </a:ext>
            </a:extLst>
          </p:cNvPr>
          <p:cNvSpPr txBox="1"/>
          <p:nvPr/>
        </p:nvSpPr>
        <p:spPr>
          <a:xfrm>
            <a:off x="8070980" y="4555014"/>
            <a:ext cx="22921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الصخور الرسوبية الفتاتية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847BE0E-AFAD-41EC-F61B-E174363182EC}"/>
              </a:ext>
            </a:extLst>
          </p:cNvPr>
          <p:cNvSpPr txBox="1"/>
          <p:nvPr/>
        </p:nvSpPr>
        <p:spPr>
          <a:xfrm>
            <a:off x="5361770" y="4543020"/>
            <a:ext cx="22921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الصخور الرسوبية الكيميائية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60EB884-2E19-B8D9-5A72-0D203D1910C2}"/>
              </a:ext>
            </a:extLst>
          </p:cNvPr>
          <p:cNvSpPr txBox="1"/>
          <p:nvPr/>
        </p:nvSpPr>
        <p:spPr>
          <a:xfrm>
            <a:off x="2633607" y="4440383"/>
            <a:ext cx="22921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الصخور الرسوبية الكيميائية الحيوية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A2CABC-ED36-AEB5-1B89-E79DAE5EE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114" y="1145774"/>
            <a:ext cx="7666226" cy="8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A742C81-377A-91E5-6394-8528C402A140}"/>
              </a:ext>
            </a:extLst>
          </p:cNvPr>
          <p:cNvSpPr/>
          <p:nvPr/>
        </p:nvSpPr>
        <p:spPr>
          <a:xfrm>
            <a:off x="6941976" y="328643"/>
            <a:ext cx="4975440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الرئيسية و التفاصيل 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B9452BE-008A-AACF-8777-0B383AD76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54905"/>
              </p:ext>
            </p:extLst>
          </p:nvPr>
        </p:nvGraphicFramePr>
        <p:xfrm>
          <a:off x="4256450" y="2387445"/>
          <a:ext cx="7830608" cy="38454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64509">
                  <a:extLst>
                    <a:ext uri="{9D8B030D-6E8A-4147-A177-3AD203B41FA5}">
                      <a16:colId xmlns:a16="http://schemas.microsoft.com/office/drawing/2014/main" val="1582152223"/>
                    </a:ext>
                  </a:extLst>
                </a:gridCol>
                <a:gridCol w="4366099">
                  <a:extLst>
                    <a:ext uri="{9D8B030D-6E8A-4147-A177-3AD203B41FA5}">
                      <a16:colId xmlns:a16="http://schemas.microsoft.com/office/drawing/2014/main" val="1171381467"/>
                    </a:ext>
                  </a:extLst>
                </a:gridCol>
              </a:tblGrid>
              <a:tr h="545175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الفكرة الرئيسية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التفاصيل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717567"/>
                  </a:ext>
                </a:extLst>
              </a:tr>
              <a:tr h="974869">
                <a:tc rowSpan="3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37916"/>
                  </a:ext>
                </a:extLst>
              </a:tr>
              <a:tr h="97486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53068"/>
                  </a:ext>
                </a:extLst>
              </a:tr>
              <a:tr h="135049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56757"/>
                  </a:ext>
                </a:extLst>
              </a:tr>
            </a:tbl>
          </a:graphicData>
        </a:graphic>
      </p:graphicFrame>
      <p:sp>
        <p:nvSpPr>
          <p:cNvPr id="8" name="Shape 52">
            <a:extLst>
              <a:ext uri="{FF2B5EF4-FFF2-40B4-BE49-F238E27FC236}">
                <a16:creationId xmlns:a16="http://schemas.microsoft.com/office/drawing/2014/main" id="{2BAC8049-B50E-AEE2-5C44-D8402AD0138A}"/>
              </a:ext>
            </a:extLst>
          </p:cNvPr>
          <p:cNvSpPr/>
          <p:nvPr/>
        </p:nvSpPr>
        <p:spPr>
          <a:xfrm>
            <a:off x="4425821" y="3158361"/>
            <a:ext cx="427342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0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أكثر أنواع الصخور الرسوبية شيوعاً</a:t>
            </a: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Shape 52">
            <a:extLst>
              <a:ext uri="{FF2B5EF4-FFF2-40B4-BE49-F238E27FC236}">
                <a16:creationId xmlns:a16="http://schemas.microsoft.com/office/drawing/2014/main" id="{95B3F256-7D28-722F-3569-5C65075214A8}"/>
              </a:ext>
            </a:extLst>
          </p:cNvPr>
          <p:cNvSpPr/>
          <p:nvPr/>
        </p:nvSpPr>
        <p:spPr>
          <a:xfrm>
            <a:off x="1726163" y="1433428"/>
            <a:ext cx="1040636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800" b="1" kern="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عزيزتي مستعينة بالنص العلمي دوني أهم التفاصيل حول الصخور الرسوبية الفتاتية  : </a:t>
            </a:r>
            <a:endParaRPr sz="2800" b="1" kern="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170" name="Picture 2" descr="نتيجة الصورة لـ ايقونه نوتة ملاحظات ">
            <a:extLst>
              <a:ext uri="{FF2B5EF4-FFF2-40B4-BE49-F238E27FC236}">
                <a16:creationId xmlns:a16="http://schemas.microsoft.com/office/drawing/2014/main" id="{E5E2BD2E-43AA-B2B7-C466-904B271A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6" y="157065"/>
            <a:ext cx="1337387" cy="133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52">
            <a:extLst>
              <a:ext uri="{FF2B5EF4-FFF2-40B4-BE49-F238E27FC236}">
                <a16:creationId xmlns:a16="http://schemas.microsoft.com/office/drawing/2014/main" id="{022BDF55-087B-8901-1B1F-37EDB7720789}"/>
              </a:ext>
            </a:extLst>
          </p:cNvPr>
          <p:cNvSpPr/>
          <p:nvPr/>
        </p:nvSpPr>
        <p:spPr>
          <a:xfrm>
            <a:off x="4296883" y="3959089"/>
            <a:ext cx="427342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0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تتشكـل مـن تراكـم الرسوبيـات المفـككة على سـطـح الأرض.</a:t>
            </a: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.</a:t>
            </a:r>
            <a:endParaRPr sz="2400" b="1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Shape 52">
            <a:extLst>
              <a:ext uri="{FF2B5EF4-FFF2-40B4-BE49-F238E27FC236}">
                <a16:creationId xmlns:a16="http://schemas.microsoft.com/office/drawing/2014/main" id="{EA6C9A40-3D45-A347-501E-C015FA1F642C}"/>
              </a:ext>
            </a:extLst>
          </p:cNvPr>
          <p:cNvSpPr/>
          <p:nvPr/>
        </p:nvSpPr>
        <p:spPr>
          <a:xfrm>
            <a:off x="4296883" y="5119930"/>
            <a:ext cx="410174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كلمة </a:t>
            </a:r>
            <a:r>
              <a:rPr lang="ar-SA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فتاتي 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Clastic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مأخوذة من الكلمة اليونانية [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klastos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وتعني مكسرة.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994C696-9FDD-508D-AE03-6F62F2A4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04" y="4138910"/>
            <a:ext cx="2819644" cy="638070"/>
          </a:xfrm>
          <a:prstGeom prst="rect">
            <a:avLst/>
          </a:prstGeom>
        </p:spPr>
      </p:pic>
      <p:pic>
        <p:nvPicPr>
          <p:cNvPr id="1028" name="Picture 4" descr="نتيجة الصورة لـ الصخور الرسوبية الفتاتية ">
            <a:extLst>
              <a:ext uri="{FF2B5EF4-FFF2-40B4-BE49-F238E27FC236}">
                <a16:creationId xmlns:a16="http://schemas.microsoft.com/office/drawing/2014/main" id="{BC6C9BCC-075A-9FDF-E284-289674EAC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4" y="2387445"/>
            <a:ext cx="3590925" cy="38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2201B73C-1EEF-99BD-E538-65AB17684FDB}"/>
              </a:ext>
            </a:extLst>
          </p:cNvPr>
          <p:cNvSpPr/>
          <p:nvPr/>
        </p:nvSpPr>
        <p:spPr>
          <a:xfrm>
            <a:off x="7721167" y="358990"/>
            <a:ext cx="4163527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قراءة الصور – الوصف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F5BEBEE-BBAF-2E08-667B-EA7FEF72E424}"/>
              </a:ext>
            </a:extLst>
          </p:cNvPr>
          <p:cNvSpPr txBox="1"/>
          <p:nvPr/>
        </p:nvSpPr>
        <p:spPr>
          <a:xfrm>
            <a:off x="1822258" y="1154945"/>
            <a:ext cx="9631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عزيزتي لاحظي الصور التالية لأنواع من الصخور الرسوبية الفتاتية , صفي الاختلاف بينها  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852ACBA-CA0B-9F06-74BB-F75473283E21}"/>
              </a:ext>
            </a:extLst>
          </p:cNvPr>
          <p:cNvSpPr txBox="1"/>
          <p:nvPr/>
        </p:nvSpPr>
        <p:spPr>
          <a:xfrm>
            <a:off x="1595351" y="3198167"/>
            <a:ext cx="1853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خشنة الحبيبات </a:t>
            </a:r>
          </a:p>
        </p:txBody>
      </p:sp>
      <p:pic>
        <p:nvPicPr>
          <p:cNvPr id="17" name="06A71491-7146-4700-9435-20923870F09D-L0-001.png">
            <a:extLst>
              <a:ext uri="{FF2B5EF4-FFF2-40B4-BE49-F238E27FC236}">
                <a16:creationId xmlns:a16="http://schemas.microsoft.com/office/drawing/2014/main" id="{94548ED3-3C13-6357-042E-34915B9E0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6" y="201286"/>
            <a:ext cx="1288045" cy="1288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59A2D96-6E4D-38DC-D846-79199D47B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74" y="3814672"/>
            <a:ext cx="3177815" cy="246361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8729725-3D3A-B367-0C52-A825158BB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502" y="3814673"/>
            <a:ext cx="3086367" cy="244348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77D3DF1-7004-A79D-D1E9-F330954FA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698" y="3814672"/>
            <a:ext cx="3002739" cy="251402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47BEBBE-C3AE-9BDE-6C11-B506282C6786}"/>
              </a:ext>
            </a:extLst>
          </p:cNvPr>
          <p:cNvSpPr txBox="1"/>
          <p:nvPr/>
        </p:nvSpPr>
        <p:spPr>
          <a:xfrm>
            <a:off x="4581332" y="3268489"/>
            <a:ext cx="23972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متوسطة الحبيبات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BCF1BB8-BA44-B77E-5BBF-2E9687194479}"/>
              </a:ext>
            </a:extLst>
          </p:cNvPr>
          <p:cNvSpPr txBox="1"/>
          <p:nvPr/>
        </p:nvSpPr>
        <p:spPr>
          <a:xfrm>
            <a:off x="8591056" y="3269535"/>
            <a:ext cx="1853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ناعمة الحبيبات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C9EC0FD6-F67D-DCAE-52AE-23C605E31249}"/>
              </a:ext>
            </a:extLst>
          </p:cNvPr>
          <p:cNvSpPr/>
          <p:nvPr/>
        </p:nvSpPr>
        <p:spPr>
          <a:xfrm>
            <a:off x="10291665" y="3814672"/>
            <a:ext cx="783772" cy="16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05BEEE9-DA9C-18C0-60FC-5509459C3276}"/>
              </a:ext>
            </a:extLst>
          </p:cNvPr>
          <p:cNvSpPr/>
          <p:nvPr/>
        </p:nvSpPr>
        <p:spPr>
          <a:xfrm>
            <a:off x="2640563" y="1891665"/>
            <a:ext cx="7147249" cy="4828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اذن تصنف الصخور الرسوبية الفتاتية حسب حجم الحبيبات إلى : </a:t>
            </a:r>
          </a:p>
        </p:txBody>
      </p:sp>
      <p:sp>
        <p:nvSpPr>
          <p:cNvPr id="21" name="سهم: منحني لأعلى 20">
            <a:extLst>
              <a:ext uri="{FF2B5EF4-FFF2-40B4-BE49-F238E27FC236}">
                <a16:creationId xmlns:a16="http://schemas.microsoft.com/office/drawing/2014/main" id="{3454A3F1-98D2-D1BB-B025-842D46B7C6EB}"/>
              </a:ext>
            </a:extLst>
          </p:cNvPr>
          <p:cNvSpPr/>
          <p:nvPr/>
        </p:nvSpPr>
        <p:spPr>
          <a:xfrm rot="10800000">
            <a:off x="2258008" y="2527369"/>
            <a:ext cx="1190536" cy="670798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1633CE2-8DE2-0503-F402-17766A222331}"/>
              </a:ext>
            </a:extLst>
          </p:cNvPr>
          <p:cNvSpPr/>
          <p:nvPr/>
        </p:nvSpPr>
        <p:spPr>
          <a:xfrm>
            <a:off x="3448544" y="3198324"/>
            <a:ext cx="503853" cy="4828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3" name="سهم: لأسفل 22">
            <a:extLst>
              <a:ext uri="{FF2B5EF4-FFF2-40B4-BE49-F238E27FC236}">
                <a16:creationId xmlns:a16="http://schemas.microsoft.com/office/drawing/2014/main" id="{690328B0-63A9-F2A3-B69E-B8585752C823}"/>
              </a:ext>
            </a:extLst>
          </p:cNvPr>
          <p:cNvSpPr/>
          <p:nvPr/>
        </p:nvSpPr>
        <p:spPr>
          <a:xfrm>
            <a:off x="5564827" y="2510607"/>
            <a:ext cx="303410" cy="7411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661B3B5-9505-573B-59D8-BF37DAC601C7}"/>
              </a:ext>
            </a:extLst>
          </p:cNvPr>
          <p:cNvSpPr/>
          <p:nvPr/>
        </p:nvSpPr>
        <p:spPr>
          <a:xfrm>
            <a:off x="6978626" y="3183970"/>
            <a:ext cx="503853" cy="4828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9" name="سهم: منحني 28">
            <a:extLst>
              <a:ext uri="{FF2B5EF4-FFF2-40B4-BE49-F238E27FC236}">
                <a16:creationId xmlns:a16="http://schemas.microsoft.com/office/drawing/2014/main" id="{20D24B24-10FA-2F8E-D0E6-175EF7FDD92C}"/>
              </a:ext>
            </a:extLst>
          </p:cNvPr>
          <p:cNvSpPr/>
          <p:nvPr/>
        </p:nvSpPr>
        <p:spPr>
          <a:xfrm rot="5400000">
            <a:off x="8799858" y="2318567"/>
            <a:ext cx="757883" cy="1175488"/>
          </a:xfrm>
          <a:prstGeom prst="bentArrow">
            <a:avLst>
              <a:gd name="adj1" fmla="val 25000"/>
              <a:gd name="adj2" fmla="val 1850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5B82C8E1-D2D9-DB4B-C34E-2AE752FB15FE}"/>
              </a:ext>
            </a:extLst>
          </p:cNvPr>
          <p:cNvSpPr/>
          <p:nvPr/>
        </p:nvSpPr>
        <p:spPr>
          <a:xfrm>
            <a:off x="10431624" y="3177005"/>
            <a:ext cx="503853" cy="4828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3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36E190B3-4E49-D5B1-7EB7-B8E70C9F1896}"/>
              </a:ext>
            </a:extLst>
          </p:cNvPr>
          <p:cNvSpPr/>
          <p:nvPr/>
        </p:nvSpPr>
        <p:spPr>
          <a:xfrm>
            <a:off x="4808435" y="132479"/>
            <a:ext cx="712924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الفعالة – الأسئلة و الإجابات 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hape 52">
            <a:extLst>
              <a:ext uri="{FF2B5EF4-FFF2-40B4-BE49-F238E27FC236}">
                <a16:creationId xmlns:a16="http://schemas.microsoft.com/office/drawing/2014/main" id="{C1FA1BBA-A39F-727B-ED6A-5258A1E8D68D}"/>
              </a:ext>
            </a:extLst>
          </p:cNvPr>
          <p:cNvSpPr/>
          <p:nvPr/>
        </p:nvSpPr>
        <p:spPr>
          <a:xfrm>
            <a:off x="4313380" y="860381"/>
            <a:ext cx="697402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عزيزتي اقرئي النص العلمي حول الصخور الرسوبية خشنة الحبيبات </a:t>
            </a:r>
          </a:p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 , و </a:t>
            </a:r>
            <a:r>
              <a:rPr lang="ar-SA" sz="2400" b="1" kern="0" dirty="0" err="1">
                <a:cs typeface="Calibri"/>
                <a:sym typeface="Calibri"/>
              </a:rPr>
              <a:t>اجيبي</a:t>
            </a:r>
            <a:r>
              <a:rPr lang="ar-SA" sz="2400" b="1" kern="0" dirty="0">
                <a:cs typeface="Calibri"/>
                <a:sym typeface="Calibri"/>
              </a:rPr>
              <a:t> عن الأسئلة التالية </a:t>
            </a:r>
            <a:r>
              <a:rPr lang="ar-SA" sz="2400" kern="0" dirty="0">
                <a:cs typeface="Calibri"/>
                <a:sym typeface="Calibri"/>
              </a:rPr>
              <a:t>:</a:t>
            </a:r>
            <a:endParaRPr sz="2400"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3076" name="Picture 4" descr="نتيجة الصورة لـ صور للقراءة">
            <a:extLst>
              <a:ext uri="{FF2B5EF4-FFF2-40B4-BE49-F238E27FC236}">
                <a16:creationId xmlns:a16="http://schemas.microsoft.com/office/drawing/2014/main" id="{9631D077-F777-C3AF-94D9-1850DA4E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4" y="112090"/>
            <a:ext cx="1738334" cy="16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CAAC1E-FFA6-DECA-E052-04FB036D7A54}"/>
              </a:ext>
            </a:extLst>
          </p:cNvPr>
          <p:cNvSpPr txBox="1"/>
          <p:nvPr/>
        </p:nvSpPr>
        <p:spPr>
          <a:xfrm>
            <a:off x="7800392" y="1876676"/>
            <a:ext cx="4137288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صفي حجم هذه الحبيبات ؟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9C460EF-C5F8-2171-4FA3-A342DE99BF27}"/>
              </a:ext>
            </a:extLst>
          </p:cNvPr>
          <p:cNvSpPr txBox="1"/>
          <p:nvPr/>
        </p:nvSpPr>
        <p:spPr>
          <a:xfrm>
            <a:off x="6478836" y="3623141"/>
            <a:ext cx="5506674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صفي طاقة النقل التي تحتاجها هذه الحبيبات؟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494806E-DC3E-3955-DD5C-1E978D6A6E08}"/>
              </a:ext>
            </a:extLst>
          </p:cNvPr>
          <p:cNvSpPr txBox="1"/>
          <p:nvPr/>
        </p:nvSpPr>
        <p:spPr>
          <a:xfrm>
            <a:off x="6759130" y="5369607"/>
            <a:ext cx="4946087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سمًي أمثلة لصخور لحبيبات الخشنة :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CDE9B8F-B2F5-87FA-1D96-6F794FB31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843" y="1645364"/>
            <a:ext cx="2928616" cy="234123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A51CD0C-702F-E97F-7F8E-0EE708BF1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71" y="4153186"/>
            <a:ext cx="3366345" cy="2341233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1C6C06D-8A52-1C60-4BFF-172B3456F2D1}"/>
              </a:ext>
            </a:extLst>
          </p:cNvPr>
          <p:cNvSpPr txBox="1"/>
          <p:nvPr/>
        </p:nvSpPr>
        <p:spPr>
          <a:xfrm>
            <a:off x="7707086" y="2700574"/>
            <a:ext cx="37237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هي فتات بحجم الحصباء 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E722760-AD17-FC63-5F52-73B89A364E15}"/>
              </a:ext>
            </a:extLst>
          </p:cNvPr>
          <p:cNvSpPr txBox="1"/>
          <p:nvPr/>
        </p:nvSpPr>
        <p:spPr>
          <a:xfrm>
            <a:off x="7271657" y="4366164"/>
            <a:ext cx="37237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تحتاج طاقة نقل عالية 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57BB613-864A-7795-2FC9-06B706B75F98}"/>
              </a:ext>
            </a:extLst>
          </p:cNvPr>
          <p:cNvSpPr txBox="1"/>
          <p:nvPr/>
        </p:nvSpPr>
        <p:spPr>
          <a:xfrm>
            <a:off x="4169801" y="5069816"/>
            <a:ext cx="2309035" cy="120032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1- </a:t>
            </a:r>
            <a:r>
              <a:rPr lang="ar-SA" sz="2400" b="1" kern="0" dirty="0" err="1">
                <a:cs typeface="Calibri"/>
                <a:sym typeface="Calibri"/>
              </a:rPr>
              <a:t>الكونجلوميرات</a:t>
            </a:r>
            <a:endParaRPr lang="ar-SA" sz="2400" b="1" kern="0" dirty="0">
              <a:cs typeface="Calibri"/>
              <a:sym typeface="Calibri"/>
            </a:endParaRPr>
          </a:p>
          <a:p>
            <a:pPr algn="ctr" rtl="0" hangingPunct="0">
              <a:defRPr/>
            </a:pPr>
            <a:endParaRPr lang="ar-SA" sz="2400" b="1" kern="0" dirty="0">
              <a:cs typeface="Calibri"/>
              <a:sym typeface="Calibri"/>
            </a:endParaRPr>
          </a:p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2- البريشيا          </a:t>
            </a:r>
          </a:p>
        </p:txBody>
      </p:sp>
    </p:spTree>
    <p:extLst>
      <p:ext uri="{BB962C8B-B14F-4D97-AF65-F5344CB8AC3E}">
        <p14:creationId xmlns:p14="http://schemas.microsoft.com/office/powerpoint/2010/main" val="39529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0"/>
          <p:cNvSpPr txBox="1">
            <a:spLocks/>
          </p:cNvSpPr>
          <p:nvPr/>
        </p:nvSpPr>
        <p:spPr>
          <a:xfrm>
            <a:off x="9121504" y="368287"/>
            <a:ext cx="2515465" cy="7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342900" marR="0" indent="-3429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defTabSz="426444">
              <a:spcBef>
                <a:spcPts val="0"/>
              </a:spcBef>
              <a:buSzTx/>
              <a:buNone/>
              <a:defRPr sz="2336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ar-KW" sz="2336" dirty="0"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B85E127-1A77-9C87-810B-598B135728FA}"/>
              </a:ext>
            </a:extLst>
          </p:cNvPr>
          <p:cNvSpPr/>
          <p:nvPr/>
        </p:nvSpPr>
        <p:spPr>
          <a:xfrm>
            <a:off x="9204960" y="328643"/>
            <a:ext cx="2712456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التفسير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D071A09-84AD-0561-7C09-14F1CB89B833}"/>
              </a:ext>
            </a:extLst>
          </p:cNvPr>
          <p:cNvSpPr txBox="1"/>
          <p:nvPr/>
        </p:nvSpPr>
        <p:spPr>
          <a:xfrm>
            <a:off x="4868561" y="1893916"/>
            <a:ext cx="686400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 hangingPunct="0">
              <a:defRPr/>
            </a:pPr>
            <a:r>
              <a:rPr lang="ar-SA" sz="2800" b="1" kern="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عزيزتي فسري لماذا صخور </a:t>
            </a:r>
            <a:r>
              <a:rPr lang="ar-SA" sz="2800" b="1" kern="0" dirty="0" err="1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الريشيا</a:t>
            </a:r>
            <a:r>
              <a:rPr lang="ar-SA" sz="2800" b="1" kern="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 مدببة الحواف ؟ </a:t>
            </a:r>
          </a:p>
        </p:txBody>
      </p:sp>
      <p:pic>
        <p:nvPicPr>
          <p:cNvPr id="3074" name="Picture 2" descr="نتيجة الصورة لـ الاستفهام ايقونة">
            <a:extLst>
              <a:ext uri="{FF2B5EF4-FFF2-40B4-BE49-F238E27FC236}">
                <a16:creationId xmlns:a16="http://schemas.microsoft.com/office/drawing/2014/main" id="{1FE2C80D-57C3-71B6-434F-EED1C511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9" y="168660"/>
            <a:ext cx="2048036" cy="15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FAC64F4-5C17-BF49-E8E0-A107E16A0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25" y="2525893"/>
            <a:ext cx="3791914" cy="3109797"/>
          </a:xfrm>
          <a:prstGeom prst="rect">
            <a:avLst/>
          </a:prstGeom>
        </p:spPr>
      </p:pic>
      <p:sp>
        <p:nvSpPr>
          <p:cNvPr id="5" name="Shape 52">
            <a:extLst>
              <a:ext uri="{FF2B5EF4-FFF2-40B4-BE49-F238E27FC236}">
                <a16:creationId xmlns:a16="http://schemas.microsoft.com/office/drawing/2014/main" id="{9D5E2747-3FE7-EEFB-AF36-29EF2CD3264C}"/>
              </a:ext>
            </a:extLst>
          </p:cNvPr>
          <p:cNvSpPr/>
          <p:nvPr/>
        </p:nvSpPr>
        <p:spPr>
          <a:xfrm>
            <a:off x="4505739" y="2958273"/>
            <a:ext cx="742286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 تشــير الحواف المدببة إلى أن الرسوبيات التي شكلت البريشيا </a:t>
            </a:r>
          </a:p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لم تأخذ الوقت الكافي لتصبح مستديرة. ويدل هذا على أن هذه الحبيبات </a:t>
            </a:r>
          </a:p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قد نقلت مسافة قصيرة و استقرت قريبا من مصدرها .</a:t>
            </a:r>
            <a:r>
              <a:rPr lang="en-US" sz="2400" b="1" kern="0" dirty="0">
                <a:solidFill>
                  <a:schemeClr val="tx1"/>
                </a:solidFill>
                <a:cs typeface="Calibri"/>
                <a:sym typeface="Calibri"/>
              </a:rPr>
              <a:t> 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2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5C8F4A73BBD44895EBB251E4E2504" ma:contentTypeVersion="3" ma:contentTypeDescription="Create a new document." ma:contentTypeScope="" ma:versionID="1acfa0ecffdfb25db0fc68e04132706f">
  <xsd:schema xmlns:xsd="http://www.w3.org/2001/XMLSchema" xmlns:xs="http://www.w3.org/2001/XMLSchema" xmlns:p="http://schemas.microsoft.com/office/2006/metadata/properties" xmlns:ns3="a904005b-8062-4994-8d98-c2a48d6625e7" targetNamespace="http://schemas.microsoft.com/office/2006/metadata/properties" ma:root="true" ma:fieldsID="74edd99e39500f46349e35bce77e381b" ns3:_="">
    <xsd:import namespace="a904005b-8062-4994-8d98-c2a48d6625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4005b-8062-4994-8d98-c2a48d662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99C43D-08C9-4826-8095-5A6A4A36A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590411-0294-4AE4-BFC2-1364B191B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04005b-8062-4994-8d98-c2a48d662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09F7C5-F5D0-4FE0-8C96-B3928E335978}">
  <ds:schemaRefs>
    <ds:schemaRef ds:uri="a904005b-8062-4994-8d98-c2a48d6625e7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19363</TotalTime>
  <Words>741</Words>
  <Application>Microsoft Office PowerPoint</Application>
  <PresentationFormat>شاشة عريضة</PresentationFormat>
  <Paragraphs>139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Rockwell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FNU LNU</dc:creator>
  <cp:lastModifiedBy>FNU LNU</cp:lastModifiedBy>
  <cp:revision>14</cp:revision>
  <dcterms:created xsi:type="dcterms:W3CDTF">2023-11-11T14:02:23Z</dcterms:created>
  <dcterms:modified xsi:type="dcterms:W3CDTF">2024-01-06T12:49:36Z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2023-11-12T01:54:28Z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28906a6f-9560-4b69-b611-75d55ed26429</vt:lpwstr>
  </property>
  <property fmtid="{D5CDD505-2E9C-101B-9397-08002B2CF9AE}" pid="7" name="MSIP_Label_defa4170-0d19-0005-0004-bc88714345d2_ActionId">
    <vt:lpwstr>0611f3c2-3d80-410d-aae6-537aeba298a3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0x01010028D5C8F4A73BBD44895EBB251E4E2504</vt:lpwstr>
  </property>
</Properties>
</file>