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256" r:id="rId2"/>
    <p:sldId id="292" r:id="rId3"/>
    <p:sldId id="300" r:id="rId4"/>
    <p:sldId id="397" r:id="rId5"/>
    <p:sldId id="378" r:id="rId6"/>
    <p:sldId id="381" r:id="rId7"/>
    <p:sldId id="371" r:id="rId8"/>
    <p:sldId id="391" r:id="rId9"/>
    <p:sldId id="370" r:id="rId10"/>
    <p:sldId id="301" r:id="rId11"/>
    <p:sldId id="392" r:id="rId12"/>
    <p:sldId id="376" r:id="rId13"/>
    <p:sldId id="359" r:id="rId14"/>
    <p:sldId id="394" r:id="rId15"/>
    <p:sldId id="395" r:id="rId16"/>
    <p:sldId id="396" r:id="rId17"/>
    <p:sldId id="403" r:id="rId18"/>
    <p:sldId id="375" r:id="rId19"/>
    <p:sldId id="398" r:id="rId20"/>
    <p:sldId id="259" r:id="rId21"/>
    <p:sldId id="372" r:id="rId22"/>
    <p:sldId id="399" r:id="rId23"/>
    <p:sldId id="405" r:id="rId24"/>
    <p:sldId id="400" r:id="rId25"/>
    <p:sldId id="402" r:id="rId26"/>
    <p:sldId id="401" r:id="rId27"/>
    <p:sldId id="750" r:id="rId28"/>
    <p:sldId id="355" r:id="rId2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7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F1F4977-B159-4960-A637-D7E8D1C9F496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0B43A8D-33BF-415A-B571-08BFD627C3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150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9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91D623-1AD0-A19E-9436-106325FB0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0FC6443-29D0-F768-2D2D-7F2A1E706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4CDF0B8-7C77-A8B5-7B7A-197622C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D2FD9D6-9F01-EDD8-B06A-44F05B67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924D39-863C-DBD4-EEC5-3FB79B87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328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DF2534-8A9C-21A3-5BBE-8751EDC35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4D655E4-18EC-79EF-04C0-B01938295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4EDF4C-72F0-0147-480B-79FEA014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ECF261-C9DD-5527-08C3-2A5678C4D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FF77F5-51F7-C98F-FFD4-BBE3C1F29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086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211A931-34C9-6799-17EA-1DBC36503F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AE6D789-7328-8A3D-9E3B-53E29A9DF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661466-8ED7-4EAE-EB60-E219F1E7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D43CA4D-C903-59A4-7936-E0A04A84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2A4E11-58B2-39BF-C532-7BFF39B2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579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986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FB3010-09ED-F6E9-310C-8EAA977A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EBDFC1F-3C98-C387-0217-BEA46A275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E07DEB-8F48-C209-588A-39411EDC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262E41-B88B-C2E7-4672-45E91ACF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C24C33A-663A-EA95-955D-F3D75839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876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48CF68-B316-7D58-0D6A-EEFF2497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269E752-3B45-59FB-2172-B75C1BE7C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545E9E-71B9-A700-5B08-73CB2055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23CB97-0F84-C9D7-CF0B-22CA6BA8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E30727A-3860-7566-98EE-6593C081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264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E937F0-1BC9-35B2-CAFF-9E39B462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6D3B58-C63B-B7D1-3015-AF15124A7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DAC4969-BEAA-D68F-3E60-CB7253000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F9336FB-CB1C-3987-0928-1D701034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C31CC3A-69FD-FDB1-83EB-3E63719D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60D35C7-8380-346B-D707-E0576C50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904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750D41-25AD-38EB-AAE1-478D366C5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586BDCD-BB3F-0DE0-E041-ADF99E464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D0DBAC2-25C2-A8C8-1553-86EA29194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C5913A1-6645-A193-83D5-89144C4D7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319DF3E-8CC0-B794-09B9-D16753610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6FA4FE6-8FDC-C05C-544E-466042D5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29296C8-11A1-9624-0830-F9450E01C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9E99362-CCD1-A1F1-617D-7BD96C4E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184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9229E5-5204-F21F-537A-B2F54DDB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E99DCB3-D2B6-2356-7316-E4CFE58E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F16BE62-79B8-634B-58B0-6E850FAB6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6C17A47-5AC9-E13F-BD28-13DAB4B8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507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AD47965-D156-FC60-0C3B-DB3E4E57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8E9ADA7-681C-4243-87DA-781E8C13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7058111-6B30-2E83-EB53-77FF52B5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158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8B4F44-1561-F4E2-EFEC-6EADE450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30AFAC4-389D-8261-EB62-DF3D2EFD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1788A58-0E22-F1C9-F754-7FF0EC7C2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C6906BF-61D8-2499-D56D-2044829A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FAC9646-59F9-6821-D4CD-96531F02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C1EBA5E-2AC7-F37D-C17F-31E62A3D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420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146848-2B43-8A9E-2306-1FE607A11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9E62451-4CE0-E35F-3FB1-43CD19D0B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7A1B719-D18E-D8F9-3B1E-D2406C80A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0E80941-A096-84CD-8D3B-7755F0ACD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476DC2C-6827-B4DA-5290-79CDD33A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8287C10-7BE3-CFAC-E2BA-225E3106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489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F0E03B2-D967-7739-60E8-AF9EAC98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CB2E2D-B052-3F54-E342-52D00387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6ED75A-9BA0-4745-7199-A76482B67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3E851F-2C6B-08CC-5CEC-8C47AE40B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3E681FD-F6A0-7AF7-E018-20A6F6DBB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744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42219152-647B-AFC1-4A49-B5A07207E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17E6F57-135C-97AD-D832-88B01F0821F6}"/>
              </a:ext>
            </a:extLst>
          </p:cNvPr>
          <p:cNvSpPr txBox="1"/>
          <p:nvPr/>
        </p:nvSpPr>
        <p:spPr>
          <a:xfrm>
            <a:off x="4711959" y="2505670"/>
            <a:ext cx="656875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أنواع المعادن و أهميتها </a:t>
            </a:r>
          </a:p>
        </p:txBody>
      </p:sp>
    </p:spTree>
    <p:extLst>
      <p:ext uri="{BB962C8B-B14F-4D97-AF65-F5344CB8AC3E}">
        <p14:creationId xmlns:p14="http://schemas.microsoft.com/office/powerpoint/2010/main" val="2321656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449A34F5-73B3-D9B9-CB51-58FA794C5CE7}"/>
              </a:ext>
            </a:extLst>
          </p:cNvPr>
          <p:cNvSpPr/>
          <p:nvPr/>
        </p:nvSpPr>
        <p:spPr>
          <a:xfrm>
            <a:off x="9145670" y="573532"/>
            <a:ext cx="2668554" cy="6135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مهارة الوصف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Shape 52">
            <a:extLst>
              <a:ext uri="{FF2B5EF4-FFF2-40B4-BE49-F238E27FC236}">
                <a16:creationId xmlns:a16="http://schemas.microsoft.com/office/drawing/2014/main" id="{76CC307A-2B2E-2F4B-5C9F-E29A838CC259}"/>
              </a:ext>
            </a:extLst>
          </p:cNvPr>
          <p:cNvSpPr/>
          <p:nvPr/>
        </p:nvSpPr>
        <p:spPr>
          <a:xfrm>
            <a:off x="4926562" y="1640770"/>
            <a:ext cx="667611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عزيزتي صفي طريقة ارتباط  أهرام السيليكا التي تكون كلا من المعدنين التاليين : </a:t>
            </a:r>
            <a:endParaRPr sz="2400" b="1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056" name="Picture 8" descr="نتيجة الصورة لـ التصنيف ايقونة ">
            <a:extLst>
              <a:ext uri="{FF2B5EF4-FFF2-40B4-BE49-F238E27FC236}">
                <a16:creationId xmlns:a16="http://schemas.microsoft.com/office/drawing/2014/main" id="{EE641DC0-0775-F3C1-C4C1-78525D589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76" y="134447"/>
            <a:ext cx="1488346" cy="18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F843C1E-21E9-00AB-FAE8-22A091A09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043" y="1871603"/>
            <a:ext cx="3002965" cy="214140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32DBE39-7135-2EAA-4D68-B1DB0126E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043" y="4304585"/>
            <a:ext cx="3002964" cy="214902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0DD4705-47E1-CF72-B5CE-D0D17C65BFF6}"/>
              </a:ext>
            </a:extLst>
          </p:cNvPr>
          <p:cNvSpPr txBox="1"/>
          <p:nvPr/>
        </p:nvSpPr>
        <p:spPr>
          <a:xfrm>
            <a:off x="5225143" y="2912923"/>
            <a:ext cx="6273341" cy="830997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الاسبستوس ترتبط أهرامات السيليكا على شكل سلاسل مزدوجة .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F5FBD7C-AFE3-35E9-BFDF-27A31591B47C}"/>
              </a:ext>
            </a:extLst>
          </p:cNvPr>
          <p:cNvSpPr txBox="1"/>
          <p:nvPr/>
        </p:nvSpPr>
        <p:spPr>
          <a:xfrm>
            <a:off x="5225142" y="4963599"/>
            <a:ext cx="6273341" cy="46166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</a:t>
            </a:r>
            <a:r>
              <a:rPr lang="ar-SA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المايكا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ترتبط أهرامات السيليكا على شكل صفائح.</a:t>
            </a:r>
          </a:p>
        </p:txBody>
      </p:sp>
    </p:spTree>
    <p:extLst>
      <p:ext uri="{BB962C8B-B14F-4D97-AF65-F5344CB8AC3E}">
        <p14:creationId xmlns:p14="http://schemas.microsoft.com/office/powerpoint/2010/main" val="426530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1DD720B-A942-0064-71F6-76A9B1B0C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362" y="1974086"/>
            <a:ext cx="9045724" cy="3614951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051B10F-153C-876F-153B-4BA7442F1C6C}"/>
              </a:ext>
            </a:extLst>
          </p:cNvPr>
          <p:cNvSpPr/>
          <p:nvPr/>
        </p:nvSpPr>
        <p:spPr>
          <a:xfrm>
            <a:off x="7445828" y="655374"/>
            <a:ext cx="3993501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الصورة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6FD93C3F-FBB3-74D5-A26D-0869FA13A11C}"/>
              </a:ext>
            </a:extLst>
          </p:cNvPr>
          <p:cNvSpPr/>
          <p:nvPr/>
        </p:nvSpPr>
        <p:spPr>
          <a:xfrm>
            <a:off x="8360229" y="4637315"/>
            <a:ext cx="2543622" cy="438538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E0F44448-32BF-17F4-5ADC-DAD200EF47F1}"/>
              </a:ext>
            </a:extLst>
          </p:cNvPr>
          <p:cNvSpPr/>
          <p:nvPr/>
        </p:nvSpPr>
        <p:spPr>
          <a:xfrm>
            <a:off x="10524931" y="5290457"/>
            <a:ext cx="467155" cy="29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Picture 2" descr="نتيجة الصورة لـ ايقونة الكيمياء الذرات">
            <a:extLst>
              <a:ext uri="{FF2B5EF4-FFF2-40B4-BE49-F238E27FC236}">
                <a16:creationId xmlns:a16="http://schemas.microsoft.com/office/drawing/2014/main" id="{F4FC3F36-C211-AF7D-C722-F1E6CAAB6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6" y="189567"/>
            <a:ext cx="1357494" cy="12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52">
            <a:extLst>
              <a:ext uri="{FF2B5EF4-FFF2-40B4-BE49-F238E27FC236}">
                <a16:creationId xmlns:a16="http://schemas.microsoft.com/office/drawing/2014/main" id="{FA1F81B1-10D3-4A69-4D57-32618F602ADA}"/>
              </a:ext>
            </a:extLst>
          </p:cNvPr>
          <p:cNvSpPr/>
          <p:nvPr/>
        </p:nvSpPr>
        <p:spPr>
          <a:xfrm>
            <a:off x="6392111" y="5127372"/>
            <a:ext cx="4599975" cy="46166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أربع ذرات أكسجين و ذرة سيليكون واحدة . </a:t>
            </a:r>
            <a:endParaRPr sz="2400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312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6FE886EE-8563-16D0-97A4-44FFBD1EF9E6}"/>
              </a:ext>
            </a:extLst>
          </p:cNvPr>
          <p:cNvSpPr/>
          <p:nvPr/>
        </p:nvSpPr>
        <p:spPr>
          <a:xfrm>
            <a:off x="8439941" y="188656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تقويم بنائي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034B270D-5D40-B78A-B560-D725EEC85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86" y="2059618"/>
            <a:ext cx="3638287" cy="53066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44BF0FF-BD37-9CD0-74B5-CE8392CE6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30625"/>
            <a:ext cx="4879910" cy="1301620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3E464FE-19C0-7021-AE09-C0DD3848EBC4}"/>
              </a:ext>
            </a:extLst>
          </p:cNvPr>
          <p:cNvSpPr txBox="1"/>
          <p:nvPr/>
        </p:nvSpPr>
        <p:spPr>
          <a:xfrm>
            <a:off x="648428" y="1052280"/>
            <a:ext cx="19314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en-US" sz="2400" b="1" dirty="0">
                <a:solidFill>
                  <a:schemeClr val="bg1"/>
                </a:solidFill>
              </a:rPr>
              <a:t>95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7201B69A-C362-F024-0CC0-7CE53AEAD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24" y="330519"/>
            <a:ext cx="2511869" cy="669612"/>
          </a:xfrm>
          <a:prstGeom prst="rect">
            <a:avLst/>
          </a:prstGeom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D629C3B5-37A6-1CE3-80DD-CAD5D176A4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092" y="330519"/>
            <a:ext cx="1165127" cy="116512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074A69F-9567-5AD9-BC1D-CB545D576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0354" y="2964904"/>
            <a:ext cx="3695753" cy="322000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69DB121-D959-6E6E-1374-F51440A8EB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5086" y="2151511"/>
            <a:ext cx="4320914" cy="207282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E8D4382-1D24-D3B8-E523-A91A1C5ADB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5086" y="4339063"/>
            <a:ext cx="4320914" cy="207329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0B02379-8BF0-ABB8-786E-5003903B6A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3642" y="3020533"/>
            <a:ext cx="530398" cy="408467"/>
          </a:xfrm>
          <a:prstGeom prst="rect">
            <a:avLst/>
          </a:prstGeom>
        </p:spPr>
      </p:pic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10D88CD7-8E54-5E35-3025-FE6AC266243D}"/>
              </a:ext>
            </a:extLst>
          </p:cNvPr>
          <p:cNvSpPr/>
          <p:nvPr/>
        </p:nvSpPr>
        <p:spPr>
          <a:xfrm>
            <a:off x="5422624" y="5398732"/>
            <a:ext cx="503854" cy="38399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3829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E36F1EA-278C-17BD-E56F-47D46BE57D77}"/>
              </a:ext>
            </a:extLst>
          </p:cNvPr>
          <p:cNvSpPr/>
          <p:nvPr/>
        </p:nvSpPr>
        <p:spPr>
          <a:xfrm>
            <a:off x="8289890" y="289640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الفكرة و التفاصيل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07913A5-3ABF-6996-F0F1-678842C02DB9}"/>
              </a:ext>
            </a:extLst>
          </p:cNvPr>
          <p:cNvSpPr txBox="1"/>
          <p:nvPr/>
        </p:nvSpPr>
        <p:spPr>
          <a:xfrm>
            <a:off x="1958700" y="1249792"/>
            <a:ext cx="114766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عزيزتي اقرئي النص العلمي و دوني التفاصيل لكل نوع من أنواع المعادن :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399F9706-6359-4A04-A843-C2DDD4C62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1" y="72194"/>
            <a:ext cx="1528694" cy="162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D20D6CAA-44F1-FA68-98BF-11CB8DABA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091586"/>
              </p:ext>
            </p:extLst>
          </p:nvPr>
        </p:nvGraphicFramePr>
        <p:xfrm>
          <a:off x="4292082" y="2025850"/>
          <a:ext cx="7797441" cy="333925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39398">
                  <a:extLst>
                    <a:ext uri="{9D8B030D-6E8A-4147-A177-3AD203B41FA5}">
                      <a16:colId xmlns:a16="http://schemas.microsoft.com/office/drawing/2014/main" val="2141258939"/>
                    </a:ext>
                  </a:extLst>
                </a:gridCol>
                <a:gridCol w="6358043">
                  <a:extLst>
                    <a:ext uri="{9D8B030D-6E8A-4147-A177-3AD203B41FA5}">
                      <a16:colId xmlns:a16="http://schemas.microsoft.com/office/drawing/2014/main" val="2377143742"/>
                    </a:ext>
                  </a:extLst>
                </a:gridCol>
              </a:tblGrid>
              <a:tr h="673605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الفكرة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التفاصيل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848096"/>
                  </a:ext>
                </a:extLst>
              </a:tr>
              <a:tr h="2665646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2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2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الكربونات</a:t>
                      </a:r>
                      <a:r>
                        <a:rPr lang="ar-SA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428834"/>
                  </a:ext>
                </a:extLst>
              </a:tr>
            </a:tbl>
          </a:graphicData>
        </a:graphic>
      </p:graphicFrame>
      <p:sp>
        <p:nvSpPr>
          <p:cNvPr id="10" name="مربع نص 9">
            <a:extLst>
              <a:ext uri="{FF2B5EF4-FFF2-40B4-BE49-F238E27FC236}">
                <a16:creationId xmlns:a16="http://schemas.microsoft.com/office/drawing/2014/main" id="{D4DD95B2-F58F-8D9F-EC73-3913080EF0FD}"/>
              </a:ext>
            </a:extLst>
          </p:cNvPr>
          <p:cNvSpPr txBox="1"/>
          <p:nvPr/>
        </p:nvSpPr>
        <p:spPr>
          <a:xfrm>
            <a:off x="4357396" y="2801908"/>
            <a:ext cx="61565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 معادن مكونة من أيونات فلز أو أكثر موجبة الشــحنة متحدة مع أيون الكربونات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n-US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سالب الشحنة.</a:t>
            </a:r>
          </a:p>
          <a:p>
            <a:endParaRPr lang="ar-S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ADAA81-8961-F3BA-E20A-1CBAAEA1AB1D}"/>
              </a:ext>
            </a:extLst>
          </p:cNvPr>
          <p:cNvSpPr txBox="1"/>
          <p:nvPr/>
        </p:nvSpPr>
        <p:spPr>
          <a:xfrm>
            <a:off x="5447643" y="4052427"/>
            <a:ext cx="5065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  وتوجد معادن الكربونــات في الصخور الجيرية والرخام،.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24B55F6-BBB4-EB8F-6AE9-41F68DF218A7}"/>
              </a:ext>
            </a:extLst>
          </p:cNvPr>
          <p:cNvSpPr txBox="1"/>
          <p:nvPr/>
        </p:nvSpPr>
        <p:spPr>
          <a:xfrm>
            <a:off x="4711959" y="3540572"/>
            <a:ext cx="5801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 ومن أمثلة الكربونات: الكالسيت </a:t>
            </a:r>
            <a:r>
              <a:rPr lang="ar-SA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والدولوميت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و </a:t>
            </a:r>
            <a:r>
              <a:rPr lang="ar-SA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الرودوكروزيت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FB024970-E9A7-B251-212E-11210B371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88" y="2007593"/>
            <a:ext cx="2324301" cy="226333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6BA6B67-007C-4EF4-A120-ACE096C82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275" y="4362762"/>
            <a:ext cx="2278577" cy="2126164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3E4C92A-0397-7E27-CEB8-5CDC73C080B0}"/>
              </a:ext>
            </a:extLst>
          </p:cNvPr>
          <p:cNvSpPr txBox="1"/>
          <p:nvPr/>
        </p:nvSpPr>
        <p:spPr>
          <a:xfrm>
            <a:off x="4497355" y="4501296"/>
            <a:ext cx="6015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4-  وتمتاز بعــض معادن الكربونات ومنها الكالســيت بتعــدد ألوانها بســبب وجود شــوائب فيهــا، كذلــك يتميز معدن </a:t>
            </a:r>
            <a:r>
              <a:rPr lang="ar-SA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الرودوكروزيت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بلونه الوردي .</a:t>
            </a:r>
          </a:p>
        </p:txBody>
      </p:sp>
    </p:spTree>
    <p:extLst>
      <p:ext uri="{BB962C8B-B14F-4D97-AF65-F5344CB8AC3E}">
        <p14:creationId xmlns:p14="http://schemas.microsoft.com/office/powerpoint/2010/main" val="177340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E36F1EA-278C-17BD-E56F-47D46BE57D77}"/>
              </a:ext>
            </a:extLst>
          </p:cNvPr>
          <p:cNvSpPr/>
          <p:nvPr/>
        </p:nvSpPr>
        <p:spPr>
          <a:xfrm>
            <a:off x="8289890" y="289640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الفكرة و التفاصيل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07913A5-3ABF-6996-F0F1-678842C02DB9}"/>
              </a:ext>
            </a:extLst>
          </p:cNvPr>
          <p:cNvSpPr txBox="1"/>
          <p:nvPr/>
        </p:nvSpPr>
        <p:spPr>
          <a:xfrm>
            <a:off x="1958700" y="1249792"/>
            <a:ext cx="114766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عزيزتي اقرئي النص العلمي و دوني التفاصيل لكل نوع من أنواع المعادن :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399F9706-6359-4A04-A843-C2DDD4C62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1" y="72194"/>
            <a:ext cx="1528694" cy="162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D20D6CAA-44F1-FA68-98BF-11CB8DABA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879272"/>
              </p:ext>
            </p:extLst>
          </p:nvPr>
        </p:nvGraphicFramePr>
        <p:xfrm>
          <a:off x="4292082" y="2025850"/>
          <a:ext cx="7797441" cy="333925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39398">
                  <a:extLst>
                    <a:ext uri="{9D8B030D-6E8A-4147-A177-3AD203B41FA5}">
                      <a16:colId xmlns:a16="http://schemas.microsoft.com/office/drawing/2014/main" val="2141258939"/>
                    </a:ext>
                  </a:extLst>
                </a:gridCol>
                <a:gridCol w="6358043">
                  <a:extLst>
                    <a:ext uri="{9D8B030D-6E8A-4147-A177-3AD203B41FA5}">
                      <a16:colId xmlns:a16="http://schemas.microsoft.com/office/drawing/2014/main" val="2377143742"/>
                    </a:ext>
                  </a:extLst>
                </a:gridCol>
              </a:tblGrid>
              <a:tr h="673605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الفكرة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التفاصيل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848096"/>
                  </a:ext>
                </a:extLst>
              </a:tr>
              <a:tr h="2665646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2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2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الأكاسيد</a:t>
                      </a:r>
                      <a:r>
                        <a:rPr lang="ar-SA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428834"/>
                  </a:ext>
                </a:extLst>
              </a:tr>
            </a:tbl>
          </a:graphicData>
        </a:graphic>
      </p:graphicFrame>
      <p:sp>
        <p:nvSpPr>
          <p:cNvPr id="10" name="مربع نص 9">
            <a:extLst>
              <a:ext uri="{FF2B5EF4-FFF2-40B4-BE49-F238E27FC236}">
                <a16:creationId xmlns:a16="http://schemas.microsoft.com/office/drawing/2014/main" id="{D4DD95B2-F58F-8D9F-EC73-3913080EF0FD}"/>
              </a:ext>
            </a:extLst>
          </p:cNvPr>
          <p:cNvSpPr txBox="1"/>
          <p:nvPr/>
        </p:nvSpPr>
        <p:spPr>
          <a:xfrm>
            <a:off x="4357396" y="2801908"/>
            <a:ext cx="61565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  مركبات تتألف من أكســجين وفلز.</a:t>
            </a:r>
          </a:p>
          <a:p>
            <a:endParaRPr lang="ar-S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ADAA81-8961-F3BA-E20A-1CBAAEA1AB1D}"/>
              </a:ext>
            </a:extLst>
          </p:cNvPr>
          <p:cNvSpPr txBox="1"/>
          <p:nvPr/>
        </p:nvSpPr>
        <p:spPr>
          <a:xfrm>
            <a:off x="4357396" y="4212576"/>
            <a:ext cx="62211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  ومعدن </a:t>
            </a:r>
            <a:r>
              <a:rPr lang="ar-SA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اليورانينيت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قيم؛ لأنه يشــكل المصدر الرئيس لليورانيوم المستخدم في الطاقة النووية . </a:t>
            </a:r>
          </a:p>
          <a:p>
            <a:endParaRPr lang="ar-SA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24B55F6-BBB4-EB8F-6AE9-41F68DF218A7}"/>
              </a:ext>
            </a:extLst>
          </p:cNvPr>
          <p:cNvSpPr txBox="1"/>
          <p:nvPr/>
        </p:nvSpPr>
        <p:spPr>
          <a:xfrm>
            <a:off x="4056852" y="3337050"/>
            <a:ext cx="6456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 تعد معادن </a:t>
            </a:r>
            <a:r>
              <a:rPr lang="ar-SA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الهيماتيت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</a:t>
            </a:r>
            <a:r>
              <a:rPr lang="en-US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والماجنيتيت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</a:t>
            </a:r>
            <a:r>
              <a:rPr lang="en-US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أكاسيد حديد شائعة، ومصدرا  جيدا للحديد .</a:t>
            </a:r>
          </a:p>
        </p:txBody>
      </p:sp>
      <p:pic>
        <p:nvPicPr>
          <p:cNvPr id="1026" name="Picture 2" descr="نتيجة الصورة لـ حجر الهيماتيت">
            <a:extLst>
              <a:ext uri="{FF2B5EF4-FFF2-40B4-BE49-F238E27FC236}">
                <a16:creationId xmlns:a16="http://schemas.microsoft.com/office/drawing/2014/main" id="{82699682-FFAF-3120-FB15-218782F0B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" y="1983726"/>
            <a:ext cx="24193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F707B63-815D-A175-0D04-D6C3EB11D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67" y="4393551"/>
            <a:ext cx="2768086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CA270D2-ABF5-7767-EB87-07B952FBEF93}"/>
              </a:ext>
            </a:extLst>
          </p:cNvPr>
          <p:cNvSpPr txBox="1"/>
          <p:nvPr/>
        </p:nvSpPr>
        <p:spPr>
          <a:xfrm>
            <a:off x="1315069" y="1603963"/>
            <a:ext cx="15061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الهيماتيت</a:t>
            </a:r>
            <a:endParaRPr lang="ar-SA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CF42344-7087-DE6D-BE02-357C767A9C01}"/>
              </a:ext>
            </a:extLst>
          </p:cNvPr>
          <p:cNvSpPr txBox="1"/>
          <p:nvPr/>
        </p:nvSpPr>
        <p:spPr>
          <a:xfrm>
            <a:off x="3837444" y="5788854"/>
            <a:ext cx="15061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اليورانتيت</a:t>
            </a:r>
            <a:endParaRPr lang="ar-SA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43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E36F1EA-278C-17BD-E56F-47D46BE57D77}"/>
              </a:ext>
            </a:extLst>
          </p:cNvPr>
          <p:cNvSpPr/>
          <p:nvPr/>
        </p:nvSpPr>
        <p:spPr>
          <a:xfrm>
            <a:off x="8289890" y="289640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الفكرة و التفاصيل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07913A5-3ABF-6996-F0F1-678842C02DB9}"/>
              </a:ext>
            </a:extLst>
          </p:cNvPr>
          <p:cNvSpPr txBox="1"/>
          <p:nvPr/>
        </p:nvSpPr>
        <p:spPr>
          <a:xfrm>
            <a:off x="1958700" y="1249792"/>
            <a:ext cx="114766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عزيزتي اقرئي النص العلمي و دوني التفاصيل لكل نوع من أنواع المعادن :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399F9706-6359-4A04-A843-C2DDD4C62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1" y="72194"/>
            <a:ext cx="1528694" cy="162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D20D6CAA-44F1-FA68-98BF-11CB8DABA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397851"/>
              </p:ext>
            </p:extLst>
          </p:nvPr>
        </p:nvGraphicFramePr>
        <p:xfrm>
          <a:off x="4292082" y="2043404"/>
          <a:ext cx="7797441" cy="332169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39398">
                  <a:extLst>
                    <a:ext uri="{9D8B030D-6E8A-4147-A177-3AD203B41FA5}">
                      <a16:colId xmlns:a16="http://schemas.microsoft.com/office/drawing/2014/main" val="2141258939"/>
                    </a:ext>
                  </a:extLst>
                </a:gridCol>
                <a:gridCol w="6358043">
                  <a:extLst>
                    <a:ext uri="{9D8B030D-6E8A-4147-A177-3AD203B41FA5}">
                      <a16:colId xmlns:a16="http://schemas.microsoft.com/office/drawing/2014/main" val="2377143742"/>
                    </a:ext>
                  </a:extLst>
                </a:gridCol>
              </a:tblGrid>
              <a:tr h="65605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الفكرة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التفاصيل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848096"/>
                  </a:ext>
                </a:extLst>
              </a:tr>
              <a:tr h="2665646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2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2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الفوسفات</a:t>
                      </a:r>
                      <a:r>
                        <a:rPr lang="ar-SA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428834"/>
                  </a:ext>
                </a:extLst>
              </a:tr>
            </a:tbl>
          </a:graphicData>
        </a:graphic>
      </p:graphicFrame>
      <p:sp>
        <p:nvSpPr>
          <p:cNvPr id="10" name="مربع نص 9">
            <a:extLst>
              <a:ext uri="{FF2B5EF4-FFF2-40B4-BE49-F238E27FC236}">
                <a16:creationId xmlns:a16="http://schemas.microsoft.com/office/drawing/2014/main" id="{D4DD95B2-F58F-8D9F-EC73-3913080EF0FD}"/>
              </a:ext>
            </a:extLst>
          </p:cNvPr>
          <p:cNvSpPr txBox="1"/>
          <p:nvPr/>
        </p:nvSpPr>
        <p:spPr>
          <a:xfrm>
            <a:off x="4357396" y="2801908"/>
            <a:ext cx="61565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  معادن تحتوي على أيون الفوسفات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</a:t>
            </a:r>
            <a:endParaRPr lang="ar-SA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ar-S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ADAA81-8961-F3BA-E20A-1CBAAEA1AB1D}"/>
              </a:ext>
            </a:extLst>
          </p:cNvPr>
          <p:cNvSpPr txBox="1"/>
          <p:nvPr/>
        </p:nvSpPr>
        <p:spPr>
          <a:xfrm>
            <a:off x="4357396" y="4212576"/>
            <a:ext cx="6221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  تستخدم الفوسفات في صناعة الأسمدة وإنتاج حامض الفوسفوريك.. </a:t>
            </a:r>
          </a:p>
          <a:p>
            <a:endParaRPr lang="ar-SA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24B55F6-BBB4-EB8F-6AE9-41F68DF218A7}"/>
              </a:ext>
            </a:extLst>
          </p:cNvPr>
          <p:cNvSpPr txBox="1"/>
          <p:nvPr/>
        </p:nvSpPr>
        <p:spPr>
          <a:xfrm>
            <a:off x="4057570" y="3516670"/>
            <a:ext cx="6456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 من أشهر معادن هذه المجموعة </a:t>
            </a:r>
            <a:r>
              <a:rPr lang="ar-SA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الأباتيت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26" name="Picture 2" descr="نتيجة الصورة لـ معدن الاباتايت">
            <a:extLst>
              <a:ext uri="{FF2B5EF4-FFF2-40B4-BE49-F238E27FC236}">
                <a16:creationId xmlns:a16="http://schemas.microsoft.com/office/drawing/2014/main" id="{99B8CAB5-F922-6901-1075-E181AB809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78" y="2402245"/>
            <a:ext cx="3102136" cy="29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43AF158-5156-C49B-2B72-EFA6EB1EBAC1}"/>
              </a:ext>
            </a:extLst>
          </p:cNvPr>
          <p:cNvSpPr txBox="1"/>
          <p:nvPr/>
        </p:nvSpPr>
        <p:spPr>
          <a:xfrm>
            <a:off x="1296408" y="1919520"/>
            <a:ext cx="15061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الأباتيت</a:t>
            </a:r>
            <a:endParaRPr lang="ar-SA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25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E36F1EA-278C-17BD-E56F-47D46BE57D77}"/>
              </a:ext>
            </a:extLst>
          </p:cNvPr>
          <p:cNvSpPr/>
          <p:nvPr/>
        </p:nvSpPr>
        <p:spPr>
          <a:xfrm>
            <a:off x="8289890" y="289640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الفكرة و التفاصيل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07913A5-3ABF-6996-F0F1-678842C02DB9}"/>
              </a:ext>
            </a:extLst>
          </p:cNvPr>
          <p:cNvSpPr txBox="1"/>
          <p:nvPr/>
        </p:nvSpPr>
        <p:spPr>
          <a:xfrm>
            <a:off x="1958700" y="1249792"/>
            <a:ext cx="114766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عزيزتي اقرئي النص العلمي و دوني التفاصيل لكل نوع من أنواع المعادن :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399F9706-6359-4A04-A843-C2DDD4C62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1" y="72194"/>
            <a:ext cx="1528694" cy="162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D20D6CAA-44F1-FA68-98BF-11CB8DABA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127984"/>
              </p:ext>
            </p:extLst>
          </p:nvPr>
        </p:nvGraphicFramePr>
        <p:xfrm>
          <a:off x="4292082" y="2043404"/>
          <a:ext cx="7797441" cy="397484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39398">
                  <a:extLst>
                    <a:ext uri="{9D8B030D-6E8A-4147-A177-3AD203B41FA5}">
                      <a16:colId xmlns:a16="http://schemas.microsoft.com/office/drawing/2014/main" val="2141258939"/>
                    </a:ext>
                  </a:extLst>
                </a:gridCol>
                <a:gridCol w="6358043">
                  <a:extLst>
                    <a:ext uri="{9D8B030D-6E8A-4147-A177-3AD203B41FA5}">
                      <a16:colId xmlns:a16="http://schemas.microsoft.com/office/drawing/2014/main" val="2377143742"/>
                    </a:ext>
                  </a:extLst>
                </a:gridCol>
              </a:tblGrid>
              <a:tr h="65605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الفكرة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التفاصيل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848096"/>
                  </a:ext>
                </a:extLst>
              </a:tr>
              <a:tr h="3318790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2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2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المجموعات الأخرى</a:t>
                      </a:r>
                      <a:r>
                        <a:rPr lang="ar-SA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428834"/>
                  </a:ext>
                </a:extLst>
              </a:tr>
            </a:tbl>
          </a:graphicData>
        </a:graphic>
      </p:graphicFrame>
      <p:sp>
        <p:nvSpPr>
          <p:cNvPr id="10" name="مربع نص 9">
            <a:extLst>
              <a:ext uri="{FF2B5EF4-FFF2-40B4-BE49-F238E27FC236}">
                <a16:creationId xmlns:a16="http://schemas.microsoft.com/office/drawing/2014/main" id="{D4DD95B2-F58F-8D9F-EC73-3913080EF0FD}"/>
              </a:ext>
            </a:extLst>
          </p:cNvPr>
          <p:cNvSpPr txBox="1"/>
          <p:nvPr/>
        </p:nvSpPr>
        <p:spPr>
          <a:xfrm>
            <a:off x="4174826" y="2801908"/>
            <a:ext cx="63391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  </a:t>
            </a:r>
            <a:r>
              <a:rPr lang="ar-SA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الكبريتيدات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منها </a:t>
            </a:r>
            <a:r>
              <a:rPr lang="ar-SA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البيريت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FeS</a:t>
            </a:r>
            <a:r>
              <a:rPr lang="en-US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, هي مركبات تتألــف من الكبريت وعنصر   واحد أو أكثر.  </a:t>
            </a:r>
          </a:p>
          <a:p>
            <a:endParaRPr lang="ar-S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ADAA81-8961-F3BA-E20A-1CBAAEA1AB1D}"/>
              </a:ext>
            </a:extLst>
          </p:cNvPr>
          <p:cNvSpPr txBox="1"/>
          <p:nvPr/>
        </p:nvSpPr>
        <p:spPr>
          <a:xfrm>
            <a:off x="4357396" y="4212576"/>
            <a:ext cx="62211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  الهاليدات و منها معدن </a:t>
            </a:r>
            <a:r>
              <a:rPr lang="ar-SA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الهاليت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NaCl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تتكون من اتحاد أيونات الكلوريد أو الفلوريد تتحد مع أيونات الصوديوم أو الكالسيوم أو البوتاسيوم .</a:t>
            </a:r>
          </a:p>
          <a:p>
            <a:endParaRPr lang="ar-SA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24B55F6-BBB4-EB8F-6AE9-41F68DF218A7}"/>
              </a:ext>
            </a:extLst>
          </p:cNvPr>
          <p:cNvSpPr txBox="1"/>
          <p:nvPr/>
        </p:nvSpPr>
        <p:spPr>
          <a:xfrm>
            <a:off x="4057570" y="3516670"/>
            <a:ext cx="6456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 الكبريتات و منها </a:t>
            </a:r>
            <a:r>
              <a:rPr lang="ar-SA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الانهيدريت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CaSO</a:t>
            </a:r>
            <a:r>
              <a:rPr lang="en-US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, هي مركبات لعناصر اتحدت مع أيون الكبريتات .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75F1F10-64C1-78C2-A1DF-9F1F5B995B3F}"/>
              </a:ext>
            </a:extLst>
          </p:cNvPr>
          <p:cNvSpPr txBox="1"/>
          <p:nvPr/>
        </p:nvSpPr>
        <p:spPr>
          <a:xfrm>
            <a:off x="4116197" y="5073536"/>
            <a:ext cx="6456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4- العناصر الحرة و منها الفضة أو النحاس تتكون من عنصر واحد .</a:t>
            </a:r>
          </a:p>
        </p:txBody>
      </p:sp>
      <p:pic>
        <p:nvPicPr>
          <p:cNvPr id="3074" name="Picture 2" descr="نتيجة الصورة لـ معدن البيريت">
            <a:extLst>
              <a:ext uri="{FF2B5EF4-FFF2-40B4-BE49-F238E27FC236}">
                <a16:creationId xmlns:a16="http://schemas.microsoft.com/office/drawing/2014/main" id="{F74332F7-EE2A-E6C6-42D9-EA192033C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1" y="1976917"/>
            <a:ext cx="2349677" cy="17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أنهيدريت Anhydrite | مصادر الكيمياء">
            <a:extLst>
              <a:ext uri="{FF2B5EF4-FFF2-40B4-BE49-F238E27FC236}">
                <a16:creationId xmlns:a16="http://schemas.microsoft.com/office/drawing/2014/main" id="{C8FFAB51-7A13-09BC-71EF-17E53FA32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51" y="4010448"/>
            <a:ext cx="2485362" cy="200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08E2158-F5A0-3D10-10F0-1551289CB5BF}"/>
              </a:ext>
            </a:extLst>
          </p:cNvPr>
          <p:cNvSpPr txBox="1"/>
          <p:nvPr/>
        </p:nvSpPr>
        <p:spPr>
          <a:xfrm>
            <a:off x="2266791" y="2801908"/>
            <a:ext cx="15061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البيريت</a:t>
            </a:r>
            <a:endParaRPr lang="ar-SA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D97E846-8FD1-1026-E407-BAA2EFD40870}"/>
              </a:ext>
            </a:extLst>
          </p:cNvPr>
          <p:cNvSpPr txBox="1"/>
          <p:nvPr/>
        </p:nvSpPr>
        <p:spPr>
          <a:xfrm>
            <a:off x="1678963" y="6096447"/>
            <a:ext cx="15061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الانهيدريت</a:t>
            </a:r>
            <a:endParaRPr lang="ar-SA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6FE886EE-8563-16D0-97A4-44FFBD1EF9E6}"/>
              </a:ext>
            </a:extLst>
          </p:cNvPr>
          <p:cNvSpPr/>
          <p:nvPr/>
        </p:nvSpPr>
        <p:spPr>
          <a:xfrm>
            <a:off x="8439941" y="188656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تقويم بنائي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034B270D-5D40-B78A-B560-D725EEC85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86" y="2059618"/>
            <a:ext cx="3638287" cy="53066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44BF0FF-BD37-9CD0-74B5-CE8392CE6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30625"/>
            <a:ext cx="4879910" cy="1301620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3E464FE-19C0-7021-AE09-C0DD3848EBC4}"/>
              </a:ext>
            </a:extLst>
          </p:cNvPr>
          <p:cNvSpPr txBox="1"/>
          <p:nvPr/>
        </p:nvSpPr>
        <p:spPr>
          <a:xfrm>
            <a:off x="648428" y="1052280"/>
            <a:ext cx="19314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en-US" sz="2400" b="1" dirty="0">
                <a:solidFill>
                  <a:schemeClr val="bg1"/>
                </a:solidFill>
              </a:rPr>
              <a:t>95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7201B69A-C362-F024-0CC0-7CE53AEAD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24" y="330519"/>
            <a:ext cx="2511869" cy="669612"/>
          </a:xfrm>
          <a:prstGeom prst="rect">
            <a:avLst/>
          </a:prstGeom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D629C3B5-37A6-1CE3-80DD-CAD5D176A4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092" y="330519"/>
            <a:ext cx="1165127" cy="11651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26A23B5-04A7-D617-08D7-D2FDFE43F9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332" y="2819120"/>
            <a:ext cx="4442845" cy="239669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A63EB62-5773-3E2D-F1BD-AA81A20775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9531" y="4651805"/>
            <a:ext cx="530398" cy="408467"/>
          </a:xfrm>
          <a:prstGeom prst="rect">
            <a:avLst/>
          </a:prstGeom>
        </p:spPr>
      </p:pic>
      <p:sp>
        <p:nvSpPr>
          <p:cNvPr id="10" name="Shape 52">
            <a:extLst>
              <a:ext uri="{FF2B5EF4-FFF2-40B4-BE49-F238E27FC236}">
                <a16:creationId xmlns:a16="http://schemas.microsoft.com/office/drawing/2014/main" id="{26DEC8C8-EF65-8E69-E1BC-8322BC6783C8}"/>
              </a:ext>
            </a:extLst>
          </p:cNvPr>
          <p:cNvSpPr/>
          <p:nvPr/>
        </p:nvSpPr>
        <p:spPr>
          <a:xfrm>
            <a:off x="1954168" y="2751948"/>
            <a:ext cx="4560509" cy="230832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cs typeface="Calibri"/>
                <a:sym typeface="Calibri"/>
              </a:rPr>
              <a:t>تستخدم في صناعة الأسمدة و إنتاج </a:t>
            </a:r>
          </a:p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cs typeface="Calibri"/>
                <a:sym typeface="Calibri"/>
              </a:rPr>
              <a:t>حمض الفوسفوريك :</a:t>
            </a:r>
            <a:endParaRPr lang="en-US" sz="2400" b="1" kern="0" dirty="0">
              <a:solidFill>
                <a:schemeClr val="tx1"/>
              </a:solidFill>
              <a:cs typeface="Calibri"/>
              <a:sym typeface="Calibri"/>
            </a:endParaRPr>
          </a:p>
          <a:p>
            <a:pPr algn="ctr" rtl="0" hangingPunct="0">
              <a:defRPr/>
            </a:pPr>
            <a:endParaRPr lang="ar-SA" sz="2400" b="1" kern="0" dirty="0">
              <a:solidFill>
                <a:schemeClr val="tx1"/>
              </a:solidFill>
              <a:cs typeface="Calibri"/>
              <a:sym typeface="Calibri"/>
            </a:endParaRPr>
          </a:p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cs typeface="Calibri"/>
                <a:sym typeface="Calibri"/>
              </a:rPr>
              <a:t>السيليكات                   الكربونات </a:t>
            </a:r>
          </a:p>
          <a:p>
            <a:pPr algn="ctr" rtl="0" hangingPunct="0">
              <a:defRPr/>
            </a:pPr>
            <a:endParaRPr lang="ar-SA" sz="2400" b="1" kern="0" dirty="0">
              <a:solidFill>
                <a:schemeClr val="tx1"/>
              </a:solidFill>
              <a:cs typeface="Calibri"/>
              <a:sym typeface="Calibri"/>
            </a:endParaRPr>
          </a:p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الهاليدات                      الفوسفات </a:t>
            </a:r>
            <a:endParaRPr sz="2400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317E4E1-DF70-BDA4-C945-AFA4205C731C}"/>
              </a:ext>
            </a:extLst>
          </p:cNvPr>
          <p:cNvSpPr txBox="1"/>
          <p:nvPr/>
        </p:nvSpPr>
        <p:spPr>
          <a:xfrm>
            <a:off x="5834743" y="3786633"/>
            <a:ext cx="5225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/>
              <a:t> -a</a:t>
            </a:r>
            <a:endParaRPr lang="ar-SA" sz="2400" b="1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E5C686E-B8ED-06CE-9F4E-2F8E87935A69}"/>
              </a:ext>
            </a:extLst>
          </p:cNvPr>
          <p:cNvSpPr txBox="1"/>
          <p:nvPr/>
        </p:nvSpPr>
        <p:spPr>
          <a:xfrm>
            <a:off x="5892530" y="4517531"/>
            <a:ext cx="5225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/>
              <a:t> -b</a:t>
            </a:r>
            <a:endParaRPr lang="ar-SA" sz="2400" b="1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F82155F-5975-E83B-1377-5806CBF28155}"/>
              </a:ext>
            </a:extLst>
          </p:cNvPr>
          <p:cNvSpPr txBox="1"/>
          <p:nvPr/>
        </p:nvSpPr>
        <p:spPr>
          <a:xfrm>
            <a:off x="3495870" y="3824697"/>
            <a:ext cx="5225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/>
              <a:t> -c</a:t>
            </a:r>
            <a:endParaRPr lang="ar-SA" sz="2400" b="1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0DA02CB-BF3F-A4BD-821F-1AA717732FA9}"/>
              </a:ext>
            </a:extLst>
          </p:cNvPr>
          <p:cNvSpPr txBox="1"/>
          <p:nvPr/>
        </p:nvSpPr>
        <p:spPr>
          <a:xfrm>
            <a:off x="3500784" y="4517531"/>
            <a:ext cx="5225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/>
              <a:t> -d</a:t>
            </a:r>
            <a:endParaRPr lang="ar-SA" sz="2400" b="1" dirty="0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EA224D48-AEEE-CCD0-E6D6-502A9A264B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4524" y="4570729"/>
            <a:ext cx="530398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6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12286633-188A-2916-B039-D7F41A8A0422}"/>
              </a:ext>
            </a:extLst>
          </p:cNvPr>
          <p:cNvSpPr/>
          <p:nvPr/>
        </p:nvSpPr>
        <p:spPr>
          <a:xfrm>
            <a:off x="8357106" y="336293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الشكل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71497D7-E74A-7C4D-1EB4-DF6575624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359" y="1996751"/>
            <a:ext cx="6565641" cy="486124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5BDF956-A564-F549-98DE-43A9F168A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2068"/>
            <a:ext cx="5626359" cy="4861249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701C0E07-D29E-D1EE-BB29-AEA824E3D5C1}"/>
              </a:ext>
            </a:extLst>
          </p:cNvPr>
          <p:cNvSpPr/>
          <p:nvPr/>
        </p:nvSpPr>
        <p:spPr>
          <a:xfrm>
            <a:off x="10702212" y="1996751"/>
            <a:ext cx="1489788" cy="351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8D3B206-5A0B-3D1A-C693-FF90231FCDAA}"/>
              </a:ext>
            </a:extLst>
          </p:cNvPr>
          <p:cNvSpPr txBox="1"/>
          <p:nvPr/>
        </p:nvSpPr>
        <p:spPr>
          <a:xfrm>
            <a:off x="361468" y="1333004"/>
            <a:ext cx="114766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عزيزتي بتتبع الشريط الزمني التالي عددي بعضا من استخدامات المعادن قديما  :</a:t>
            </a:r>
          </a:p>
        </p:txBody>
      </p:sp>
      <p:pic>
        <p:nvPicPr>
          <p:cNvPr id="8194" name="Picture 2" descr="نتيجة الصورة لـ قراءة الشكل ايقونة">
            <a:extLst>
              <a:ext uri="{FF2B5EF4-FFF2-40B4-BE49-F238E27FC236}">
                <a16:creationId xmlns:a16="http://schemas.microsoft.com/office/drawing/2014/main" id="{9AF7D2A0-4791-01C0-77AD-4D06F4724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21" y="74683"/>
            <a:ext cx="1476958" cy="148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572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12286633-188A-2916-B039-D7F41A8A0422}"/>
              </a:ext>
            </a:extLst>
          </p:cNvPr>
          <p:cNvSpPr/>
          <p:nvPr/>
        </p:nvSpPr>
        <p:spPr>
          <a:xfrm>
            <a:off x="8357106" y="336293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القراءة النشطة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EDE8A3B-1019-8859-6E98-AA1A399C8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59" y="420268"/>
            <a:ext cx="3481035" cy="613589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8D3B206-5A0B-3D1A-C693-FF90231FCDAA}"/>
              </a:ext>
            </a:extLst>
          </p:cNvPr>
          <p:cNvSpPr txBox="1"/>
          <p:nvPr/>
        </p:nvSpPr>
        <p:spPr>
          <a:xfrm>
            <a:off x="3937519" y="1435641"/>
            <a:ext cx="81269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عزيزتي عددي بعضا من  استخدامات المعادن في وقتنا الحالي: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4D61B83-B6A7-4A77-81D6-934244854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122" y="2221110"/>
            <a:ext cx="7561332" cy="1856936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34DBDBBE-C0D2-6756-2C6A-2C45D6DD319F}"/>
              </a:ext>
            </a:extLst>
          </p:cNvPr>
          <p:cNvSpPr/>
          <p:nvPr/>
        </p:nvSpPr>
        <p:spPr>
          <a:xfrm>
            <a:off x="4310743" y="3517641"/>
            <a:ext cx="5884506" cy="560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170" name="Picture 2" descr="نتيجة الصورة لـ حواسيب">
            <a:extLst>
              <a:ext uri="{FF2B5EF4-FFF2-40B4-BE49-F238E27FC236}">
                <a16:creationId xmlns:a16="http://schemas.microsoft.com/office/drawing/2014/main" id="{971689F2-7E1E-D28A-18C9-F643144FA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35" y="2221110"/>
            <a:ext cx="2571750" cy="193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نتيجة الصورة لـ سيارات">
            <a:extLst>
              <a:ext uri="{FF2B5EF4-FFF2-40B4-BE49-F238E27FC236}">
                <a16:creationId xmlns:a16="http://schemas.microsoft.com/office/drawing/2014/main" id="{0771D068-CEE6-D7E0-7FBC-96ABE70D0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35" y="4584017"/>
            <a:ext cx="2488649" cy="185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نتيجة الصورة لـ الدهانات">
            <a:extLst>
              <a:ext uri="{FF2B5EF4-FFF2-40B4-BE49-F238E27FC236}">
                <a16:creationId xmlns:a16="http://schemas.microsoft.com/office/drawing/2014/main" id="{8A8AD6CA-2AC9-4BFD-2894-93F2A9C87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94" y="4572822"/>
            <a:ext cx="2915622" cy="178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نتيجة الصورة لـ المجوهرات">
            <a:extLst>
              <a:ext uri="{FF2B5EF4-FFF2-40B4-BE49-F238E27FC236}">
                <a16:creationId xmlns:a16="http://schemas.microsoft.com/office/drawing/2014/main" id="{69E3AB72-35CB-850A-09CC-022C22A28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803" y="4493127"/>
            <a:ext cx="2488650" cy="194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جريدة الرياض | &quot;هيئة المحتوى المحلي&quot; تعزز الاكتفاء الذاتي للأدوية ...">
            <a:extLst>
              <a:ext uri="{FF2B5EF4-FFF2-40B4-BE49-F238E27FC236}">
                <a16:creationId xmlns:a16="http://schemas.microsoft.com/office/drawing/2014/main" id="{B2444D6E-49B8-70BF-B4D0-77A658340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105" y="4540516"/>
            <a:ext cx="2019365" cy="194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22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2"/>
          <p:cNvSpPr txBox="1">
            <a:spLocks/>
          </p:cNvSpPr>
          <p:nvPr/>
        </p:nvSpPr>
        <p:spPr>
          <a:xfrm>
            <a:off x="1665669" y="257577"/>
            <a:ext cx="9002333" cy="15442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marR="0" indent="-3429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تصفحي الدرس </a:t>
            </a: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ملئي المخطط الذي </a:t>
            </a: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r>
              <a:rPr lang="ar-KW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مامك</a:t>
            </a: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ar-SA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046278"/>
            <a:ext cx="8984973" cy="4836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357" y="501983"/>
            <a:ext cx="1313645" cy="10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55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9E539B6C-EB4B-ED38-082B-0A7312B9BCD7}"/>
              </a:ext>
            </a:extLst>
          </p:cNvPr>
          <p:cNvSpPr/>
          <p:nvPr/>
        </p:nvSpPr>
        <p:spPr>
          <a:xfrm>
            <a:off x="9037266" y="394118"/>
            <a:ext cx="2140806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عصف ذهني </a:t>
            </a:r>
            <a:r>
              <a:rPr lang="ar-S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pic>
        <p:nvPicPr>
          <p:cNvPr id="1028" name="Picture 4" descr="نتيجة الصورة لـ عصف ذهني كرتون">
            <a:extLst>
              <a:ext uri="{FF2B5EF4-FFF2-40B4-BE49-F238E27FC236}">
                <a16:creationId xmlns:a16="http://schemas.microsoft.com/office/drawing/2014/main" id="{C24BD127-9DFA-2BAA-1913-3CE918CC9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0" y="146870"/>
            <a:ext cx="1774624" cy="147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52C5925-401C-8EE5-F6BF-78471E92012A}"/>
              </a:ext>
            </a:extLst>
          </p:cNvPr>
          <p:cNvSpPr/>
          <p:nvPr/>
        </p:nvSpPr>
        <p:spPr>
          <a:xfrm>
            <a:off x="2871915" y="1904734"/>
            <a:ext cx="7138635" cy="9476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تعني لكِ كلمة خام ؟ </a:t>
            </a:r>
          </a:p>
        </p:txBody>
      </p:sp>
      <p:pic>
        <p:nvPicPr>
          <p:cNvPr id="6146" name="Picture 2" descr="نتيجة الصورة لـ خامات معادن">
            <a:extLst>
              <a:ext uri="{FF2B5EF4-FFF2-40B4-BE49-F238E27FC236}">
                <a16:creationId xmlns:a16="http://schemas.microsoft.com/office/drawing/2014/main" id="{9EC888F2-08B4-D6BF-0382-B340BA15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74" y="3714825"/>
            <a:ext cx="3105150" cy="213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نتيجة الصورة لـ خامات معادن">
            <a:extLst>
              <a:ext uri="{FF2B5EF4-FFF2-40B4-BE49-F238E27FC236}">
                <a16:creationId xmlns:a16="http://schemas.microsoft.com/office/drawing/2014/main" id="{2F6C22E3-263D-8330-21C0-2D0A89546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001" y="3714825"/>
            <a:ext cx="38195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نتيجة الصورة لـ خامات معادن">
            <a:extLst>
              <a:ext uri="{FF2B5EF4-FFF2-40B4-BE49-F238E27FC236}">
                <a16:creationId xmlns:a16="http://schemas.microsoft.com/office/drawing/2014/main" id="{7FD9FD6F-9752-B4B7-1677-EDDA4A32B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524" y="3714825"/>
            <a:ext cx="3105150" cy="213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28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BDA2DC64-EBC5-FA20-914C-2605DE12D634}"/>
              </a:ext>
            </a:extLst>
          </p:cNvPr>
          <p:cNvSpPr/>
          <p:nvPr/>
        </p:nvSpPr>
        <p:spPr>
          <a:xfrm>
            <a:off x="7679094" y="328643"/>
            <a:ext cx="4238322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السبب - النتيجة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CE258D47-322E-F47A-7FFA-49E7432554CD}"/>
              </a:ext>
            </a:extLst>
          </p:cNvPr>
          <p:cNvSpPr/>
          <p:nvPr/>
        </p:nvSpPr>
        <p:spPr>
          <a:xfrm>
            <a:off x="5495728" y="3879443"/>
            <a:ext cx="5057193" cy="706831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الخام هو معدن يمكن أن تستخلص منه فلزات ذات قيمة مجدية اقتصادياً  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577D6579-765E-A989-31DE-C6D0F435A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608049"/>
              </p:ext>
            </p:extLst>
          </p:nvPr>
        </p:nvGraphicFramePr>
        <p:xfrm>
          <a:off x="3713584" y="1475444"/>
          <a:ext cx="8101198" cy="16290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947451">
                  <a:extLst>
                    <a:ext uri="{9D8B030D-6E8A-4147-A177-3AD203B41FA5}">
                      <a16:colId xmlns:a16="http://schemas.microsoft.com/office/drawing/2014/main" val="3274032840"/>
                    </a:ext>
                  </a:extLst>
                </a:gridCol>
                <a:gridCol w="3153747">
                  <a:extLst>
                    <a:ext uri="{9D8B030D-6E8A-4147-A177-3AD203B41FA5}">
                      <a16:colId xmlns:a16="http://schemas.microsoft.com/office/drawing/2014/main" val="143747942"/>
                    </a:ext>
                  </a:extLst>
                </a:gridCol>
              </a:tblGrid>
              <a:tr h="71819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السبب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النتيجة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060541"/>
                  </a:ext>
                </a:extLst>
              </a:tr>
              <a:tr h="910879"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يسمى المعدن خاماً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984547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ABBB93F4-1B52-C28F-FB11-840226D982CE}"/>
              </a:ext>
            </a:extLst>
          </p:cNvPr>
          <p:cNvSpPr txBox="1"/>
          <p:nvPr/>
        </p:nvSpPr>
        <p:spPr>
          <a:xfrm>
            <a:off x="6766921" y="2222874"/>
            <a:ext cx="5047861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إذا احتوى على مواد قيمة يمكن تعدينها </a:t>
            </a:r>
          </a:p>
          <a:p>
            <a:endParaRPr lang="ar-SA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20A02DB-2E88-6D3D-C96A-0D4837250307}"/>
              </a:ext>
            </a:extLst>
          </p:cNvPr>
          <p:cNvSpPr/>
          <p:nvPr/>
        </p:nvSpPr>
        <p:spPr>
          <a:xfrm>
            <a:off x="5495728" y="4760053"/>
            <a:ext cx="5057193" cy="1196515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الكثير من الفلزات لا توجد بكميات كبيرة في صورة نقية و إنما تتواجد ضمن خامات معدنية فيتم استخلاصها .  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3F285EE5-8BF9-9260-1A5F-B686EA7CA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772431"/>
              </p:ext>
            </p:extLst>
          </p:nvPr>
        </p:nvGraphicFramePr>
        <p:xfrm>
          <a:off x="457200" y="3854754"/>
          <a:ext cx="4916196" cy="20608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58098">
                  <a:extLst>
                    <a:ext uri="{9D8B030D-6E8A-4147-A177-3AD203B41FA5}">
                      <a16:colId xmlns:a16="http://schemas.microsoft.com/office/drawing/2014/main" val="2205517499"/>
                    </a:ext>
                  </a:extLst>
                </a:gridCol>
                <a:gridCol w="2458098">
                  <a:extLst>
                    <a:ext uri="{9D8B030D-6E8A-4147-A177-3AD203B41FA5}">
                      <a16:colId xmlns:a16="http://schemas.microsoft.com/office/drawing/2014/main" val="1831119519"/>
                    </a:ext>
                  </a:extLst>
                </a:gridCol>
              </a:tblGrid>
              <a:tr h="51521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الفلز 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مصدره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786002"/>
                  </a:ext>
                </a:extLst>
              </a:tr>
              <a:tr h="51521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الحديد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430648"/>
                  </a:ext>
                </a:extLst>
              </a:tr>
              <a:tr h="51521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الألومنيوم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965151"/>
                  </a:ext>
                </a:extLst>
              </a:tr>
              <a:tr h="51521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التيتانيوم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428933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03E5323-5B3A-8F62-C0D8-ABBBA4900CBD}"/>
              </a:ext>
            </a:extLst>
          </p:cNvPr>
          <p:cNvSpPr txBox="1"/>
          <p:nvPr/>
        </p:nvSpPr>
        <p:spPr>
          <a:xfrm>
            <a:off x="1017036" y="4421499"/>
            <a:ext cx="1661961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خام </a:t>
            </a:r>
            <a:r>
              <a:rPr lang="ar-SA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الهيماتيت</a:t>
            </a:r>
            <a:endParaRPr lang="ar-SA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ar-SA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A0F18B6-9619-5EAB-0AD3-3CD09FDF422A}"/>
              </a:ext>
            </a:extLst>
          </p:cNvPr>
          <p:cNvSpPr txBox="1"/>
          <p:nvPr/>
        </p:nvSpPr>
        <p:spPr>
          <a:xfrm>
            <a:off x="1017035" y="4915041"/>
            <a:ext cx="1661961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خام </a:t>
            </a:r>
            <a:r>
              <a:rPr lang="ar-SA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البوكسيت</a:t>
            </a:r>
            <a:endParaRPr lang="ar-SA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ar-SA" dirty="0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A948C2F-40E4-B981-ED29-C49F6870B5B5}"/>
              </a:ext>
            </a:extLst>
          </p:cNvPr>
          <p:cNvSpPr txBox="1"/>
          <p:nvPr/>
        </p:nvSpPr>
        <p:spPr>
          <a:xfrm>
            <a:off x="1017034" y="5434448"/>
            <a:ext cx="1661961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خام </a:t>
            </a:r>
            <a:r>
              <a:rPr lang="ar-SA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الإلمنيت</a:t>
            </a:r>
            <a:endParaRPr lang="ar-SA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ar-SA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06AB330-384D-2A5D-5884-4512AADDEA95}"/>
              </a:ext>
            </a:extLst>
          </p:cNvPr>
          <p:cNvSpPr txBox="1"/>
          <p:nvPr/>
        </p:nvSpPr>
        <p:spPr>
          <a:xfrm>
            <a:off x="8698357" y="3406893"/>
            <a:ext cx="31164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للتوضيح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A0DB9D1-3283-D1F5-055A-E1CFD757217D}"/>
              </a:ext>
            </a:extLst>
          </p:cNvPr>
          <p:cNvSpPr txBox="1"/>
          <p:nvPr/>
        </p:nvSpPr>
        <p:spPr>
          <a:xfrm>
            <a:off x="2139820" y="3300460"/>
            <a:ext cx="31164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أمثلة  </a:t>
            </a:r>
          </a:p>
        </p:txBody>
      </p:sp>
      <p:pic>
        <p:nvPicPr>
          <p:cNvPr id="12290" name="Picture 2" descr="نتيجة الصورة لـ التوضيح أيقونة">
            <a:extLst>
              <a:ext uri="{FF2B5EF4-FFF2-40B4-BE49-F238E27FC236}">
                <a16:creationId xmlns:a16="http://schemas.microsoft.com/office/drawing/2014/main" id="{E3BBBDC8-3B4E-68CC-3DF8-7788D7601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5" y="238310"/>
            <a:ext cx="24193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نتيجة الصورة لـ لمية ايقونة">
            <a:extLst>
              <a:ext uri="{FF2B5EF4-FFF2-40B4-BE49-F238E27FC236}">
                <a16:creationId xmlns:a16="http://schemas.microsoft.com/office/drawing/2014/main" id="{8D0C4EA2-D4DA-6429-8313-BABF8C365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253" y="4094432"/>
            <a:ext cx="1241360" cy="139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30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P spid="10" grpId="0" animBg="1"/>
      <p:bldP spid="13" grpId="0"/>
      <p:bldP spid="19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B6592DC-BC0B-81CD-85AE-7BEC85CBE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387" y="1210256"/>
            <a:ext cx="7256451" cy="4630707"/>
          </a:xfrm>
          <a:prstGeom prst="rect">
            <a:avLst/>
          </a:prstGeom>
        </p:spPr>
      </p:pic>
      <p:pic>
        <p:nvPicPr>
          <p:cNvPr id="6" name="Picture 2" descr="نتيجة الصورة لـ استراتيجية المناقشة">
            <a:extLst>
              <a:ext uri="{FF2B5EF4-FFF2-40B4-BE49-F238E27FC236}">
                <a16:creationId xmlns:a16="http://schemas.microsoft.com/office/drawing/2014/main" id="{FBDA58A4-4E7F-63F4-6615-4CE70B1E9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4" y="209936"/>
            <a:ext cx="1816462" cy="11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C82F36B8-948A-DD4E-A197-89654AE78B56}"/>
              </a:ext>
            </a:extLst>
          </p:cNvPr>
          <p:cNvSpPr/>
          <p:nvPr/>
        </p:nvSpPr>
        <p:spPr>
          <a:xfrm>
            <a:off x="8966718" y="328643"/>
            <a:ext cx="2950698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المناقشة </a:t>
            </a:r>
          </a:p>
        </p:txBody>
      </p:sp>
      <p:pic>
        <p:nvPicPr>
          <p:cNvPr id="10242" name="Picture 2" descr="نتيجة الصورة لـ الاستشعار عن بعد لاستخلاص المعادن">
            <a:extLst>
              <a:ext uri="{FF2B5EF4-FFF2-40B4-BE49-F238E27FC236}">
                <a16:creationId xmlns:a16="http://schemas.microsoft.com/office/drawing/2014/main" id="{3718B160-A6F7-D958-19D0-9A3075C1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16" y="1643355"/>
            <a:ext cx="3962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نتيجة الصورة لـ الاستشعار عن بعد لاستخلاص المعادن">
            <a:extLst>
              <a:ext uri="{FF2B5EF4-FFF2-40B4-BE49-F238E27FC236}">
                <a16:creationId xmlns:a16="http://schemas.microsoft.com/office/drawing/2014/main" id="{005390CC-8C93-82AE-62E6-B844CFF78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16" y="3976202"/>
            <a:ext cx="39624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39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6FE886EE-8563-16D0-97A4-44FFBD1EF9E6}"/>
              </a:ext>
            </a:extLst>
          </p:cNvPr>
          <p:cNvSpPr/>
          <p:nvPr/>
        </p:nvSpPr>
        <p:spPr>
          <a:xfrm>
            <a:off x="8439941" y="188656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تقويم بنائي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034B270D-5D40-B78A-B560-D725EEC85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86" y="2059618"/>
            <a:ext cx="3638287" cy="53066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44BF0FF-BD37-9CD0-74B5-CE8392CE6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30625"/>
            <a:ext cx="4879910" cy="1301620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3E464FE-19C0-7021-AE09-C0DD3848EBC4}"/>
              </a:ext>
            </a:extLst>
          </p:cNvPr>
          <p:cNvSpPr txBox="1"/>
          <p:nvPr/>
        </p:nvSpPr>
        <p:spPr>
          <a:xfrm>
            <a:off x="648428" y="1052280"/>
            <a:ext cx="19314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en-US" sz="2400" b="1" dirty="0">
                <a:solidFill>
                  <a:schemeClr val="bg1"/>
                </a:solidFill>
              </a:rPr>
              <a:t>95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7201B69A-C362-F024-0CC0-7CE53AEAD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24" y="330519"/>
            <a:ext cx="2511869" cy="669612"/>
          </a:xfrm>
          <a:prstGeom prst="rect">
            <a:avLst/>
          </a:prstGeom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D629C3B5-37A6-1CE3-80DD-CAD5D176A4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092" y="330519"/>
            <a:ext cx="1165127" cy="1165127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DDEF574-398E-18D7-2961-F011396B1F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2833" y="2967706"/>
            <a:ext cx="4571999" cy="274262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5B4DE51-BA19-0CB1-143F-1522BEF1C6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9086" y="5118336"/>
            <a:ext cx="530398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2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B2BBFEE-96C6-9867-152A-FAA3F1517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51" y="193436"/>
            <a:ext cx="8109576" cy="6384646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D16906C-FE4C-2722-C06D-6AB22E0BA1C8}"/>
              </a:ext>
            </a:extLst>
          </p:cNvPr>
          <p:cNvSpPr/>
          <p:nvPr/>
        </p:nvSpPr>
        <p:spPr>
          <a:xfrm>
            <a:off x="9123504" y="193436"/>
            <a:ext cx="269654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الجدول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0C19450-B225-B962-6446-A5CC7BDA61D9}"/>
              </a:ext>
            </a:extLst>
          </p:cNvPr>
          <p:cNvSpPr/>
          <p:nvPr/>
        </p:nvSpPr>
        <p:spPr>
          <a:xfrm>
            <a:off x="8751729" y="1686222"/>
            <a:ext cx="3068320" cy="205068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استخدامات و استعمالات المعادن في الكثير من  التطبيقات في المجالات المختلفة . </a:t>
            </a:r>
          </a:p>
        </p:txBody>
      </p:sp>
      <p:pic>
        <p:nvPicPr>
          <p:cNvPr id="11266" name="Picture 2" descr="أيقونات الكمبيوتر, محرك البحث على شبكة الإنترنت, الموقع صورة بابوا نيو ...">
            <a:extLst>
              <a:ext uri="{FF2B5EF4-FFF2-40B4-BE49-F238E27FC236}">
                <a16:creationId xmlns:a16="http://schemas.microsoft.com/office/drawing/2014/main" id="{E6CC8296-7C26-C3A0-2C20-EB76D1FB2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889" y="4890796"/>
            <a:ext cx="1891004" cy="189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869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نتيجة الصورة لـ التفكير الناقد">
            <a:extLst>
              <a:ext uri="{FF2B5EF4-FFF2-40B4-BE49-F238E27FC236}">
                <a16:creationId xmlns:a16="http://schemas.microsoft.com/office/drawing/2014/main" id="{262B2EB6-BB75-68A7-4824-87D1ED16D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59" y="77902"/>
            <a:ext cx="1521862" cy="152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13FF7EB4-1A6C-CEC3-180C-96B0BF5124D8}"/>
              </a:ext>
            </a:extLst>
          </p:cNvPr>
          <p:cNvSpPr/>
          <p:nvPr/>
        </p:nvSpPr>
        <p:spPr>
          <a:xfrm>
            <a:off x="8308971" y="532038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التفكير الناقد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22FE21A-E1A6-2322-8F8F-68BD385A784E}"/>
              </a:ext>
            </a:extLst>
          </p:cNvPr>
          <p:cNvSpPr txBox="1"/>
          <p:nvPr/>
        </p:nvSpPr>
        <p:spPr>
          <a:xfrm>
            <a:off x="4539405" y="1599764"/>
            <a:ext cx="78750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لماذا سميت الأحجار الكريمة بهذا الاسم ؟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86CD511-6E77-7AEC-8E39-16BAF2981ED9}"/>
              </a:ext>
            </a:extLst>
          </p:cNvPr>
          <p:cNvSpPr/>
          <p:nvPr/>
        </p:nvSpPr>
        <p:spPr>
          <a:xfrm>
            <a:off x="5734646" y="2326589"/>
            <a:ext cx="5484552" cy="8643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لأنها معادن ثمينة و  نادرة و  جميلة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7042DF5-2B7C-7B9C-9309-F34B10279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91" y="2025919"/>
            <a:ext cx="3881536" cy="418374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293DB3E4-4D1F-39E5-80D2-51888C2CF5CC}"/>
              </a:ext>
            </a:extLst>
          </p:cNvPr>
          <p:cNvSpPr txBox="1"/>
          <p:nvPr/>
        </p:nvSpPr>
        <p:spPr>
          <a:xfrm>
            <a:off x="4539405" y="3443996"/>
            <a:ext cx="81269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عزيزتي عددي أهم خصائص الأحجار الكريمة: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59948AB-08DE-8A43-F78E-E78CB2CF17F2}"/>
              </a:ext>
            </a:extLst>
          </p:cNvPr>
          <p:cNvSpPr/>
          <p:nvPr/>
        </p:nvSpPr>
        <p:spPr>
          <a:xfrm>
            <a:off x="7459884" y="4362419"/>
            <a:ext cx="3881536" cy="523220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 تمتاز بالقساوة و مقاومة الخدش .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16BAF106-53EC-881C-9CFF-FC0ACEB16700}"/>
              </a:ext>
            </a:extLst>
          </p:cNvPr>
          <p:cNvSpPr/>
          <p:nvPr/>
        </p:nvSpPr>
        <p:spPr>
          <a:xfrm>
            <a:off x="5155223" y="4996626"/>
            <a:ext cx="3881536" cy="523220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 يمكن صقلها فتزداد جمالا .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3C8F4634-2BD0-18ED-B38D-EEEFA70DB90D}"/>
              </a:ext>
            </a:extLst>
          </p:cNvPr>
          <p:cNvSpPr/>
          <p:nvPr/>
        </p:nvSpPr>
        <p:spPr>
          <a:xfrm>
            <a:off x="7459884" y="5772883"/>
            <a:ext cx="3881536" cy="523220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 تستعمل في صناعة المجوهرات </a:t>
            </a:r>
          </a:p>
        </p:txBody>
      </p:sp>
    </p:spTree>
    <p:extLst>
      <p:ext uri="{BB962C8B-B14F-4D97-AF65-F5344CB8AC3E}">
        <p14:creationId xmlns:p14="http://schemas.microsoft.com/office/powerpoint/2010/main" val="152816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7B2A453-DB98-E460-8299-71EE5E94B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74" y="2368409"/>
            <a:ext cx="7485515" cy="3379248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F5722686-B4A5-D94F-24D8-2F92C44652EE}"/>
              </a:ext>
            </a:extLst>
          </p:cNvPr>
          <p:cNvSpPr/>
          <p:nvPr/>
        </p:nvSpPr>
        <p:spPr>
          <a:xfrm>
            <a:off x="6858001" y="701839"/>
            <a:ext cx="4947588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خصائص أخرى و أمثلة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322" name="Picture 10" descr="نتيجة الصورة لـ الياقوت">
            <a:extLst>
              <a:ext uri="{FF2B5EF4-FFF2-40B4-BE49-F238E27FC236}">
                <a16:creationId xmlns:a16="http://schemas.microsoft.com/office/drawing/2014/main" id="{CD5244F1-68CB-E0F8-B255-ACF457A7D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11" y="530279"/>
            <a:ext cx="33909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نتيجة الصورة لـ الزفير">
            <a:extLst>
              <a:ext uri="{FF2B5EF4-FFF2-40B4-BE49-F238E27FC236}">
                <a16:creationId xmlns:a16="http://schemas.microsoft.com/office/drawing/2014/main" id="{85C0057D-CA42-1696-58F6-67A520F68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38" y="3816802"/>
            <a:ext cx="33909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نتيجة الصورة لـ ايقونة مجوهرات">
            <a:extLst>
              <a:ext uri="{FF2B5EF4-FFF2-40B4-BE49-F238E27FC236}">
                <a16:creationId xmlns:a16="http://schemas.microsoft.com/office/drawing/2014/main" id="{E5370DFB-E6E3-2C01-633D-9729BD7C8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363" y="0"/>
            <a:ext cx="21336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06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70"/>
          <p:cNvSpPr txBox="1">
            <a:spLocks/>
          </p:cNvSpPr>
          <p:nvPr/>
        </p:nvSpPr>
        <p:spPr>
          <a:xfrm>
            <a:off x="9121504" y="368287"/>
            <a:ext cx="2515465" cy="7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342900" marR="0" indent="-34290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 defTabSz="426444">
              <a:spcBef>
                <a:spcPts val="0"/>
              </a:spcBef>
              <a:buSzTx/>
              <a:buNone/>
              <a:defRPr sz="2336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ar-KW" sz="2336" dirty="0">
              <a:latin typeface="Calibri" panose="020F0502020204030204" pitchFamily="34" charset="0"/>
              <a:ea typeface="Helvetica Light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25" y="304240"/>
            <a:ext cx="2291334" cy="957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260" y="542577"/>
            <a:ext cx="1165127" cy="1165127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0B51A5AD-F2D5-F664-18FD-DD72F24208A2}"/>
              </a:ext>
            </a:extLst>
          </p:cNvPr>
          <p:cNvSpPr/>
          <p:nvPr/>
        </p:nvSpPr>
        <p:spPr>
          <a:xfrm>
            <a:off x="8448023" y="368287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الختامي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E31E5C7A-6D21-597D-6E5A-D3E875D7D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982070"/>
              </p:ext>
            </p:extLst>
          </p:nvPr>
        </p:nvGraphicFramePr>
        <p:xfrm>
          <a:off x="1102638" y="2310817"/>
          <a:ext cx="10456435" cy="1196174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565620">
                  <a:extLst>
                    <a:ext uri="{9D8B030D-6E8A-4147-A177-3AD203B41FA5}">
                      <a16:colId xmlns:a16="http://schemas.microsoft.com/office/drawing/2014/main" val="937595324"/>
                    </a:ext>
                  </a:extLst>
                </a:gridCol>
                <a:gridCol w="2048488">
                  <a:extLst>
                    <a:ext uri="{9D8B030D-6E8A-4147-A177-3AD203B41FA5}">
                      <a16:colId xmlns:a16="http://schemas.microsoft.com/office/drawing/2014/main" val="1968329035"/>
                    </a:ext>
                  </a:extLst>
                </a:gridCol>
                <a:gridCol w="736857">
                  <a:extLst>
                    <a:ext uri="{9D8B030D-6E8A-4147-A177-3AD203B41FA5}">
                      <a16:colId xmlns:a16="http://schemas.microsoft.com/office/drawing/2014/main" val="3283596196"/>
                    </a:ext>
                  </a:extLst>
                </a:gridCol>
                <a:gridCol w="1877251">
                  <a:extLst>
                    <a:ext uri="{9D8B030D-6E8A-4147-A177-3AD203B41FA5}">
                      <a16:colId xmlns:a16="http://schemas.microsoft.com/office/drawing/2014/main" val="645961879"/>
                    </a:ext>
                  </a:extLst>
                </a:gridCol>
                <a:gridCol w="558419">
                  <a:extLst>
                    <a:ext uri="{9D8B030D-6E8A-4147-A177-3AD203B41FA5}">
                      <a16:colId xmlns:a16="http://schemas.microsoft.com/office/drawing/2014/main" val="658588130"/>
                    </a:ext>
                  </a:extLst>
                </a:gridCol>
                <a:gridCol w="2055690">
                  <a:extLst>
                    <a:ext uri="{9D8B030D-6E8A-4147-A177-3AD203B41FA5}">
                      <a16:colId xmlns:a16="http://schemas.microsoft.com/office/drawing/2014/main" val="2304327602"/>
                    </a:ext>
                  </a:extLst>
                </a:gridCol>
                <a:gridCol w="510465">
                  <a:extLst>
                    <a:ext uri="{9D8B030D-6E8A-4147-A177-3AD203B41FA5}">
                      <a16:colId xmlns:a16="http://schemas.microsoft.com/office/drawing/2014/main" val="4232834374"/>
                    </a:ext>
                  </a:extLst>
                </a:gridCol>
                <a:gridCol w="2103645">
                  <a:extLst>
                    <a:ext uri="{9D8B030D-6E8A-4147-A177-3AD203B41FA5}">
                      <a16:colId xmlns:a16="http://schemas.microsoft.com/office/drawing/2014/main" val="899999594"/>
                    </a:ext>
                  </a:extLst>
                </a:gridCol>
              </a:tblGrid>
              <a:tr h="598087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مجموعة المعادن المحتوية على السيليكون والأكسجين.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910358"/>
                  </a:ext>
                </a:extLst>
              </a:tr>
              <a:tr h="59808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أ</a:t>
                      </a:r>
                      <a:endParaRPr lang="ar-SA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السيليكات</a:t>
                      </a:r>
                      <a:endParaRPr lang="ar-SA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الكربونات</a:t>
                      </a:r>
                      <a:endParaRPr lang="ar-SA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الفوسفات</a:t>
                      </a:r>
                      <a:endParaRPr lang="ar-SA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الكبريتات</a:t>
                      </a:r>
                      <a:endParaRPr lang="en-GB" sz="20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131473"/>
                  </a:ext>
                </a:extLst>
              </a:tr>
            </a:tbl>
          </a:graphicData>
        </a:graphic>
      </p:graphicFrame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EA1DBA86-D952-401B-B256-8FF4C859D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338652"/>
              </p:ext>
            </p:extLst>
          </p:nvPr>
        </p:nvGraphicFramePr>
        <p:xfrm>
          <a:off x="1102638" y="3639758"/>
          <a:ext cx="10456435" cy="1196174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565620">
                  <a:extLst>
                    <a:ext uri="{9D8B030D-6E8A-4147-A177-3AD203B41FA5}">
                      <a16:colId xmlns:a16="http://schemas.microsoft.com/office/drawing/2014/main" val="3838366981"/>
                    </a:ext>
                  </a:extLst>
                </a:gridCol>
                <a:gridCol w="2048488">
                  <a:extLst>
                    <a:ext uri="{9D8B030D-6E8A-4147-A177-3AD203B41FA5}">
                      <a16:colId xmlns:a16="http://schemas.microsoft.com/office/drawing/2014/main" val="1059748242"/>
                    </a:ext>
                  </a:extLst>
                </a:gridCol>
                <a:gridCol w="736857">
                  <a:extLst>
                    <a:ext uri="{9D8B030D-6E8A-4147-A177-3AD203B41FA5}">
                      <a16:colId xmlns:a16="http://schemas.microsoft.com/office/drawing/2014/main" val="3882207925"/>
                    </a:ext>
                  </a:extLst>
                </a:gridCol>
                <a:gridCol w="1877251">
                  <a:extLst>
                    <a:ext uri="{9D8B030D-6E8A-4147-A177-3AD203B41FA5}">
                      <a16:colId xmlns:a16="http://schemas.microsoft.com/office/drawing/2014/main" val="331050499"/>
                    </a:ext>
                  </a:extLst>
                </a:gridCol>
                <a:gridCol w="558419">
                  <a:extLst>
                    <a:ext uri="{9D8B030D-6E8A-4147-A177-3AD203B41FA5}">
                      <a16:colId xmlns:a16="http://schemas.microsoft.com/office/drawing/2014/main" val="3710687837"/>
                    </a:ext>
                  </a:extLst>
                </a:gridCol>
                <a:gridCol w="2055690">
                  <a:extLst>
                    <a:ext uri="{9D8B030D-6E8A-4147-A177-3AD203B41FA5}">
                      <a16:colId xmlns:a16="http://schemas.microsoft.com/office/drawing/2014/main" val="4192269258"/>
                    </a:ext>
                  </a:extLst>
                </a:gridCol>
                <a:gridCol w="681426">
                  <a:extLst>
                    <a:ext uri="{9D8B030D-6E8A-4147-A177-3AD203B41FA5}">
                      <a16:colId xmlns:a16="http://schemas.microsoft.com/office/drawing/2014/main" val="291755682"/>
                    </a:ext>
                  </a:extLst>
                </a:gridCol>
                <a:gridCol w="1932684">
                  <a:extLst>
                    <a:ext uri="{9D8B030D-6E8A-4147-A177-3AD203B41FA5}">
                      <a16:colId xmlns:a16="http://schemas.microsoft.com/office/drawing/2014/main" val="2625170465"/>
                    </a:ext>
                  </a:extLst>
                </a:gridCol>
              </a:tblGrid>
              <a:tr h="598087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الصيغة الكيميائية الصحيحة لهرم السيليكا :</a:t>
                      </a:r>
                      <a:endParaRPr lang="ar-SA" sz="2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599572"/>
                  </a:ext>
                </a:extLst>
              </a:tr>
              <a:tr h="59808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SiO</a:t>
                      </a:r>
                      <a:r>
                        <a:rPr lang="en-US" sz="2000" baseline="-25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ar-SA" sz="2000" b="1" baseline="-250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</a:t>
                      </a:r>
                      <a:r>
                        <a:rPr lang="en-US" sz="2000" baseline="-25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2000" baseline="-25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000" baseline="30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+4</a:t>
                      </a:r>
                      <a:endParaRPr lang="ar-SA" sz="2000" b="1" baseline="30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SiO</a:t>
                      </a:r>
                      <a:r>
                        <a:rPr lang="en-US" sz="2000" baseline="-25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000" baseline="30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</a:t>
                      </a:r>
                      <a:endParaRPr lang="ar-SA" sz="2000" b="1" baseline="300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</a:t>
                      </a:r>
                      <a:r>
                        <a:rPr lang="en-US" sz="2000" baseline="-25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2000" baseline="-25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2000" baseline="-250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52895"/>
                  </a:ext>
                </a:extLst>
              </a:tr>
            </a:tbl>
          </a:graphicData>
        </a:graphic>
      </p:graphicFrame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E1FB4807-EB3C-5F20-103A-6154B83E8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862785"/>
              </p:ext>
            </p:extLst>
          </p:nvPr>
        </p:nvGraphicFramePr>
        <p:xfrm>
          <a:off x="1102639" y="5035355"/>
          <a:ext cx="10456434" cy="1186205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568559">
                  <a:extLst>
                    <a:ext uri="{9D8B030D-6E8A-4147-A177-3AD203B41FA5}">
                      <a16:colId xmlns:a16="http://schemas.microsoft.com/office/drawing/2014/main" val="2939165266"/>
                    </a:ext>
                  </a:extLst>
                </a:gridCol>
                <a:gridCol w="2059133">
                  <a:extLst>
                    <a:ext uri="{9D8B030D-6E8A-4147-A177-3AD203B41FA5}">
                      <a16:colId xmlns:a16="http://schemas.microsoft.com/office/drawing/2014/main" val="1037687311"/>
                    </a:ext>
                  </a:extLst>
                </a:gridCol>
                <a:gridCol w="740686">
                  <a:extLst>
                    <a:ext uri="{9D8B030D-6E8A-4147-A177-3AD203B41FA5}">
                      <a16:colId xmlns:a16="http://schemas.microsoft.com/office/drawing/2014/main" val="2946918907"/>
                    </a:ext>
                  </a:extLst>
                </a:gridCol>
                <a:gridCol w="1887006">
                  <a:extLst>
                    <a:ext uri="{9D8B030D-6E8A-4147-A177-3AD203B41FA5}">
                      <a16:colId xmlns:a16="http://schemas.microsoft.com/office/drawing/2014/main" val="2891218702"/>
                    </a:ext>
                  </a:extLst>
                </a:gridCol>
                <a:gridCol w="561321">
                  <a:extLst>
                    <a:ext uri="{9D8B030D-6E8A-4147-A177-3AD203B41FA5}">
                      <a16:colId xmlns:a16="http://schemas.microsoft.com/office/drawing/2014/main" val="2483275770"/>
                    </a:ext>
                  </a:extLst>
                </a:gridCol>
                <a:gridCol w="2066372">
                  <a:extLst>
                    <a:ext uri="{9D8B030D-6E8A-4147-A177-3AD203B41FA5}">
                      <a16:colId xmlns:a16="http://schemas.microsoft.com/office/drawing/2014/main" val="3513847309"/>
                    </a:ext>
                  </a:extLst>
                </a:gridCol>
                <a:gridCol w="684967">
                  <a:extLst>
                    <a:ext uri="{9D8B030D-6E8A-4147-A177-3AD203B41FA5}">
                      <a16:colId xmlns:a16="http://schemas.microsoft.com/office/drawing/2014/main" val="4212779232"/>
                    </a:ext>
                  </a:extLst>
                </a:gridCol>
                <a:gridCol w="1888390">
                  <a:extLst>
                    <a:ext uri="{9D8B030D-6E8A-4147-A177-3AD203B41FA5}">
                      <a16:colId xmlns:a16="http://schemas.microsoft.com/office/drawing/2014/main" val="177437817"/>
                    </a:ext>
                  </a:extLst>
                </a:gridCol>
              </a:tblGrid>
              <a:tr h="598087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يسمى المعدن الذي يحتوي على مواد قيمة يمكن تعدينهــا بـ :</a:t>
                      </a:r>
                      <a:endParaRPr lang="ar-SA" sz="2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707182"/>
                  </a:ext>
                </a:extLst>
              </a:tr>
              <a:tr h="58811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الفلز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الخام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اللافلز </a:t>
                      </a:r>
                      <a:endParaRPr lang="ar-SA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الأحجار الكريمة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86469"/>
                  </a:ext>
                </a:extLst>
              </a:tr>
            </a:tbl>
          </a:graphicData>
        </a:graphic>
      </p:graphicFrame>
      <p:sp>
        <p:nvSpPr>
          <p:cNvPr id="12" name="مربع نص 16">
            <a:extLst>
              <a:ext uri="{FF2B5EF4-FFF2-40B4-BE49-F238E27FC236}">
                <a16:creationId xmlns:a16="http://schemas.microsoft.com/office/drawing/2014/main" id="{D386AA38-F073-785D-AF16-3C0023FACD36}"/>
              </a:ext>
            </a:extLst>
          </p:cNvPr>
          <p:cNvSpPr txBox="1"/>
          <p:nvPr/>
        </p:nvSpPr>
        <p:spPr>
          <a:xfrm>
            <a:off x="3856355" y="1367295"/>
            <a:ext cx="47810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اختاري الإجابة الصحيحة في كل مما يأتي : </a:t>
            </a: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0F1C0E36-B564-64CD-E40B-C84A7490C91E}"/>
              </a:ext>
            </a:extLst>
          </p:cNvPr>
          <p:cNvSpPr/>
          <p:nvPr/>
        </p:nvSpPr>
        <p:spPr>
          <a:xfrm>
            <a:off x="11089362" y="2871179"/>
            <a:ext cx="426720" cy="426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E414F718-A036-67C3-9433-3471544D4191}"/>
              </a:ext>
            </a:extLst>
          </p:cNvPr>
          <p:cNvSpPr/>
          <p:nvPr/>
        </p:nvSpPr>
        <p:spPr>
          <a:xfrm>
            <a:off x="5820143" y="4291585"/>
            <a:ext cx="426720" cy="426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FDF599F9-8673-67F4-0F50-5391DEE34FD9}"/>
              </a:ext>
            </a:extLst>
          </p:cNvPr>
          <p:cNvSpPr/>
          <p:nvPr/>
        </p:nvSpPr>
        <p:spPr>
          <a:xfrm>
            <a:off x="8339408" y="5665576"/>
            <a:ext cx="426720" cy="426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02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DC1E142-E90E-9B7F-773F-13F840E2C888}"/>
              </a:ext>
            </a:extLst>
          </p:cNvPr>
          <p:cNvSpPr txBox="1"/>
          <p:nvPr/>
        </p:nvSpPr>
        <p:spPr>
          <a:xfrm>
            <a:off x="1336838" y="2268345"/>
            <a:ext cx="938659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انتهى أسأل الله أن ينفع به </a:t>
            </a:r>
          </a:p>
          <a:p>
            <a:pPr algn="ctr"/>
            <a:r>
              <a:rPr lang="ar-SA" sz="4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اعداد و تصميم أ . شيخه المطيري </a:t>
            </a:r>
          </a:p>
        </p:txBody>
      </p:sp>
    </p:spTree>
    <p:extLst>
      <p:ext uri="{BB962C8B-B14F-4D97-AF65-F5344CB8AC3E}">
        <p14:creationId xmlns:p14="http://schemas.microsoft.com/office/powerpoint/2010/main" val="289102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8EC8A882-C7B9-4B59-9F76-7C700AE9569E}"/>
              </a:ext>
            </a:extLst>
          </p:cNvPr>
          <p:cNvSpPr/>
          <p:nvPr/>
        </p:nvSpPr>
        <p:spPr>
          <a:xfrm>
            <a:off x="1991544" y="0"/>
            <a:ext cx="792088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endParaRPr lang="ar-SA">
              <a:solidFill>
                <a:prstClr val="white"/>
              </a:solidFill>
              <a:latin typeface="Rockwell" panose="02060603020205020403"/>
              <a:cs typeface="Times New Roman" panose="02020603050405020304" pitchFamily="18" charset="0"/>
            </a:endParaRP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F3928D8D-7060-4D74-A3A4-49B0009E8B70}"/>
              </a:ext>
            </a:extLst>
          </p:cNvPr>
          <p:cNvSpPr/>
          <p:nvPr/>
        </p:nvSpPr>
        <p:spPr>
          <a:xfrm>
            <a:off x="1667508" y="692696"/>
            <a:ext cx="1651650" cy="14401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2000" b="1" dirty="0">
                <a:solidFill>
                  <a:srgbClr val="855D5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  <a:cs typeface="Times New Roman" panose="02020603050405020304" pitchFamily="18" charset="0"/>
              </a:rPr>
              <a:t>أنواع المعادن و أهميتها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AFE5C52-97E9-4F5B-B3BB-7C10D0EC0BB6}"/>
              </a:ext>
            </a:extLst>
          </p:cNvPr>
          <p:cNvSpPr/>
          <p:nvPr/>
        </p:nvSpPr>
        <p:spPr>
          <a:xfrm>
            <a:off x="9556918" y="692697"/>
            <a:ext cx="972108" cy="9211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الفكرة الرئيسة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9F6CA1F-4B36-478A-883F-78A7FF7E7B4B}"/>
              </a:ext>
            </a:extLst>
          </p:cNvPr>
          <p:cNvSpPr/>
          <p:nvPr/>
        </p:nvSpPr>
        <p:spPr>
          <a:xfrm>
            <a:off x="9552384" y="1844824"/>
            <a:ext cx="972108" cy="20882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05543BA-D462-4264-9818-C0D4D634C7AE}"/>
              </a:ext>
            </a:extLst>
          </p:cNvPr>
          <p:cNvSpPr/>
          <p:nvPr/>
        </p:nvSpPr>
        <p:spPr>
          <a:xfrm>
            <a:off x="9552384" y="4236044"/>
            <a:ext cx="972108" cy="921148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المفردات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43774FD-50EB-4BD7-95E4-C80D6F9FCC7F}"/>
              </a:ext>
            </a:extLst>
          </p:cNvPr>
          <p:cNvSpPr/>
          <p:nvPr/>
        </p:nvSpPr>
        <p:spPr>
          <a:xfrm>
            <a:off x="9552384" y="5316164"/>
            <a:ext cx="972108" cy="9211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المفردات الجديدة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7136FF7-DAD6-420F-9AAE-907AFBEB1A9F}"/>
              </a:ext>
            </a:extLst>
          </p:cNvPr>
          <p:cNvSpPr/>
          <p:nvPr/>
        </p:nvSpPr>
        <p:spPr>
          <a:xfrm>
            <a:off x="3431704" y="692697"/>
            <a:ext cx="6012668" cy="92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تصنف المعادن اعتمادا على خواصها الكيميائية والفيزيائية..</a:t>
            </a:r>
            <a:endParaRPr lang="en-US" altLang="en-US" sz="24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BA6FDDE-4944-4620-99CA-B680D4772629}"/>
              </a:ext>
            </a:extLst>
          </p:cNvPr>
          <p:cNvSpPr/>
          <p:nvPr/>
        </p:nvSpPr>
        <p:spPr>
          <a:xfrm>
            <a:off x="3431704" y="1855899"/>
            <a:ext cx="6012668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defTabSz="45720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تتعرف مجموعات المعادن المختلفة. </a:t>
            </a:r>
          </a:p>
          <a:p>
            <a:pPr algn="just" defTabSz="45720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توضح مجسم السيليكا الرباعي الأوجه.</a:t>
            </a:r>
          </a:p>
          <a:p>
            <a:pPr algn="just" defTabSz="45720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تناقش كيف تستعمل المعادن؟</a:t>
            </a:r>
            <a:endParaRPr lang="en-US" altLang="en-US" sz="24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319F11B-6488-4F56-85B1-E85F8C897508}"/>
              </a:ext>
            </a:extLst>
          </p:cNvPr>
          <p:cNvSpPr/>
          <p:nvPr/>
        </p:nvSpPr>
        <p:spPr>
          <a:xfrm>
            <a:off x="3431704" y="4236044"/>
            <a:ext cx="6012668" cy="92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رابطة كيميائية: القوة التي تربط ذرتين إحداهما بالأخرى.</a:t>
            </a:r>
            <a:endParaRPr lang="en-US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19BBD26-AAAF-4C4D-999D-D6B0A8984683}"/>
              </a:ext>
            </a:extLst>
          </p:cNvPr>
          <p:cNvSpPr/>
          <p:nvPr/>
        </p:nvSpPr>
        <p:spPr>
          <a:xfrm>
            <a:off x="3431704" y="5316165"/>
            <a:ext cx="6012668" cy="1009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endParaRPr lang="ar-SA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ctr" defTabSz="457200" rtl="0">
              <a:defRPr/>
            </a:pPr>
            <a:endParaRPr lang="en-US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57200" rtl="0">
              <a:defRPr/>
            </a:pPr>
            <a:endParaRPr lang="en-US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57200" rtl="0">
              <a:defRPr/>
            </a:pPr>
            <a:endParaRPr lang="en-US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السيليكات - الهرم الرباعي الأوجه - الخام  - </a:t>
            </a:r>
          </a:p>
          <a:p>
            <a:pPr algn="ctr" defTabSz="457200" rtl="0"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الأحجار الكريمة</a:t>
            </a:r>
          </a:p>
          <a:p>
            <a:pPr algn="ctr" defTabSz="457200" rtl="0">
              <a:defRPr/>
            </a:pPr>
            <a:endParaRPr lang="ar-SA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57200" rtl="0">
              <a:defRPr/>
            </a:pPr>
            <a:endParaRPr lang="ar-SA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57200" rtl="0">
              <a:defRPr/>
            </a:pPr>
            <a:endParaRPr lang="ar-SA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en-US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57200" rtl="0">
              <a:defRPr/>
            </a:pPr>
            <a:endParaRPr lang="ar-SA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876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9E539B6C-EB4B-ED38-082B-0A7312B9BCD7}"/>
              </a:ext>
            </a:extLst>
          </p:cNvPr>
          <p:cNvSpPr/>
          <p:nvPr/>
        </p:nvSpPr>
        <p:spPr>
          <a:xfrm>
            <a:off x="6932287" y="428172"/>
            <a:ext cx="5038529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التهيئة – الربط مع الأحياء </a:t>
            </a:r>
            <a:r>
              <a:rPr lang="ar-S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CDE446E-7852-3706-8D12-53E9D07A3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376" y="2488126"/>
            <a:ext cx="6400440" cy="2918964"/>
          </a:xfrm>
          <a:prstGeom prst="rect">
            <a:avLst/>
          </a:prstGeom>
        </p:spPr>
      </p:pic>
      <p:pic>
        <p:nvPicPr>
          <p:cNvPr id="9218" name="Picture 2" descr="نتيجة الصورة لـ الأحياء ايقونة">
            <a:extLst>
              <a:ext uri="{FF2B5EF4-FFF2-40B4-BE49-F238E27FC236}">
                <a16:creationId xmlns:a16="http://schemas.microsoft.com/office/drawing/2014/main" id="{1D0047C9-138A-8041-9592-81DB2138F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4" y="159204"/>
            <a:ext cx="1778162" cy="145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اصغر مستوى تصنيف المخلوقات الحيه - طموحاتي">
            <a:extLst>
              <a:ext uri="{FF2B5EF4-FFF2-40B4-BE49-F238E27FC236}">
                <a16:creationId xmlns:a16="http://schemas.microsoft.com/office/drawing/2014/main" id="{8B2F4114-9487-5298-1F19-0967AC3B1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6" y="2240865"/>
            <a:ext cx="4516600" cy="341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2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نتيجة الصورة لـ التفكير الناقد">
            <a:extLst>
              <a:ext uri="{FF2B5EF4-FFF2-40B4-BE49-F238E27FC236}">
                <a16:creationId xmlns:a16="http://schemas.microsoft.com/office/drawing/2014/main" id="{262B2EB6-BB75-68A7-4824-87D1ED16D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59" y="77902"/>
            <a:ext cx="1521862" cy="152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13FF7EB4-1A6C-CEC3-180C-96B0BF5124D8}"/>
              </a:ext>
            </a:extLst>
          </p:cNvPr>
          <p:cNvSpPr/>
          <p:nvPr/>
        </p:nvSpPr>
        <p:spPr>
          <a:xfrm>
            <a:off x="8532906" y="168230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التفكير الناقد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22FE21A-E1A6-2322-8F8F-68BD385A784E}"/>
              </a:ext>
            </a:extLst>
          </p:cNvPr>
          <p:cNvSpPr txBox="1"/>
          <p:nvPr/>
        </p:nvSpPr>
        <p:spPr>
          <a:xfrm>
            <a:off x="4795011" y="1599764"/>
            <a:ext cx="78750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لماذا صنفت المعادن إلى مجموعات؟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86CD511-6E77-7AEC-8E39-16BAF2981ED9}"/>
              </a:ext>
            </a:extLst>
          </p:cNvPr>
          <p:cNvSpPr/>
          <p:nvPr/>
        </p:nvSpPr>
        <p:spPr>
          <a:xfrm>
            <a:off x="5990253" y="2564630"/>
            <a:ext cx="5484552" cy="2370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لتسهيل دراسة المعادن و  فهم خواصها , حيث يوجد الآلاف منها لأنها تتكون من ارتباط عناصر بطرائق  و أشكال  و نسب مختلفة .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B5EA7C8-B98B-6F8A-3141-D3B6FCB9F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65" y="2564630"/>
            <a:ext cx="2332400" cy="219159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C0E7844-9EDD-48AC-DFBC-BC35E0F09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257" y="3873235"/>
            <a:ext cx="2238570" cy="215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BDA2DC64-EBC5-FA20-914C-2605DE12D634}"/>
              </a:ext>
            </a:extLst>
          </p:cNvPr>
          <p:cNvSpPr/>
          <p:nvPr/>
        </p:nvSpPr>
        <p:spPr>
          <a:xfrm>
            <a:off x="7679094" y="328643"/>
            <a:ext cx="4238322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الخرائط الذهنية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9FDE28E-4CAC-58B4-B1E6-ACBD8B8D45F8}"/>
              </a:ext>
            </a:extLst>
          </p:cNvPr>
          <p:cNvSpPr txBox="1"/>
          <p:nvPr/>
        </p:nvSpPr>
        <p:spPr>
          <a:xfrm>
            <a:off x="2005351" y="1280877"/>
            <a:ext cx="967926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57200" rtl="0">
              <a:defRPr/>
            </a:pP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عزيزتي بعد اطلاعك على النص العلمي في كتابك ارسمي خريطة لمجموعات المعادن 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563873B-D43D-46FF-22AC-F3535680AB63}"/>
              </a:ext>
            </a:extLst>
          </p:cNvPr>
          <p:cNvSpPr txBox="1"/>
          <p:nvPr/>
        </p:nvSpPr>
        <p:spPr>
          <a:xfrm>
            <a:off x="9653109" y="3094840"/>
            <a:ext cx="181213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السيليكات</a:t>
            </a:r>
          </a:p>
        </p:txBody>
      </p:sp>
      <p:pic>
        <p:nvPicPr>
          <p:cNvPr id="3092" name="Picture 6" descr="نتيجة الصورة لـ ايقونة الخرائط الذهنية">
            <a:extLst>
              <a:ext uri="{FF2B5EF4-FFF2-40B4-BE49-F238E27FC236}">
                <a16:creationId xmlns:a16="http://schemas.microsoft.com/office/drawing/2014/main" id="{CEAA3B63-341D-AF35-E4A0-63393FBAC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6" y="274426"/>
            <a:ext cx="1446950" cy="14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08EEA75-6E39-4D3B-17F0-8F24A6569382}"/>
              </a:ext>
            </a:extLst>
          </p:cNvPr>
          <p:cNvSpPr txBox="1"/>
          <p:nvPr/>
        </p:nvSpPr>
        <p:spPr>
          <a:xfrm>
            <a:off x="445847" y="3094841"/>
            <a:ext cx="166522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الأكاسيد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FB1EBC0-35D4-72CA-DBF8-3516EFE10C9E}"/>
              </a:ext>
            </a:extLst>
          </p:cNvPr>
          <p:cNvSpPr txBox="1"/>
          <p:nvPr/>
        </p:nvSpPr>
        <p:spPr>
          <a:xfrm>
            <a:off x="8951075" y="4302197"/>
            <a:ext cx="250171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الكربونات</a:t>
            </a:r>
            <a:endParaRPr lang="ar-SA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CEE96A9-1706-890B-62AF-F3C3328B563E}"/>
              </a:ext>
            </a:extLst>
          </p:cNvPr>
          <p:cNvSpPr txBox="1"/>
          <p:nvPr/>
        </p:nvSpPr>
        <p:spPr>
          <a:xfrm>
            <a:off x="1117736" y="4283079"/>
            <a:ext cx="24332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الفوسفات 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E3EA2BDB-F544-9D8B-F15B-F5D007D49499}"/>
              </a:ext>
            </a:extLst>
          </p:cNvPr>
          <p:cNvSpPr/>
          <p:nvPr/>
        </p:nvSpPr>
        <p:spPr>
          <a:xfrm>
            <a:off x="4909941" y="2138660"/>
            <a:ext cx="2580553" cy="6035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مجموعات المعادن </a:t>
            </a:r>
          </a:p>
        </p:txBody>
      </p:sp>
      <p:cxnSp>
        <p:nvCxnSpPr>
          <p:cNvPr id="20" name="موصل: على شكل مرفق 19">
            <a:extLst>
              <a:ext uri="{FF2B5EF4-FFF2-40B4-BE49-F238E27FC236}">
                <a16:creationId xmlns:a16="http://schemas.microsoft.com/office/drawing/2014/main" id="{CF944F12-8443-BC68-E92C-55BAE0A10C7E}"/>
              </a:ext>
            </a:extLst>
          </p:cNvPr>
          <p:cNvCxnSpPr>
            <a:cxnSpLocks/>
          </p:cNvCxnSpPr>
          <p:nvPr/>
        </p:nvCxnSpPr>
        <p:spPr>
          <a:xfrm>
            <a:off x="7504041" y="2469426"/>
            <a:ext cx="1952634" cy="817754"/>
          </a:xfrm>
          <a:prstGeom prst="bentConnector3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موصل: على شكل مرفق 20">
            <a:extLst>
              <a:ext uri="{FF2B5EF4-FFF2-40B4-BE49-F238E27FC236}">
                <a16:creationId xmlns:a16="http://schemas.microsoft.com/office/drawing/2014/main" id="{963C61B5-9F81-AE42-9E48-E29358B7EF09}"/>
              </a:ext>
            </a:extLst>
          </p:cNvPr>
          <p:cNvCxnSpPr>
            <a:cxnSpLocks/>
          </p:cNvCxnSpPr>
          <p:nvPr/>
        </p:nvCxnSpPr>
        <p:spPr>
          <a:xfrm>
            <a:off x="7047967" y="2900246"/>
            <a:ext cx="1749652" cy="1613665"/>
          </a:xfrm>
          <a:prstGeom prst="bentConnector3">
            <a:avLst>
              <a:gd name="adj1" fmla="val 50000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موصل: على شكل مرفق 28">
            <a:extLst>
              <a:ext uri="{FF2B5EF4-FFF2-40B4-BE49-F238E27FC236}">
                <a16:creationId xmlns:a16="http://schemas.microsoft.com/office/drawing/2014/main" id="{8DDF0F5F-2365-D056-6C9C-7C5A60839C63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82387" y="2915290"/>
            <a:ext cx="2025979" cy="1546253"/>
          </a:xfrm>
          <a:prstGeom prst="bentConnector3">
            <a:avLst>
              <a:gd name="adj1" fmla="val 50000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موصل: على شكل مرفق 42">
            <a:extLst>
              <a:ext uri="{FF2B5EF4-FFF2-40B4-BE49-F238E27FC236}">
                <a16:creationId xmlns:a16="http://schemas.microsoft.com/office/drawing/2014/main" id="{500CF6B7-41AD-6629-6B87-32BEEFA22765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22036" y="2469426"/>
            <a:ext cx="2687905" cy="883598"/>
          </a:xfrm>
          <a:prstGeom prst="bentConnector3">
            <a:avLst>
              <a:gd name="adj1" fmla="val 50000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رابط كسهم مستقيم 3088">
            <a:extLst>
              <a:ext uri="{FF2B5EF4-FFF2-40B4-BE49-F238E27FC236}">
                <a16:creationId xmlns:a16="http://schemas.microsoft.com/office/drawing/2014/main" id="{ED371D83-AA63-5E25-41F2-B03DF786380A}"/>
              </a:ext>
            </a:extLst>
          </p:cNvPr>
          <p:cNvCxnSpPr>
            <a:cxnSpLocks/>
          </p:cNvCxnSpPr>
          <p:nvPr/>
        </p:nvCxnSpPr>
        <p:spPr>
          <a:xfrm>
            <a:off x="6192476" y="2943519"/>
            <a:ext cx="0" cy="158951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4017E85-D0A8-0B38-C0C9-82019F0899B8}"/>
              </a:ext>
            </a:extLst>
          </p:cNvPr>
          <p:cNvSpPr txBox="1"/>
          <p:nvPr/>
        </p:nvSpPr>
        <p:spPr>
          <a:xfrm>
            <a:off x="5121773" y="4676575"/>
            <a:ext cx="250171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مجموعات أخرى 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E457264-205D-5AB1-6E5B-003DD6C49FBA}"/>
              </a:ext>
            </a:extLst>
          </p:cNvPr>
          <p:cNvSpPr/>
          <p:nvPr/>
        </p:nvSpPr>
        <p:spPr>
          <a:xfrm>
            <a:off x="8966066" y="5361187"/>
            <a:ext cx="1952634" cy="4616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الكبريتيدات</a:t>
            </a: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55A09C7-0AC7-1C2F-7BAC-FE53C1086522}"/>
              </a:ext>
            </a:extLst>
          </p:cNvPr>
          <p:cNvSpPr/>
          <p:nvPr/>
        </p:nvSpPr>
        <p:spPr>
          <a:xfrm>
            <a:off x="4654134" y="5763812"/>
            <a:ext cx="1952634" cy="4616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الهاليدات 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FA93AD3E-7B74-F665-1413-3BC7A9DB6D2D}"/>
              </a:ext>
            </a:extLst>
          </p:cNvPr>
          <p:cNvSpPr/>
          <p:nvPr/>
        </p:nvSpPr>
        <p:spPr>
          <a:xfrm>
            <a:off x="6844985" y="5763811"/>
            <a:ext cx="1952634" cy="4616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الكبريتات</a:t>
            </a: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5604EEA-CCB0-3BD3-EB23-5078777366E8}"/>
              </a:ext>
            </a:extLst>
          </p:cNvPr>
          <p:cNvSpPr/>
          <p:nvPr/>
        </p:nvSpPr>
        <p:spPr>
          <a:xfrm>
            <a:off x="2267562" y="6000948"/>
            <a:ext cx="1952634" cy="4616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العناصر الحرة </a:t>
            </a: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DF6EC493-2583-F7E5-3427-C4A373FBDA15}"/>
              </a:ext>
            </a:extLst>
          </p:cNvPr>
          <p:cNvCxnSpPr>
            <a:cxnSpLocks/>
          </p:cNvCxnSpPr>
          <p:nvPr/>
        </p:nvCxnSpPr>
        <p:spPr>
          <a:xfrm>
            <a:off x="7337216" y="5196874"/>
            <a:ext cx="0" cy="51669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14207505-A00A-CDDF-5FB8-95BE8ADDDE26}"/>
              </a:ext>
            </a:extLst>
          </p:cNvPr>
          <p:cNvCxnSpPr>
            <a:cxnSpLocks/>
          </p:cNvCxnSpPr>
          <p:nvPr/>
        </p:nvCxnSpPr>
        <p:spPr>
          <a:xfrm>
            <a:off x="5708366" y="5243804"/>
            <a:ext cx="0" cy="46976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18CF67C8-5777-9C2B-E8AF-3701011FC071}"/>
              </a:ext>
            </a:extLst>
          </p:cNvPr>
          <p:cNvCxnSpPr>
            <a:cxnSpLocks/>
          </p:cNvCxnSpPr>
          <p:nvPr/>
        </p:nvCxnSpPr>
        <p:spPr>
          <a:xfrm flipH="1">
            <a:off x="3913334" y="5247408"/>
            <a:ext cx="1334853" cy="58864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>
            <a:extLst>
              <a:ext uri="{FF2B5EF4-FFF2-40B4-BE49-F238E27FC236}">
                <a16:creationId xmlns:a16="http://schemas.microsoft.com/office/drawing/2014/main" id="{5CF2F152-5DFE-F856-DA9B-9EC0B3DA2788}"/>
              </a:ext>
            </a:extLst>
          </p:cNvPr>
          <p:cNvCxnSpPr>
            <a:cxnSpLocks/>
          </p:cNvCxnSpPr>
          <p:nvPr/>
        </p:nvCxnSpPr>
        <p:spPr>
          <a:xfrm>
            <a:off x="7626844" y="5235488"/>
            <a:ext cx="1250858" cy="360297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62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4" grpId="0" animBg="1"/>
      <p:bldP spid="5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E36F1EA-278C-17BD-E56F-47D46BE57D77}"/>
              </a:ext>
            </a:extLst>
          </p:cNvPr>
          <p:cNvSpPr/>
          <p:nvPr/>
        </p:nvSpPr>
        <p:spPr>
          <a:xfrm>
            <a:off x="5831654" y="239657"/>
            <a:ext cx="557970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الربط بالكيمياء – المعرفة السابقة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07913A5-3ABF-6996-F0F1-678842C02DB9}"/>
              </a:ext>
            </a:extLst>
          </p:cNvPr>
          <p:cNvSpPr txBox="1"/>
          <p:nvPr/>
        </p:nvSpPr>
        <p:spPr>
          <a:xfrm>
            <a:off x="3982715" y="1244311"/>
            <a:ext cx="742864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عزيزتي </a:t>
            </a:r>
            <a:r>
              <a:rPr lang="ar-SA" sz="28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درستي</a:t>
            </a: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هذه المجموعات في مقررات الكيمياء </a:t>
            </a:r>
          </a:p>
          <a:p>
            <a:pPr algn="ctr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اربطي في المنظم التالي بين المجموعة و تركيبها الكيميائي:</a:t>
            </a:r>
          </a:p>
        </p:txBody>
      </p:sp>
      <p:pic>
        <p:nvPicPr>
          <p:cNvPr id="3076" name="Picture 4" descr="نتيجة الصورة لـ الكيمياء أيقونة">
            <a:extLst>
              <a:ext uri="{FF2B5EF4-FFF2-40B4-BE49-F238E27FC236}">
                <a16:creationId xmlns:a16="http://schemas.microsoft.com/office/drawing/2014/main" id="{06C61E34-64CE-4A19-4F0C-AA9939137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31212"/>
            <a:ext cx="36861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6CAD5DA-947F-8CDE-88EA-20A264860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419111"/>
              </p:ext>
            </p:extLst>
          </p:nvPr>
        </p:nvGraphicFramePr>
        <p:xfrm>
          <a:off x="1735495" y="2589483"/>
          <a:ext cx="9675864" cy="38169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98407">
                  <a:extLst>
                    <a:ext uri="{9D8B030D-6E8A-4147-A177-3AD203B41FA5}">
                      <a16:colId xmlns:a16="http://schemas.microsoft.com/office/drawing/2014/main" val="1851742450"/>
                    </a:ext>
                  </a:extLst>
                </a:gridCol>
                <a:gridCol w="3865409">
                  <a:extLst>
                    <a:ext uri="{9D8B030D-6E8A-4147-A177-3AD203B41FA5}">
                      <a16:colId xmlns:a16="http://schemas.microsoft.com/office/drawing/2014/main" val="457593366"/>
                    </a:ext>
                  </a:extLst>
                </a:gridCol>
                <a:gridCol w="877493">
                  <a:extLst>
                    <a:ext uri="{9D8B030D-6E8A-4147-A177-3AD203B41FA5}">
                      <a16:colId xmlns:a16="http://schemas.microsoft.com/office/drawing/2014/main" val="3738145451"/>
                    </a:ext>
                  </a:extLst>
                </a:gridCol>
                <a:gridCol w="3834555">
                  <a:extLst>
                    <a:ext uri="{9D8B030D-6E8A-4147-A177-3AD203B41FA5}">
                      <a16:colId xmlns:a16="http://schemas.microsoft.com/office/drawing/2014/main" val="4282086380"/>
                    </a:ext>
                  </a:extLst>
                </a:gridCol>
              </a:tblGrid>
              <a:tr h="63615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الرقم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المجموعة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التركيب الكيميائي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04404"/>
                  </a:ext>
                </a:extLst>
              </a:tr>
              <a:tr h="636152">
                <a:tc>
                  <a:txBody>
                    <a:bodyPr/>
                    <a:lstStyle/>
                    <a:p>
                      <a:pPr algn="ctr" rtl="1"/>
                      <a:r>
                        <a:rPr lang="en-US" sz="3200" b="1" dirty="0"/>
                        <a:t>1</a:t>
                      </a:r>
                      <a:endParaRPr lang="ar-S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السيليكات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</a:t>
                      </a:r>
                      <a:r>
                        <a:rPr lang="en-US" sz="2800" b="1" baseline="-25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b="1" baseline="30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3-</a:t>
                      </a:r>
                      <a:endParaRPr lang="ar-SA" sz="2800" b="1" baseline="30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838024"/>
                  </a:ext>
                </a:extLst>
              </a:tr>
              <a:tr h="636152">
                <a:tc>
                  <a:txBody>
                    <a:bodyPr/>
                    <a:lstStyle/>
                    <a:p>
                      <a:pPr algn="ctr" rtl="1"/>
                      <a:r>
                        <a:rPr lang="en-US" sz="3200" b="1" dirty="0"/>
                        <a:t>2</a:t>
                      </a:r>
                      <a:endParaRPr lang="ar-S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الأكاسيد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SiO</a:t>
                      </a:r>
                      <a:r>
                        <a:rPr lang="en-US" sz="2800" b="1" baseline="-25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b="1" baseline="30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4-</a:t>
                      </a:r>
                      <a:endParaRPr lang="ar-SA" sz="2800" b="1" baseline="30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266157"/>
                  </a:ext>
                </a:extLst>
              </a:tr>
              <a:tr h="636152">
                <a:tc>
                  <a:txBody>
                    <a:bodyPr/>
                    <a:lstStyle/>
                    <a:p>
                      <a:pPr algn="ctr" rtl="1"/>
                      <a:r>
                        <a:rPr lang="en-US" sz="3200" b="1" dirty="0"/>
                        <a:t>3</a:t>
                      </a:r>
                      <a:endParaRPr lang="ar-S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الفوسفات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</a:t>
                      </a:r>
                      <a:r>
                        <a:rPr lang="en-US" sz="2800" b="1" baseline="-25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b="1" baseline="30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2-</a:t>
                      </a:r>
                      <a:endParaRPr lang="ar-SA" sz="2800" b="1" baseline="30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307706"/>
                  </a:ext>
                </a:extLst>
              </a:tr>
              <a:tr h="636152">
                <a:tc>
                  <a:txBody>
                    <a:bodyPr/>
                    <a:lstStyle/>
                    <a:p>
                      <a:pPr algn="ctr" rtl="1"/>
                      <a:r>
                        <a:rPr lang="en-US" sz="3200" b="1" dirty="0"/>
                        <a:t>4</a:t>
                      </a:r>
                      <a:endParaRPr lang="ar-S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الكربونات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</a:t>
                      </a:r>
                      <a:r>
                        <a:rPr lang="en-US" sz="2800" b="1" baseline="-25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2800" b="1" baseline="-25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ar-SA" sz="2800" b="1" baseline="-25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02573"/>
                  </a:ext>
                </a:extLst>
              </a:tr>
              <a:tr h="636152">
                <a:tc>
                  <a:txBody>
                    <a:bodyPr/>
                    <a:lstStyle/>
                    <a:p>
                      <a:pPr algn="ctr" rtl="1"/>
                      <a:r>
                        <a:rPr lang="en-US" sz="3200" b="1" dirty="0"/>
                        <a:t>5</a:t>
                      </a:r>
                      <a:endParaRPr lang="ar-S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الكبريتات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</a:t>
                      </a:r>
                      <a:r>
                        <a:rPr lang="en-US" sz="2800" b="1" baseline="-25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b="1" baseline="30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2-</a:t>
                      </a:r>
                      <a:endParaRPr lang="ar-SA" sz="2800" b="1" baseline="30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969989"/>
                  </a:ext>
                </a:extLst>
              </a:tr>
            </a:tbl>
          </a:graphicData>
        </a:graphic>
      </p:graphicFrame>
      <p:sp>
        <p:nvSpPr>
          <p:cNvPr id="3" name="مربع نص 2">
            <a:extLst>
              <a:ext uri="{FF2B5EF4-FFF2-40B4-BE49-F238E27FC236}">
                <a16:creationId xmlns:a16="http://schemas.microsoft.com/office/drawing/2014/main" id="{A630451B-C1D0-512C-B647-A23DC0DF67EF}"/>
              </a:ext>
            </a:extLst>
          </p:cNvPr>
          <p:cNvSpPr txBox="1"/>
          <p:nvPr/>
        </p:nvSpPr>
        <p:spPr>
          <a:xfrm>
            <a:off x="5570182" y="3909632"/>
            <a:ext cx="718458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1</a:t>
            </a:r>
            <a:endParaRPr lang="ar-SA" sz="2800" b="1" dirty="0">
              <a:solidFill>
                <a:srgbClr val="C00000"/>
              </a:solidFill>
            </a:endParaRPr>
          </a:p>
          <a:p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7224B23-A0E7-19CD-FA99-A8838E5ABB84}"/>
              </a:ext>
            </a:extLst>
          </p:cNvPr>
          <p:cNvSpPr txBox="1"/>
          <p:nvPr/>
        </p:nvSpPr>
        <p:spPr>
          <a:xfrm>
            <a:off x="5597981" y="5158013"/>
            <a:ext cx="718458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2</a:t>
            </a:r>
            <a:endParaRPr lang="ar-SA" sz="2800" b="1" dirty="0">
              <a:solidFill>
                <a:srgbClr val="C00000"/>
              </a:solidFill>
            </a:endParaRPr>
          </a:p>
          <a:p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06B6AC6-421B-B383-B705-167FED21D617}"/>
              </a:ext>
            </a:extLst>
          </p:cNvPr>
          <p:cNvSpPr txBox="1"/>
          <p:nvPr/>
        </p:nvSpPr>
        <p:spPr>
          <a:xfrm>
            <a:off x="5597981" y="3285442"/>
            <a:ext cx="718458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3</a:t>
            </a:r>
            <a:endParaRPr lang="ar-SA" sz="2800" b="1" dirty="0">
              <a:solidFill>
                <a:srgbClr val="C00000"/>
              </a:solidFill>
            </a:endParaRPr>
          </a:p>
          <a:p>
            <a:endParaRPr lang="ar-SA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C137035-D562-FCC2-B007-138CEEDD0BFE}"/>
              </a:ext>
            </a:extLst>
          </p:cNvPr>
          <p:cNvSpPr txBox="1"/>
          <p:nvPr/>
        </p:nvSpPr>
        <p:spPr>
          <a:xfrm>
            <a:off x="5635111" y="5742242"/>
            <a:ext cx="718458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4</a:t>
            </a:r>
            <a:endParaRPr lang="ar-SA" sz="2800" b="1" dirty="0">
              <a:solidFill>
                <a:srgbClr val="C00000"/>
              </a:solidFill>
            </a:endParaRPr>
          </a:p>
          <a:p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A72EFD9-CACB-9E5E-AD89-8F5BF1A3367E}"/>
              </a:ext>
            </a:extLst>
          </p:cNvPr>
          <p:cNvSpPr txBox="1"/>
          <p:nvPr/>
        </p:nvSpPr>
        <p:spPr>
          <a:xfrm>
            <a:off x="5635111" y="4550958"/>
            <a:ext cx="718458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5</a:t>
            </a:r>
            <a:endParaRPr lang="ar-SA" sz="2800" b="1" dirty="0">
              <a:solidFill>
                <a:srgbClr val="C00000"/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2363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36E190B3-4E49-D5B1-7EB7-B8E70C9F1896}"/>
              </a:ext>
            </a:extLst>
          </p:cNvPr>
          <p:cNvSpPr/>
          <p:nvPr/>
        </p:nvSpPr>
        <p:spPr>
          <a:xfrm>
            <a:off x="4808435" y="132479"/>
            <a:ext cx="712924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القراءة الفعالة – الأسئلة و الإجابات 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hape 52">
            <a:extLst>
              <a:ext uri="{FF2B5EF4-FFF2-40B4-BE49-F238E27FC236}">
                <a16:creationId xmlns:a16="http://schemas.microsoft.com/office/drawing/2014/main" id="{C1FA1BBA-A39F-727B-ED6A-5258A1E8D68D}"/>
              </a:ext>
            </a:extLst>
          </p:cNvPr>
          <p:cNvSpPr/>
          <p:nvPr/>
        </p:nvSpPr>
        <p:spPr>
          <a:xfrm>
            <a:off x="3243408" y="946466"/>
            <a:ext cx="826123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rtl="0" hangingPunct="0">
              <a:defRPr/>
            </a:pPr>
            <a:r>
              <a:rPr lang="ar-SA" sz="2400" b="1" kern="0" dirty="0">
                <a:cs typeface="Calibri"/>
                <a:sym typeface="Calibri"/>
              </a:rPr>
              <a:t>عزيزتي اقرئي النص العلمي في كتابك حول </a:t>
            </a:r>
            <a:r>
              <a:rPr lang="ar-SA" sz="2400" b="1" kern="0" dirty="0" err="1">
                <a:cs typeface="Calibri"/>
                <a:sym typeface="Calibri"/>
              </a:rPr>
              <a:t>السليكات</a:t>
            </a:r>
            <a:r>
              <a:rPr lang="ar-SA" sz="2400" b="1" kern="0" dirty="0">
                <a:cs typeface="Calibri"/>
                <a:sym typeface="Calibri"/>
              </a:rPr>
              <a:t> و </a:t>
            </a:r>
            <a:r>
              <a:rPr lang="ar-SA" sz="2400" b="1" kern="0" dirty="0" err="1">
                <a:cs typeface="Calibri"/>
                <a:sym typeface="Calibri"/>
              </a:rPr>
              <a:t>أجيبي</a:t>
            </a:r>
            <a:r>
              <a:rPr lang="ar-SA" sz="2400" b="1" kern="0" dirty="0">
                <a:cs typeface="Calibri"/>
                <a:sym typeface="Calibri"/>
              </a:rPr>
              <a:t> عن الأسئلة التالية </a:t>
            </a:r>
            <a:r>
              <a:rPr lang="ar-SA" sz="2400" kern="0" dirty="0">
                <a:cs typeface="Calibri"/>
                <a:sym typeface="Calibri"/>
              </a:rPr>
              <a:t>:</a:t>
            </a:r>
            <a:endParaRPr sz="2400" kern="0" dirty="0">
              <a:latin typeface="Calibri"/>
              <a:cs typeface="Calibri"/>
              <a:sym typeface="Calibri"/>
            </a:endParaRPr>
          </a:p>
        </p:txBody>
      </p:sp>
      <p:pic>
        <p:nvPicPr>
          <p:cNvPr id="3076" name="Picture 4" descr="نتيجة الصورة لـ صور للقراءة">
            <a:extLst>
              <a:ext uri="{FF2B5EF4-FFF2-40B4-BE49-F238E27FC236}">
                <a16:creationId xmlns:a16="http://schemas.microsoft.com/office/drawing/2014/main" id="{9631D077-F777-C3AF-94D9-1850DA4E5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3" y="112090"/>
            <a:ext cx="2291947" cy="211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ACAAC1E-FFA6-DECA-E052-04FB036D7A54}"/>
              </a:ext>
            </a:extLst>
          </p:cNvPr>
          <p:cNvSpPr txBox="1"/>
          <p:nvPr/>
        </p:nvSpPr>
        <p:spPr>
          <a:xfrm>
            <a:off x="8509518" y="1948829"/>
            <a:ext cx="2811684" cy="46166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 ما هي السيليكات  ؟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260060C-8D42-7341-AB32-D9E26420C83F}"/>
              </a:ext>
            </a:extLst>
          </p:cNvPr>
          <p:cNvSpPr txBox="1"/>
          <p:nvPr/>
        </p:nvSpPr>
        <p:spPr>
          <a:xfrm>
            <a:off x="6428791" y="4428524"/>
            <a:ext cx="5312288" cy="46166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 ما وحدة البناء الأساسية للسيليكات ؟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57DA0DC-F050-CD1D-B49C-196BCC402153}"/>
              </a:ext>
            </a:extLst>
          </p:cNvPr>
          <p:cNvSpPr txBox="1"/>
          <p:nvPr/>
        </p:nvSpPr>
        <p:spPr>
          <a:xfrm>
            <a:off x="839755" y="3325961"/>
            <a:ext cx="6273341" cy="46166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 كم تشكل السيليكات من المعادن في القشرة الأرضية ؟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3052979-1807-1F6B-C37A-DEEC3F6411AE}"/>
              </a:ext>
            </a:extLst>
          </p:cNvPr>
          <p:cNvSpPr txBox="1"/>
          <p:nvPr/>
        </p:nvSpPr>
        <p:spPr>
          <a:xfrm>
            <a:off x="1836752" y="5531087"/>
            <a:ext cx="4259248" cy="46166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4- ما هو الهرم الرباعي الأوجه ؟</a:t>
            </a:r>
          </a:p>
        </p:txBody>
      </p:sp>
      <p:sp>
        <p:nvSpPr>
          <p:cNvPr id="2" name="Shape 52">
            <a:extLst>
              <a:ext uri="{FF2B5EF4-FFF2-40B4-BE49-F238E27FC236}">
                <a16:creationId xmlns:a16="http://schemas.microsoft.com/office/drawing/2014/main" id="{7EFAE06F-ED1E-D1ED-B073-C7A10155866E}"/>
              </a:ext>
            </a:extLst>
          </p:cNvPr>
          <p:cNvSpPr/>
          <p:nvPr/>
        </p:nvSpPr>
        <p:spPr>
          <a:xfrm>
            <a:off x="3105613" y="1807899"/>
            <a:ext cx="5231558" cy="83099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cs typeface="Calibri"/>
                <a:sym typeface="Calibri"/>
              </a:rPr>
              <a:t>هي المعادن المحتوية على الأكسجين و السيليكون </a:t>
            </a:r>
          </a:p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cs typeface="Calibri"/>
                <a:sym typeface="Calibri"/>
              </a:rPr>
              <a:t>و عنصر آخر أو أكثر .</a:t>
            </a:r>
            <a:endParaRPr sz="2400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" name="Shape 52">
            <a:extLst>
              <a:ext uri="{FF2B5EF4-FFF2-40B4-BE49-F238E27FC236}">
                <a16:creationId xmlns:a16="http://schemas.microsoft.com/office/drawing/2014/main" id="{086C215B-7CD4-34C6-1E35-72DCFA9425E8}"/>
              </a:ext>
            </a:extLst>
          </p:cNvPr>
          <p:cNvSpPr/>
          <p:nvPr/>
        </p:nvSpPr>
        <p:spPr>
          <a:xfrm>
            <a:off x="7384770" y="3325960"/>
            <a:ext cx="4290596" cy="46166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تشكل  96% من معادن القشرة الأرضية . </a:t>
            </a:r>
            <a:endParaRPr sz="2400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" name="Shape 52">
            <a:extLst>
              <a:ext uri="{FF2B5EF4-FFF2-40B4-BE49-F238E27FC236}">
                <a16:creationId xmlns:a16="http://schemas.microsoft.com/office/drawing/2014/main" id="{CC3B0290-0C8C-660E-BDE8-D6C2EBA5D962}"/>
              </a:ext>
            </a:extLst>
          </p:cNvPr>
          <p:cNvSpPr/>
          <p:nvPr/>
        </p:nvSpPr>
        <p:spPr>
          <a:xfrm>
            <a:off x="2771046" y="4428524"/>
            <a:ext cx="2992164" cy="46166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سيليكا الهرم الرباعي الأوجه .</a:t>
            </a:r>
            <a:endParaRPr sz="2400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" name="Shape 52">
            <a:extLst>
              <a:ext uri="{FF2B5EF4-FFF2-40B4-BE49-F238E27FC236}">
                <a16:creationId xmlns:a16="http://schemas.microsoft.com/office/drawing/2014/main" id="{907A4A7F-0D8F-AF8C-3185-6570392A8D6B}"/>
              </a:ext>
            </a:extLst>
          </p:cNvPr>
          <p:cNvSpPr/>
          <p:nvPr/>
        </p:nvSpPr>
        <p:spPr>
          <a:xfrm>
            <a:off x="6428791" y="5289955"/>
            <a:ext cx="4204034" cy="83099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جسم صلب محاط بأربعة أوجه من </a:t>
            </a:r>
          </a:p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مثلثات متساوية الأضلاع على شكل هرم </a:t>
            </a:r>
            <a:endParaRPr sz="2400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390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9E539B6C-EB4B-ED38-082B-0A7312B9BCD7}"/>
              </a:ext>
            </a:extLst>
          </p:cNvPr>
          <p:cNvSpPr/>
          <p:nvPr/>
        </p:nvSpPr>
        <p:spPr>
          <a:xfrm>
            <a:off x="8210939" y="160853"/>
            <a:ext cx="3573623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السبب – النتيجة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AB29375-4BF6-E76D-C442-563DE32492E0}"/>
              </a:ext>
            </a:extLst>
          </p:cNvPr>
          <p:cNvSpPr txBox="1"/>
          <p:nvPr/>
        </p:nvSpPr>
        <p:spPr>
          <a:xfrm>
            <a:off x="6965300" y="3447585"/>
            <a:ext cx="4823926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لأن لذرة السيليكون أربع الكترونات تكافؤ , و بالتالي لها  القدرة على الارتباط بأربع ذرات أكسجين بطرائق متعددة . </a:t>
            </a:r>
          </a:p>
          <a:p>
            <a:pPr algn="ctr"/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52">
            <a:extLst>
              <a:ext uri="{FF2B5EF4-FFF2-40B4-BE49-F238E27FC236}">
                <a16:creationId xmlns:a16="http://schemas.microsoft.com/office/drawing/2014/main" id="{D7F9BE7D-695A-AB0B-BD20-4A916526EDFD}"/>
              </a:ext>
            </a:extLst>
          </p:cNvPr>
          <p:cNvSpPr/>
          <p:nvPr/>
        </p:nvSpPr>
        <p:spPr>
          <a:xfrm>
            <a:off x="7053943" y="1474915"/>
            <a:ext cx="4823925" cy="1384995"/>
          </a:xfrm>
          <a:prstGeom prst="rect">
            <a:avLst/>
          </a:prstGeom>
          <a:ln w="22225">
            <a:solidFill>
              <a:srgbClr val="0070C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800" b="1" kern="0" dirty="0">
                <a:solidFill>
                  <a:srgbClr val="C00000"/>
                </a:solidFill>
                <a:cs typeface="Calibri"/>
                <a:sym typeface="Calibri"/>
              </a:rPr>
              <a:t>فسري لماذا توجد معادن السيليكا بتراكيب مختلفة و خصائص متنوعة ؟</a:t>
            </a:r>
          </a:p>
          <a:p>
            <a:pPr algn="ctr" rtl="0" hangingPunct="0">
              <a:defRPr/>
            </a:pPr>
            <a:r>
              <a:rPr lang="ar-SA" sz="2800" b="1" kern="0" dirty="0">
                <a:solidFill>
                  <a:srgbClr val="C00000"/>
                </a:solidFill>
                <a:cs typeface="Calibri"/>
                <a:sym typeface="Calibri"/>
              </a:rPr>
              <a:t> </a:t>
            </a:r>
            <a:endParaRPr sz="2800" b="1" kern="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2DFBCA0-83DA-3CA4-C8F3-139E922E4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26" y="149290"/>
            <a:ext cx="6449860" cy="65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0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22066</TotalTime>
  <Words>887</Words>
  <Application>Microsoft Office PowerPoint</Application>
  <PresentationFormat>شاشة عريضة</PresentationFormat>
  <Paragraphs>221</Paragraphs>
  <Slides>28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Rockwell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FNU LNU</dc:creator>
  <cp:lastModifiedBy>FNU LNU</cp:lastModifiedBy>
  <cp:revision>19</cp:revision>
  <dcterms:created xsi:type="dcterms:W3CDTF">2023-11-11T14:02:23Z</dcterms:created>
  <dcterms:modified xsi:type="dcterms:W3CDTF">2024-01-06T12:35:53Z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2023-11-12T01:54:28Z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28906a6f-9560-4b69-b611-75d55ed26429</vt:lpwstr>
  </property>
  <property fmtid="{D5CDD505-2E9C-101B-9397-08002B2CF9AE}" pid="7" name="MSIP_Label_defa4170-0d19-0005-0004-bc88714345d2_ActionId">
    <vt:lpwstr>0611f3c2-3d80-410d-aae6-537aeba298a3</vt:lpwstr>
  </property>
  <property fmtid="{D5CDD505-2E9C-101B-9397-08002B2CF9AE}" pid="8" name="MSIP_Label_defa4170-0d19-0005-0004-bc88714345d2_ContentBits">
    <vt:lpwstr>0</vt:lpwstr>
  </property>
</Properties>
</file>