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CCFF"/>
    <a:srgbClr val="FFCC00"/>
    <a:srgbClr val="FFFF66"/>
    <a:srgbClr val="00FFFF"/>
    <a:srgbClr val="CCFF66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211A-7649-4265-B966-E8B445370E49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85AF-4B64-4957-B6DA-0B8B978FD1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211A-7649-4265-B966-E8B445370E49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85AF-4B64-4957-B6DA-0B8B978FD1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211A-7649-4265-B966-E8B445370E49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85AF-4B64-4957-B6DA-0B8B978FD1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211A-7649-4265-B966-E8B445370E49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85AF-4B64-4957-B6DA-0B8B978FD1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211A-7649-4265-B966-E8B445370E49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85AF-4B64-4957-B6DA-0B8B978FD1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211A-7649-4265-B966-E8B445370E49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85AF-4B64-4957-B6DA-0B8B978FD1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211A-7649-4265-B966-E8B445370E49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85AF-4B64-4957-B6DA-0B8B978FD1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211A-7649-4265-B966-E8B445370E49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85AF-4B64-4957-B6DA-0B8B978FD1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211A-7649-4265-B966-E8B445370E49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85AF-4B64-4957-B6DA-0B8B978FD1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211A-7649-4265-B966-E8B445370E49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85AF-4B64-4957-B6DA-0B8B978FD1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211A-7649-4265-B966-E8B445370E49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85AF-4B64-4957-B6DA-0B8B978FD1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211A-7649-4265-B966-E8B445370E49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F85AF-4B64-4957-B6DA-0B8B978FD1A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مربع نص 1"/>
          <p:cNvSpPr txBox="1"/>
          <p:nvPr/>
        </p:nvSpPr>
        <p:spPr>
          <a:xfrm>
            <a:off x="1" y="0"/>
            <a:ext cx="91440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تستطيع السلاحف والثعابين والسحالي أن تعيش في الصحراء فالمخلوقات التي تعيش في الصحراء لا تحتاج إلى كثير</a:t>
            </a:r>
          </a:p>
          <a:p>
            <a:pPr algn="ctr"/>
            <a:r>
              <a:rPr lang="ar-SA" sz="28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من </a:t>
            </a:r>
            <a:r>
              <a:rPr lang="ar-SA" sz="2800" dirty="0" err="1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الماء </a:t>
            </a:r>
            <a:r>
              <a:rPr lang="ar-SA" sz="28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.تحصل حيوانات الصحراء على معظم الماء الذي تحتاج إليه من أكل النباتات أو الحيوانات الأخرى.كثير من </a:t>
            </a:r>
          </a:p>
          <a:p>
            <a:pPr algn="ctr"/>
            <a:r>
              <a:rPr lang="ar-SA" sz="28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الحيوانات ألوانها فاتحة مما يساعدها أن تبقى باردة وأن تختبئ من الحيوانات الأخرى ومعظمها ينام نهرا ويخرج ليلا </a:t>
            </a:r>
          </a:p>
          <a:p>
            <a:pPr algn="ctr"/>
            <a:r>
              <a:rPr lang="ar-SA" sz="28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عندما يبرد الجو.</a:t>
            </a:r>
            <a:endParaRPr lang="ar-SA" sz="2800" dirty="0">
              <a:solidFill>
                <a:schemeClr val="tx2">
                  <a:lumMod val="50000"/>
                </a:schemeClr>
              </a:solidFill>
              <a:cs typeface="Akhbar MT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429000"/>
            <a:ext cx="26277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311467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01008"/>
            <a:ext cx="26997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1632" y="5157191"/>
            <a:ext cx="3312368" cy="17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solidFill>
                  <a:schemeClr val="tx2">
                    <a:lumMod val="50000"/>
                  </a:schemeClr>
                </a:solidFill>
                <a:cs typeface="DecoType Thuluth" pitchFamily="2" charset="-78"/>
              </a:rPr>
              <a:t>ما الصحراء </a:t>
            </a:r>
            <a:r>
              <a:rPr lang="ar-SA" sz="7200" dirty="0" err="1" smtClean="0">
                <a:solidFill>
                  <a:schemeClr val="tx2">
                    <a:lumMod val="50000"/>
                  </a:schemeClr>
                </a:solidFill>
                <a:cs typeface="DecoType Thuluth" pitchFamily="2" charset="-78"/>
              </a:rPr>
              <a:t>الباردة؟</a:t>
            </a:r>
            <a:endParaRPr lang="ar-SA" sz="7200" dirty="0">
              <a:solidFill>
                <a:schemeClr val="tx2">
                  <a:lumMod val="50000"/>
                </a:schemeClr>
              </a:solidFill>
              <a:cs typeface="DecoType Thuluth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844824"/>
            <a:ext cx="91440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cs typeface="Akhbar MT" pitchFamily="2" charset="-78"/>
              </a:rPr>
              <a:t>ليست كل الصحاري حارة.فالمنطقة القطبية صحراء لكنها باردة جافة وتقع بالقرب من القطب </a:t>
            </a:r>
            <a:r>
              <a:rPr lang="ar-SA" sz="4800" dirty="0" err="1" smtClean="0">
                <a:cs typeface="Akhbar MT" pitchFamily="2" charset="-78"/>
              </a:rPr>
              <a:t>الشمالي .</a:t>
            </a:r>
            <a:r>
              <a:rPr lang="ar-SA" sz="4800" dirty="0" smtClean="0">
                <a:cs typeface="Akhbar MT" pitchFamily="2" charset="-78"/>
              </a:rPr>
              <a:t> في المنطقة </a:t>
            </a:r>
          </a:p>
          <a:p>
            <a:pPr algn="ctr"/>
            <a:r>
              <a:rPr lang="ar-SA" sz="4800" dirty="0" smtClean="0">
                <a:cs typeface="Akhbar MT" pitchFamily="2" charset="-78"/>
              </a:rPr>
              <a:t>القطبية تعيش الثعالب القطبية وغزال الرنة والفقمة والدب </a:t>
            </a:r>
            <a:r>
              <a:rPr lang="ar-SA" sz="4800" dirty="0" err="1" smtClean="0">
                <a:cs typeface="Akhbar MT" pitchFamily="2" charset="-78"/>
              </a:rPr>
              <a:t>القطبي .</a:t>
            </a:r>
            <a:r>
              <a:rPr lang="ar-SA" sz="4800" dirty="0" smtClean="0">
                <a:cs typeface="Akhbar MT" pitchFamily="2" charset="-78"/>
              </a:rPr>
              <a:t> للدببة والثعالب القطبية فراء بيضاء سميكة </a:t>
            </a:r>
          </a:p>
          <a:p>
            <a:pPr algn="ctr"/>
            <a:r>
              <a:rPr lang="ar-SA" sz="4800" dirty="0" smtClean="0">
                <a:cs typeface="Akhbar MT" pitchFamily="2" charset="-78"/>
              </a:rPr>
              <a:t>تمنحها الدفء وتساعدها على </a:t>
            </a:r>
            <a:r>
              <a:rPr lang="ar-SA" sz="4800" dirty="0" err="1" smtClean="0">
                <a:cs typeface="Akhbar MT" pitchFamily="2" charset="-78"/>
              </a:rPr>
              <a:t>الإختباء.</a:t>
            </a:r>
            <a:endParaRPr lang="ar-SA" sz="4800" dirty="0">
              <a:cs typeface="Akhbar MT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28092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مربع نص 1"/>
          <p:cNvSpPr txBox="1"/>
          <p:nvPr/>
        </p:nvSpPr>
        <p:spPr>
          <a:xfrm>
            <a:off x="0" y="0"/>
            <a:ext cx="5148064" cy="69249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نباتات المنطقة القطبية صغيرة وقصيرة تنمو قريبة من سطح الأرض لتحتمي من الرياح الباردة </a:t>
            </a:r>
            <a:r>
              <a:rPr lang="ar-SA" sz="5400" dirty="0" err="1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ةلهذه</a:t>
            </a:r>
            <a:r>
              <a:rPr lang="ar-SA" sz="54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 النباتات أوراق صغيرة </a:t>
            </a:r>
          </a:p>
          <a:p>
            <a:pPr algn="ctr"/>
            <a:r>
              <a:rPr lang="ar-SA" sz="54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وجذور </a:t>
            </a:r>
            <a:r>
              <a:rPr lang="ar-SA" sz="6600" dirty="0" err="1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سطحية</a:t>
            </a:r>
            <a:r>
              <a:rPr lang="ar-SA" sz="5400" dirty="0" err="1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 .</a:t>
            </a:r>
            <a:r>
              <a:rPr lang="ar-SA" sz="54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 ولا توجد أشجار طويلة في المنطقة القطبية.</a:t>
            </a:r>
            <a:endParaRPr lang="ar-SA" sz="5400" dirty="0">
              <a:solidFill>
                <a:schemeClr val="tx2">
                  <a:lumMod val="50000"/>
                </a:schemeClr>
              </a:solidFill>
              <a:cs typeface="Akhbar MT" pitchFamily="2" charset="-78"/>
            </a:endParaRPr>
          </a:p>
        </p:txBody>
      </p:sp>
      <p:pic>
        <p:nvPicPr>
          <p:cNvPr id="3" name="صورة 2" descr="ننن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0"/>
            <a:ext cx="3635896" cy="6857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8680"/>
            <a:ext cx="648072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صورة 3" descr="ص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474295"/>
            <a:ext cx="3635896" cy="2383705"/>
          </a:xfrm>
          <a:prstGeom prst="rect">
            <a:avLst/>
          </a:prstGeom>
        </p:spPr>
      </p:pic>
      <p:pic>
        <p:nvPicPr>
          <p:cNvPr id="5" name="صورة 4" descr="imagesCA005U0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635896" cy="23488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" y="2708921"/>
            <a:ext cx="781236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DecoType Thuluth" pitchFamily="2" charset="-78"/>
              </a:rPr>
              <a:t>الصحاري الحارة و الباردة</a:t>
            </a:r>
            <a:endParaRPr lang="ar-SA" sz="9600" dirty="0">
              <a:solidFill>
                <a:schemeClr val="tx2">
                  <a:lumMod val="60000"/>
                  <a:lumOff val="40000"/>
                </a:schemeClr>
              </a:solidFill>
              <a:cs typeface="DecoType Thuluth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1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DecoType Thuluth" pitchFamily="2" charset="-78"/>
              </a:rPr>
              <a:t>الأهداف:</a:t>
            </a:r>
            <a:endParaRPr lang="ar-SA" sz="11500" dirty="0">
              <a:solidFill>
                <a:schemeClr val="tx2">
                  <a:lumMod val="60000"/>
                  <a:lumOff val="40000"/>
                </a:schemeClr>
              </a:solidFill>
              <a:cs typeface="DecoType Thuluth" pitchFamily="2" charset="-78"/>
            </a:endParaRPr>
          </a:p>
        </p:txBody>
      </p:sp>
      <p:pic>
        <p:nvPicPr>
          <p:cNvPr id="3" name="صورة 2" descr="imagesCAABODB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4644008" y="1700808"/>
            <a:ext cx="432048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*يصف المواطن الصحراوية.</a:t>
            </a:r>
          </a:p>
          <a:p>
            <a:pPr algn="ctr"/>
            <a:r>
              <a:rPr lang="ar-SA" sz="60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*يوضح كيف تعيش الحيوانات والنباتات في المواطن الجافة.</a:t>
            </a:r>
            <a:endParaRPr lang="ar-SA" sz="6000" dirty="0">
              <a:solidFill>
                <a:schemeClr val="tx2">
                  <a:lumMod val="50000"/>
                </a:schemeClr>
              </a:solidFill>
              <a:cs typeface="Akhbar MT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11500" dirty="0" err="1" smtClean="0">
                <a:solidFill>
                  <a:schemeClr val="tx2">
                    <a:lumMod val="50000"/>
                  </a:schemeClr>
                </a:solidFill>
                <a:cs typeface="DecoType Thuluth" pitchFamily="2" charset="-78"/>
              </a:rPr>
              <a:t>التهيئة:</a:t>
            </a:r>
            <a:endParaRPr lang="ar-SA" sz="11500" dirty="0">
              <a:solidFill>
                <a:schemeClr val="tx2">
                  <a:lumMod val="50000"/>
                </a:schemeClr>
              </a:solidFill>
              <a:cs typeface="DecoType Thuluth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51519" y="1700807"/>
          <a:ext cx="8496945" cy="4905712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832315"/>
                <a:gridCol w="2832315"/>
                <a:gridCol w="2832315"/>
              </a:tblGrid>
              <a:tr h="158417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Akhbar MT" pitchFamily="2" charset="-78"/>
                        </a:rPr>
                        <a:t>ماذا </a:t>
                      </a:r>
                      <a:r>
                        <a:rPr lang="ar-SA" sz="5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Akhbar MT" pitchFamily="2" charset="-78"/>
                        </a:rPr>
                        <a:t>أعرف؟</a:t>
                      </a:r>
                      <a:endParaRPr lang="ar-SA" sz="5400" dirty="0">
                        <a:solidFill>
                          <a:schemeClr val="accent2">
                            <a:lumMod val="50000"/>
                          </a:schemeClr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Akhbar MT" pitchFamily="2" charset="-78"/>
                        </a:rPr>
                        <a:t>ماذا</a:t>
                      </a:r>
                      <a:r>
                        <a:rPr lang="ar-SA" sz="5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Akhbar MT" pitchFamily="2" charset="-78"/>
                        </a:rPr>
                        <a:t> أريد أن </a:t>
                      </a:r>
                      <a:r>
                        <a:rPr lang="ar-SA" sz="5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Akhbar MT" pitchFamily="2" charset="-78"/>
                        </a:rPr>
                        <a:t>أعرف؟</a:t>
                      </a:r>
                      <a:endParaRPr lang="ar-SA" sz="5400" dirty="0">
                        <a:solidFill>
                          <a:schemeClr val="accent2">
                            <a:lumMod val="50000"/>
                          </a:schemeClr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Akhbar MT" pitchFamily="2" charset="-78"/>
                        </a:rPr>
                        <a:t>ماذا </a:t>
                      </a:r>
                      <a:r>
                        <a:rPr lang="ar-SA" sz="5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Akhbar MT" pitchFamily="2" charset="-78"/>
                        </a:rPr>
                        <a:t>تعلمت؟</a:t>
                      </a:r>
                      <a:endParaRPr lang="ar-SA" sz="5400" dirty="0">
                        <a:solidFill>
                          <a:schemeClr val="accent2">
                            <a:lumMod val="50000"/>
                          </a:schemeClr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6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DecoType Thuluth" pitchFamily="2" charset="-78"/>
              </a:rPr>
              <a:t>تقويم المعرفة </a:t>
            </a:r>
            <a:r>
              <a:rPr lang="ar-SA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DecoType Thuluth" pitchFamily="2" charset="-78"/>
              </a:rPr>
              <a:t>السابقة</a:t>
            </a:r>
            <a:r>
              <a:rPr lang="ar-SA" sz="7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DecoType Thuluth" pitchFamily="2" charset="-78"/>
              </a:rPr>
              <a:t>:</a:t>
            </a:r>
            <a:endParaRPr lang="ar-SA" sz="7200" dirty="0">
              <a:solidFill>
                <a:schemeClr val="tx2">
                  <a:lumMod val="60000"/>
                  <a:lumOff val="40000"/>
                </a:schemeClr>
              </a:solidFill>
              <a:cs typeface="DecoType Thuluth" pitchFamily="2" charset="-78"/>
            </a:endParaRPr>
          </a:p>
        </p:txBody>
      </p:sp>
      <p:pic>
        <p:nvPicPr>
          <p:cNvPr id="3" name="صورة 2" descr="imagesCAFMZJ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392392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4283968" y="1916832"/>
            <a:ext cx="450521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*ما الأنواع المختلفة من </a:t>
            </a:r>
            <a:r>
              <a:rPr lang="ar-SA" sz="6000" dirty="0" err="1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الحيوانات؟</a:t>
            </a:r>
            <a:endParaRPr lang="ar-SA" sz="6000" dirty="0" smtClean="0">
              <a:solidFill>
                <a:schemeClr val="tx2">
                  <a:lumMod val="50000"/>
                </a:schemeClr>
              </a:solidFill>
              <a:cs typeface="Akhbar MT" pitchFamily="2" charset="-78"/>
            </a:endParaRPr>
          </a:p>
          <a:p>
            <a:pPr algn="ctr"/>
            <a:r>
              <a:rPr lang="ar-SA" sz="60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*فيم تتشابه الحيوانات وفيم </a:t>
            </a:r>
            <a:r>
              <a:rPr lang="ar-SA" sz="6000" dirty="0" err="1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تختلف؟</a:t>
            </a:r>
            <a:endParaRPr lang="ar-SA" sz="6000" dirty="0">
              <a:solidFill>
                <a:schemeClr val="tx2">
                  <a:lumMod val="50000"/>
                </a:schemeClr>
              </a:solidFill>
              <a:cs typeface="Akhbar MT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 flipH="1" flipV="1">
            <a:off x="4067944" y="5085184"/>
            <a:ext cx="360040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" y="4581128"/>
            <a:ext cx="39646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chemeClr val="tx2">
                    <a:lumMod val="50000"/>
                  </a:schemeClr>
                </a:solidFill>
              </a:rPr>
              <a:t>الورقة المغلفة بورق تغليف بلاستيكي.</a:t>
            </a:r>
            <a:endParaRPr lang="ar-SA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رابط كسهم مستقيم 8"/>
          <p:cNvCxnSpPr>
            <a:endCxn id="10" idx="3"/>
          </p:cNvCxnSpPr>
          <p:nvPr/>
        </p:nvCxnSpPr>
        <p:spPr>
          <a:xfrm flipH="1" flipV="1">
            <a:off x="4612714" y="6313676"/>
            <a:ext cx="3415670" cy="3556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0" y="6021288"/>
            <a:ext cx="46127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المغلفة بورق التغليف البلاستيكي </a:t>
            </a:r>
            <a:endParaRPr lang="ar-SA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solidFill>
                  <a:schemeClr val="accent6">
                    <a:lumMod val="75000"/>
                  </a:schemeClr>
                </a:solidFill>
                <a:cs typeface="DecoType Thuluth" pitchFamily="2" charset="-78"/>
              </a:rPr>
              <a:t>ما الصحراء </a:t>
            </a:r>
            <a:r>
              <a:rPr lang="ar-SA" sz="7200" dirty="0" err="1" smtClean="0">
                <a:solidFill>
                  <a:schemeClr val="accent6">
                    <a:lumMod val="75000"/>
                  </a:schemeClr>
                </a:solidFill>
                <a:cs typeface="DecoType Thuluth" pitchFamily="2" charset="-78"/>
              </a:rPr>
              <a:t>الحارة؟</a:t>
            </a:r>
            <a:endParaRPr lang="ar-SA" sz="7200" dirty="0">
              <a:solidFill>
                <a:schemeClr val="accent6">
                  <a:lumMod val="75000"/>
                </a:schemeClr>
              </a:solidFill>
              <a:cs typeface="DecoType Thuluth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556792"/>
            <a:ext cx="9144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الصحراء الحارة موطن جاف.</a:t>
            </a:r>
            <a:r>
              <a:rPr lang="ar-SA" sz="4000" dirty="0" err="1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أمطارة</a:t>
            </a:r>
            <a:r>
              <a:rPr lang="ar-SA" sz="40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 قليلة جدا,الصحاري الحارة باردة ليلا.وحارة نهارا.وتربتها رملية وصخرية.</a:t>
            </a:r>
          </a:p>
          <a:p>
            <a:pPr algn="ctr"/>
            <a:r>
              <a:rPr lang="ar-SA" sz="40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ينمو فيها نبات الصبار والأعشاب.جعل الله سبحانه وتعالى للنباتات الصحراوية </a:t>
            </a:r>
            <a:r>
              <a:rPr lang="ar-SA" sz="4000" dirty="0" err="1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سيقانا</a:t>
            </a:r>
            <a:r>
              <a:rPr lang="ar-SA" sz="40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 وأوراقا تستطيع أن تخزن الماء </a:t>
            </a:r>
          </a:p>
          <a:p>
            <a:pPr algn="ctr"/>
            <a:r>
              <a:rPr lang="ar-SA" sz="4000" dirty="0" err="1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ولبعضها</a:t>
            </a:r>
            <a:r>
              <a:rPr lang="ar-SA" sz="40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 جذور تنتشر قريبة من سطح التربة أو تمتد عميقا بحثا عن </a:t>
            </a:r>
            <a:r>
              <a:rPr lang="ar-SA" sz="4000" dirty="0" err="1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الماء </a:t>
            </a:r>
            <a:r>
              <a:rPr lang="ar-SA" sz="40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.كما تلتف بعض الأوراق خلال النهار حتى</a:t>
            </a:r>
          </a:p>
          <a:p>
            <a:pPr algn="ctr"/>
            <a:r>
              <a:rPr lang="ar-SA" sz="4000" dirty="0" smtClean="0">
                <a:solidFill>
                  <a:schemeClr val="tx2">
                    <a:lumMod val="50000"/>
                  </a:schemeClr>
                </a:solidFill>
                <a:cs typeface="Akhbar MT" pitchFamily="2" charset="-78"/>
              </a:rPr>
              <a:t>لا تتعرض لضوء الشمس.</a:t>
            </a:r>
            <a:endParaRPr lang="ar-SA" sz="4000" dirty="0">
              <a:solidFill>
                <a:schemeClr val="tx2">
                  <a:lumMod val="50000"/>
                </a:schemeClr>
              </a:solidFill>
              <a:cs typeface="Akhbar MT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251</Words>
  <Application>Microsoft Office PowerPoint</Application>
  <PresentationFormat>عرض على الشاشة (3:4)‏</PresentationFormat>
  <Paragraphs>28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الشريحة 1</vt:lpstr>
      <vt:lpstr>الشريحة 2</vt:lpstr>
      <vt:lpstr>الشريحة 3</vt:lpstr>
      <vt:lpstr>الأهداف:</vt:lpstr>
      <vt:lpstr>التهيئة:</vt:lpstr>
      <vt:lpstr>تقويم المعرفة السابقة:</vt:lpstr>
      <vt:lpstr>الشريحة 7</vt:lpstr>
      <vt:lpstr>الشريحة 8</vt:lpstr>
      <vt:lpstr>ما الصحراء الحارة؟</vt:lpstr>
      <vt:lpstr>الشريحة 10</vt:lpstr>
      <vt:lpstr>الشريحة 11</vt:lpstr>
      <vt:lpstr>ما الصحراء الباردة؟</vt:lpstr>
      <vt:lpstr>الشريحة 13</vt:lpstr>
      <vt:lpstr>الشريحة 14</vt:lpstr>
      <vt:lpstr>الشريحة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روان</dc:creator>
  <cp:lastModifiedBy>روان</cp:lastModifiedBy>
  <cp:revision>16</cp:revision>
  <dcterms:created xsi:type="dcterms:W3CDTF">2014-07-16T03:46:37Z</dcterms:created>
  <dcterms:modified xsi:type="dcterms:W3CDTF">2014-08-27T07:25:50Z</dcterms:modified>
</cp:coreProperties>
</file>