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293" r:id="rId3"/>
    <p:sldId id="294" r:id="rId4"/>
    <p:sldId id="295" r:id="rId5"/>
    <p:sldId id="296" r:id="rId6"/>
    <p:sldId id="267" r:id="rId7"/>
    <p:sldId id="305" r:id="rId8"/>
    <p:sldId id="268" r:id="rId9"/>
    <p:sldId id="300" r:id="rId10"/>
    <p:sldId id="302" r:id="rId11"/>
    <p:sldId id="307" r:id="rId12"/>
    <p:sldId id="309" r:id="rId13"/>
    <p:sldId id="310" r:id="rId14"/>
    <p:sldId id="311" r:id="rId15"/>
    <p:sldId id="272" r:id="rId16"/>
    <p:sldId id="312" r:id="rId17"/>
    <p:sldId id="299" r:id="rId18"/>
    <p:sldId id="277" r:id="rId19"/>
    <p:sldId id="304" r:id="rId20"/>
    <p:sldId id="298" r:id="rId21"/>
    <p:sldId id="292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89" autoAdjust="0"/>
    <p:restoredTop sz="94660"/>
  </p:normalViewPr>
  <p:slideViewPr>
    <p:cSldViewPr>
      <p:cViewPr varScale="1">
        <p:scale>
          <a:sx n="81" d="100"/>
          <a:sy n="81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77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16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3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3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3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6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88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0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07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60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923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BE78-3BA1-4873-8C90-A15E15898F68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D61C-5519-468B-AAF3-792C64CC31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6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1052736"/>
            <a:ext cx="5976664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83768" y="1496105"/>
            <a:ext cx="62646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عرض نشيد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العلم والعلماء </a:t>
            </a:r>
            <a:endParaRPr lang="ar-SA" sz="3200" dirty="0" smtClean="0">
              <a:solidFill>
                <a:schemeClr val="accent5">
                  <a:lumMod val="50000"/>
                </a:schemeClr>
              </a:solidFill>
              <a:cs typeface="PT Bold Heading" pitchFamily="2" charset="-78"/>
            </a:endParaRPr>
          </a:p>
          <a:p>
            <a:pPr algn="ctr">
              <a:spcBef>
                <a:spcPts val="600"/>
              </a:spcBef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الصف الثالث الابتدائي</a:t>
            </a:r>
          </a:p>
          <a:p>
            <a:pPr algn="ctr">
              <a:spcBef>
                <a:spcPts val="600"/>
              </a:spcBef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إعداد 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المعلمة: شريفة الشمراني</a:t>
            </a:r>
          </a:p>
          <a:p>
            <a:pPr algn="ctr">
              <a:spcBef>
                <a:spcPts val="600"/>
              </a:spcBef>
            </a:pP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المدرسة الابتدائية الثانية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والثمانون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8" y="1340768"/>
            <a:ext cx="266928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91880" y="620688"/>
            <a:ext cx="5367540" cy="2286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أثناء قراءتك الصامتة يا صغيرتي ابحثي عن إجابة هذا السؤال </a:t>
            </a:r>
          </a:p>
          <a:p>
            <a:pPr algn="ctr">
              <a:defRPr/>
            </a:pPr>
            <a:endParaRPr lang="ar-S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باستخدام إستراتيجية الرؤوس المرقمة </a:t>
            </a:r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00042"/>
            <a:ext cx="30972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9134" y="3714752"/>
            <a:ext cx="78229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يقول الشاعر بأن علماء المسلمين </a:t>
            </a:r>
          </a:p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حولوا الصعب إلى السهل </a:t>
            </a:r>
          </a:p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في أي بيت ورد 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ذلك؟ 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9151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9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27584" y="572487"/>
            <a:ext cx="76020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ننشد </a:t>
            </a:r>
            <a:r>
              <a:rPr lang="ar-S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باستخدام البطاقات </a:t>
            </a:r>
            <a:endParaRPr lang="ar-SA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نتيجة بحث الصور عن البطاق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714776" cy="305319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2463787" cy="3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1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04664"/>
            <a:ext cx="792088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02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76672"/>
            <a:ext cx="7488832" cy="56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0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520280" cy="338437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79512" y="1052736"/>
            <a:ext cx="8712968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صفي مشاعرك تجاه العلماء؟</a:t>
            </a:r>
            <a:endParaRPr lang="ar-SA" sz="720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4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103886" y="836712"/>
            <a:ext cx="4500562" cy="5328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/>
              <a:t> </a:t>
            </a:r>
          </a:p>
          <a:p>
            <a:pPr algn="ctr">
              <a:defRPr/>
            </a:pPr>
            <a:r>
              <a:rPr lang="ar-SA" sz="3600" b="1" dirty="0" smtClean="0"/>
              <a:t>أنشدي لنا</a:t>
            </a:r>
          </a:p>
          <a:p>
            <a:pPr algn="ctr">
              <a:defRPr/>
            </a:pPr>
            <a:r>
              <a:rPr lang="ar-SA" sz="3600" b="1" dirty="0" smtClean="0"/>
              <a:t> يا صغيرتي النشيد  بصوتك الجميل </a:t>
            </a:r>
          </a:p>
          <a:p>
            <a:pPr algn="ctr">
              <a:defRPr/>
            </a:pPr>
            <a:endParaRPr lang="ar-SA" sz="36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60885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6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288857" cy="532859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059832" y="2996952"/>
            <a:ext cx="26642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6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المستقبل</a:t>
            </a:r>
            <a:endParaRPr lang="ar-S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4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29366" r="23379" b="62547"/>
          <a:stretch/>
        </p:blipFill>
        <p:spPr bwMode="auto">
          <a:xfrm>
            <a:off x="2912056" y="44624"/>
            <a:ext cx="6231944" cy="17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07504" y="188640"/>
            <a:ext cx="295232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cs typeface="PT Bold Heading" pitchFamily="2" charset="-78"/>
              </a:rPr>
              <a:t>استراتيجية تثبيت الإجابة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1547664" y="2655600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cs typeface="PT Bold Heading" pitchFamily="2" charset="-78"/>
              </a:rPr>
              <a:t>الفلك</a:t>
            </a:r>
            <a:endParaRPr lang="ar-SA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35496" y="2659440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أجمل</a:t>
            </a:r>
            <a:endParaRPr lang="ar-SA" sz="4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3059832" y="2636912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عقـلٌ</a:t>
            </a:r>
            <a:endParaRPr lang="ar-SA" sz="4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4572000" y="2618224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cs typeface="PT Bold Heading" pitchFamily="2" charset="-78"/>
              </a:rPr>
              <a:t>العلماء</a:t>
            </a:r>
            <a:endParaRPr lang="ar-SA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6084168" y="2599536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cs typeface="PT Bold Heading" pitchFamily="2" charset="-78"/>
              </a:rPr>
              <a:t>الصعب</a:t>
            </a:r>
            <a:endParaRPr lang="ar-SA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7596336" y="2580848"/>
            <a:ext cx="1440160" cy="113344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cs typeface="PT Bold Heading" pitchFamily="2" charset="-78"/>
              </a:rPr>
              <a:t>الأرض</a:t>
            </a:r>
            <a:endParaRPr lang="ar-SA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6162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54437"/>
          <a:stretch/>
        </p:blipFill>
        <p:spPr bwMode="auto">
          <a:xfrm rot="21153406">
            <a:off x="7061812" y="3441911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0" t="1462" r="28570" b="52975"/>
          <a:stretch/>
        </p:blipFill>
        <p:spPr bwMode="auto">
          <a:xfrm rot="21153406">
            <a:off x="5386231" y="4138023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54582" r="590" b="-145"/>
          <a:stretch/>
        </p:blipFill>
        <p:spPr bwMode="auto">
          <a:xfrm rot="21153406">
            <a:off x="4109484" y="3513919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53109" r="32153" b="1328"/>
          <a:stretch/>
        </p:blipFill>
        <p:spPr bwMode="auto">
          <a:xfrm rot="21153406">
            <a:off x="2525308" y="4182416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706" r="65088" b="52731"/>
          <a:stretch/>
        </p:blipFill>
        <p:spPr bwMode="auto">
          <a:xfrm rot="21153406">
            <a:off x="1085148" y="3849991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C:\Users\A.H.A\Documents\مشابك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8" t="53640" r="72078" b="797"/>
          <a:stretch/>
        </p:blipFill>
        <p:spPr bwMode="auto">
          <a:xfrm rot="21153406">
            <a:off x="-662441" y="4282039"/>
            <a:ext cx="2600613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0.17847 L -0.27431 0.17847 C -0.36198 0.17847 -0.46962 0.00092 -0.46962 -0.14306 L -0.46962 -0.4636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4 0.12778 L 0.05608 0.12778 C 0.12483 0.12778 0.20972 -0.05857 0.20972 -0.2088 L 0.20972 -0.5442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6 0.14537 L -0.02882 0.14537 C -0.00469 0.14537 0.02639 -0.02615 0.02639 -0.16481 L 0.02639 -0.4740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6319 L -0.17899 0.16319 C -0.23194 0.16319 -0.29635 -0.03218 -0.29635 -0.18889 L -0.29635 -0.54028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12778 L 0.22291 0.12778 C 0.34653 0.12778 0.49896 -0.04097 0.49896 -0.17732 L 0.49896 -0.4812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17639 L 0.06007 0.17639 C 0.11806 0.17639 0.19011 -0.02153 0.19011 -0.18079 L 0.19011 -0.537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9151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642910" y="571480"/>
            <a:ext cx="38715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إستراتيجية المحو التدريجي </a:t>
            </a:r>
          </a:p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لحفظ النشيد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00562" y="3571876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00562" y="4071942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500562" y="5072074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500562" y="4572008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500562" y="6072206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785786" y="6072206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785786" y="5572140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785786" y="5072074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785786" y="4572008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85786" y="4071942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85786" y="3571876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500562" y="5572140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568" y="1945863"/>
            <a:ext cx="568863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       </a:t>
            </a:r>
            <a:r>
              <a:rPr lang="ar-SA" sz="3600" b="1" dirty="0" smtClean="0">
                <a:solidFill>
                  <a:srgbClr val="002060"/>
                </a:solidFill>
              </a:rPr>
              <a:t>بسم الله الرحمن الرحيم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    </a:t>
            </a:r>
            <a:r>
              <a:rPr lang="ar-SA" sz="3600" b="1" dirty="0" smtClean="0">
                <a:solidFill>
                  <a:srgbClr val="002060"/>
                </a:solidFill>
              </a:rPr>
              <a:t>اللهم يا معلم إبراهيم علمنا</a:t>
            </a:r>
          </a:p>
          <a:p>
            <a:r>
              <a:rPr lang="ar-SA" sz="3600" b="1" dirty="0" err="1" smtClean="0">
                <a:solidFill>
                  <a:srgbClr val="002060"/>
                </a:solidFill>
              </a:rPr>
              <a:t>ويا</a:t>
            </a:r>
            <a:r>
              <a:rPr lang="ar-SA" sz="3600" b="1" dirty="0" smtClean="0">
                <a:solidFill>
                  <a:srgbClr val="002060"/>
                </a:solidFill>
              </a:rPr>
              <a:t> مفهم سليمان فهمنا ، وعلمنا ما     جهلنا ، وانفعنا بما علمتنا وزدنا علمًا </a:t>
            </a:r>
          </a:p>
          <a:p>
            <a:r>
              <a:rPr lang="ar-SA" sz="3600" b="1" dirty="0" smtClean="0">
                <a:solidFill>
                  <a:srgbClr val="002060"/>
                </a:solidFill>
              </a:rPr>
              <a:t>  اللهم افتح على قلوبنا فتحًا مبينًا </a:t>
            </a:r>
            <a:r>
              <a:rPr lang="ar-SA" sz="3600" b="1" dirty="0" smtClean="0"/>
              <a:t>.</a:t>
            </a:r>
          </a:p>
          <a:p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16390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296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475656" y="1412776"/>
            <a:ext cx="5854799" cy="381642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5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الواجب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SA" sz="4400" b="1" dirty="0">
                <a:solidFill>
                  <a:srgbClr val="00B050"/>
                </a:solidFill>
              </a:rPr>
              <a:t>الرجوع </a:t>
            </a:r>
            <a:r>
              <a:rPr lang="ar-SA" sz="4400" b="1" dirty="0" err="1">
                <a:solidFill>
                  <a:srgbClr val="00B050"/>
                </a:solidFill>
              </a:rPr>
              <a:t>للباركود</a:t>
            </a:r>
            <a:r>
              <a:rPr lang="ar-SA" sz="4400" b="1" dirty="0">
                <a:solidFill>
                  <a:srgbClr val="00B050"/>
                </a:solidFill>
              </a:rPr>
              <a:t> وحفظ النشيد</a:t>
            </a:r>
            <a:endParaRPr lang="ar-SA" sz="44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55" y="3086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1800" y="476672"/>
            <a:ext cx="6263253" cy="54755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ar-SA" sz="8000" b="1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القوانين الصفية </a:t>
            </a:r>
          </a:p>
          <a:p>
            <a:pPr lvl="0" algn="ctr">
              <a:lnSpc>
                <a:spcPct val="150000"/>
              </a:lnSpc>
            </a:pPr>
            <a:r>
              <a:rPr lang="ar-SA" sz="8000" b="1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التي يجب</a:t>
            </a:r>
          </a:p>
          <a:p>
            <a:pPr lvl="0" algn="ctr">
              <a:lnSpc>
                <a:spcPct val="150000"/>
              </a:lnSpc>
            </a:pPr>
            <a:r>
              <a:rPr lang="ar-SA" sz="8000" b="1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أن نتقيد بها</a:t>
            </a:r>
            <a:endParaRPr lang="ar-SA" sz="8000" b="1" cap="none" spc="0" dirty="0">
              <a:ln w="1143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000125"/>
            <a:ext cx="295232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71600" y="-27384"/>
            <a:ext cx="8135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800" dirty="0" smtClean="0">
                <a:ln w="11430"/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يجب علي أن</a:t>
            </a:r>
            <a:r>
              <a:rPr lang="ar-SA" sz="4800" cap="none" spc="0" dirty="0" smtClean="0">
                <a:ln w="11430"/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ألتزم بميثاق أخلاقيات</a:t>
            </a:r>
          </a:p>
          <a:p>
            <a:pPr algn="ctr">
              <a:lnSpc>
                <a:spcPct val="150000"/>
              </a:lnSpc>
            </a:pPr>
            <a:r>
              <a:rPr lang="ar-SA" sz="4800" cap="none" spc="0" dirty="0" smtClean="0">
                <a:ln w="11430"/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التحدث والاستماع</a:t>
            </a:r>
            <a:endParaRPr lang="ar-SA" sz="4800" cap="none" spc="0" dirty="0">
              <a:ln w="11430"/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79712" y="2492896"/>
            <a:ext cx="716428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 smtClean="0">
                <a:cs typeface="PT Bold Heading" pitchFamily="2" charset="-78"/>
              </a:rPr>
              <a:t>الجلوس بطريقة صحيحة والتوجه بالنظر للمعلمة.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 smtClean="0">
                <a:cs typeface="PT Bold Heading" pitchFamily="2" charset="-78"/>
              </a:rPr>
              <a:t>نستمع ونصغي بانتباه.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 smtClean="0">
                <a:cs typeface="PT Bold Heading" pitchFamily="2" charset="-78"/>
              </a:rPr>
              <a:t>نستأذن قبل التحدث وعدم مقاطعة المتحدث.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 smtClean="0">
                <a:cs typeface="PT Bold Heading" pitchFamily="2" charset="-78"/>
              </a:rPr>
              <a:t>نخاطب زميلاتنا بأسمائهن.  </a:t>
            </a:r>
            <a:endParaRPr lang="ar-SA" sz="2800" dirty="0">
              <a:cs typeface="PT Bold Heading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228409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19932"/>
            <a:ext cx="4392488" cy="259344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03648" y="-27384"/>
            <a:ext cx="65527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وعلى هذا تم الاتفاق</a:t>
            </a:r>
          </a:p>
          <a:p>
            <a:pPr algn="ctr">
              <a:lnSpc>
                <a:spcPct val="150000"/>
              </a:lnSpc>
            </a:pPr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بيني وبين طالبات</a:t>
            </a:r>
            <a:endParaRPr lang="ar-SA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الصف الثالث</a:t>
            </a:r>
            <a:endParaRPr lang="ar-SA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29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نتيجة بحث الصور عن ‪School Wallpape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نتيجة بحث الصور عن قوانين الصف كرتو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50000" r="57792" b="7963"/>
          <a:stretch/>
        </p:blipFill>
        <p:spPr bwMode="auto">
          <a:xfrm>
            <a:off x="1331640" y="625019"/>
            <a:ext cx="1368151" cy="1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صورة ذات صلة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-29696"/>
            <a:ext cx="6173689" cy="15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 rot="21262946">
            <a:off x="4852546" y="306726"/>
            <a:ext cx="34751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PT Bold Heading" pitchFamily="2" charset="-78"/>
              </a:rPr>
              <a:t>بطاقة دخول</a:t>
            </a:r>
            <a:endParaRPr lang="ar-SA" sz="54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 rot="21379781">
            <a:off x="2849606" y="1393295"/>
            <a:ext cx="3932189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000" dirty="0" smtClean="0">
                <a:cs typeface="PT Bold Heading" pitchFamily="2" charset="-78"/>
              </a:rPr>
              <a:t>كم وحدة درسناها؟</a:t>
            </a:r>
          </a:p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 rot="21431731">
            <a:off x="1127211" y="2320629"/>
            <a:ext cx="77048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 smtClean="0">
                <a:cs typeface="PT Bold Heading" pitchFamily="2" charset="-78"/>
              </a:rPr>
              <a:t>ما مجال الوحدة التي ندرسها وكم رقمها؟</a:t>
            </a:r>
          </a:p>
          <a:p>
            <a:endParaRPr lang="ar-SA" dirty="0"/>
          </a:p>
        </p:txBody>
      </p:sp>
      <p:pic>
        <p:nvPicPr>
          <p:cNvPr id="10242" name="Picture 2" descr="C:\Users\A.H.A\Documents\لغتي البحار والمحيطات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1117" r="11319" b="3635"/>
          <a:stretch/>
        </p:blipFill>
        <p:spPr bwMode="auto">
          <a:xfrm rot="10800000">
            <a:off x="5796136" y="3704453"/>
            <a:ext cx="3404115" cy="318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 rot="21431731">
            <a:off x="-598052" y="3337042"/>
            <a:ext cx="77048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 smtClean="0">
                <a:cs typeface="PT Bold Heading" pitchFamily="2" charset="-78"/>
              </a:rPr>
              <a:t>         وما عنوانها؟</a:t>
            </a:r>
          </a:p>
          <a:p>
            <a:endParaRPr lang="ar-SA" dirty="0"/>
          </a:p>
        </p:txBody>
      </p:sp>
      <p:sp>
        <p:nvSpPr>
          <p:cNvPr id="2" name="سهم إلى اليمين 1"/>
          <p:cNvSpPr/>
          <p:nvPr/>
        </p:nvSpPr>
        <p:spPr>
          <a:xfrm rot="20980218">
            <a:off x="5333632" y="4835543"/>
            <a:ext cx="1628369" cy="509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 rot="20817100">
            <a:off x="2116944" y="5169880"/>
            <a:ext cx="3154834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cs typeface="PT Bold Heading" panose="02010400000000000000" pitchFamily="2" charset="-78"/>
              </a:rPr>
              <a:t>كوني عملية عددية من هذا الرقم؟</a:t>
            </a:r>
            <a:endParaRPr lang="ar-SA" sz="2800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49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9"/>
            <a:ext cx="9144000" cy="685229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788025" y="1373867"/>
            <a:ext cx="3464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4800" b="1" dirty="0" smtClean="0">
                <a:solidFill>
                  <a:srgbClr val="C00000"/>
                </a:solidFill>
                <a:latin typeface="NotoKufiArabic"/>
              </a:rPr>
              <a:t>قول الله </a:t>
            </a:r>
            <a:r>
              <a:rPr lang="ar-SA" sz="4800" b="1" dirty="0">
                <a:solidFill>
                  <a:srgbClr val="C00000"/>
                </a:solidFill>
                <a:latin typeface="NotoKufiArabic"/>
              </a:rPr>
              <a:t>تعالى:</a:t>
            </a:r>
            <a:endParaRPr lang="ar-SA" sz="4800" b="1" i="0" dirty="0">
              <a:solidFill>
                <a:srgbClr val="C00000"/>
              </a:solidFill>
              <a:effectLst/>
              <a:latin typeface="NotoKufiArabic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468560" y="2601486"/>
            <a:ext cx="9217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dirty="0" smtClean="0"/>
              <a:t>{</a:t>
            </a:r>
            <a:r>
              <a:rPr lang="ar-SA" sz="6000" b="1" dirty="0" smtClean="0">
                <a:solidFill>
                  <a:schemeClr val="accent1">
                    <a:lumMod val="50000"/>
                  </a:schemeClr>
                </a:solidFill>
                <a:latin typeface="hafs"/>
              </a:rPr>
              <a:t>إِنَّمَا </a:t>
            </a:r>
            <a:r>
              <a:rPr lang="ar-SA" sz="6000" b="1" dirty="0">
                <a:solidFill>
                  <a:schemeClr val="accent1">
                    <a:lumMod val="50000"/>
                  </a:schemeClr>
                </a:solidFill>
                <a:latin typeface="hafs"/>
              </a:rPr>
              <a:t>يَخْشَى اللَّهَ مِنْ عِبَادِهِ </a:t>
            </a:r>
            <a:r>
              <a:rPr lang="ar-SA" sz="6000" b="1" dirty="0" smtClean="0">
                <a:solidFill>
                  <a:schemeClr val="accent1">
                    <a:lumMod val="50000"/>
                  </a:schemeClr>
                </a:solidFill>
                <a:latin typeface="hafs"/>
              </a:rPr>
              <a:t>الْعُلَمَاءُ</a:t>
            </a:r>
            <a:r>
              <a:rPr lang="ar-SA" sz="6600" dirty="0"/>
              <a:t>}</a:t>
            </a:r>
          </a:p>
          <a:p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10799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753" y="4941168"/>
            <a:ext cx="894507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من خلال </a:t>
            </a:r>
            <a:r>
              <a:rPr lang="ar-SA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مهارة التنبؤ </a:t>
            </a:r>
            <a:endParaRPr lang="ar-SA" sz="48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  <a:p>
            <a:pPr algn="ctr"/>
            <a:r>
              <a:rPr lang="ar-S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ما العلاقة بين </a:t>
            </a:r>
            <a:r>
              <a:rPr lang="ar-S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الصور </a:t>
            </a:r>
            <a:r>
              <a:rPr lang="ar-S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ومضمون الوحدة</a:t>
            </a:r>
            <a:r>
              <a:rPr lang="ar-SA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؟</a:t>
            </a:r>
            <a:endParaRPr lang="ar-SA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95536" y="1916832"/>
            <a:ext cx="2232248" cy="211653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al3lm_noor_by_sanadelkikhia-d4zd8j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216" y="980728"/>
            <a:ext cx="3391272" cy="3456384"/>
          </a:xfrm>
          <a:prstGeom prst="rect">
            <a:avLst/>
          </a:prstGeom>
        </p:spPr>
      </p:pic>
      <p:pic>
        <p:nvPicPr>
          <p:cNvPr id="11" name="صورة 10" descr="islam_had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3600400" cy="39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نتيجة بحث الصور عن عامل النظافة تحت الشمس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6" descr="نتيجة بحث الصور عن عامل النظافة تحت الشمس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8" descr="نتيجة بحث الصور عن عامل النظافة تحت الشمس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5" descr="blob:https://web.whatsapp.com/65b2c5cb-9ce3-47bf-bf5c-d12d19e43a30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131840" y="1360507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000" dirty="0">
                <a:solidFill>
                  <a:srgbClr val="00B050"/>
                </a:solidFill>
                <a:cs typeface="PT Bold Heading" pitchFamily="2" charset="-78"/>
              </a:rPr>
              <a:t>أهداف المكون: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F0000"/>
                </a:solidFill>
                <a:cs typeface="PT Bold Heading" pitchFamily="2" charset="-78"/>
              </a:rPr>
              <a:t>أن تكون الطالبة قادرة على:</a:t>
            </a:r>
            <a:endParaRPr lang="ar-SA" sz="3200" dirty="0">
              <a:solidFill>
                <a:srgbClr val="FF0000"/>
              </a:solidFill>
              <a:cs typeface="PT Bold Heading" pitchFamily="2" charset="-7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cs typeface="PT Bold Heading" pitchFamily="2" charset="-78"/>
              </a:rPr>
              <a:t>أن تقرأ النشيد قراءة منغمة.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cs typeface="PT Bold Heading" pitchFamily="2" charset="-78"/>
              </a:rPr>
              <a:t>أن تجيب عن الأسئلة المتعلقة بالنص.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 smtClean="0">
                <a:cs typeface="PT Bold Heading" pitchFamily="2" charset="-78"/>
              </a:rPr>
              <a:t>أن تقدر العلماء وتستشعر فضلهم.</a:t>
            </a:r>
            <a:endParaRPr lang="ar-SA" sz="2800" dirty="0">
              <a:cs typeface="PT Bold Heading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2348880"/>
            <a:ext cx="324035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242</Words>
  <Application>Microsoft Office PowerPoint</Application>
  <PresentationFormat>عرض على الشاشة (3:4)‏</PresentationFormat>
  <Paragraphs>57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Calibri</vt:lpstr>
      <vt:lpstr>hafs</vt:lpstr>
      <vt:lpstr>NotoKufiArabic</vt:lpstr>
      <vt:lpstr>PT Bold Heading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A.H.A</dc:creator>
  <cp:lastModifiedBy>أم عبوووووود ..</cp:lastModifiedBy>
  <cp:revision>76</cp:revision>
  <dcterms:created xsi:type="dcterms:W3CDTF">2017-04-29T11:21:26Z</dcterms:created>
  <dcterms:modified xsi:type="dcterms:W3CDTF">2019-02-27T19:29:09Z</dcterms:modified>
</cp:coreProperties>
</file>