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5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ar-EG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84380"/>
    <p:restoredTop sz="94660"/>
  </p:normalViewPr>
  <p:slideViewPr>
    <p:cSldViewPr>
      <p:cViewPr varScale="1">
        <p:scale>
          <a:sx n="50" d="100"/>
          <a:sy n="50" d="100"/>
        </p:scale>
        <p:origin x="-102" y="-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EG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97890A83-57FC-46AE-A25E-6979B4F4560C}" type="datetimeFigureOut">
              <a:rPr lang="ar-EG" smtClean="0"/>
              <a:t>18/03/1437</a:t>
            </a:fld>
            <a:endParaRPr lang="ar-EG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EG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EG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EG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11A5B79D-849C-4037-84E1-2301C3A45EF2}" type="slidenum">
              <a:rPr lang="ar-EG" smtClean="0"/>
              <a:t>‹#›</a:t>
            </a:fld>
            <a:endParaRPr lang="ar-E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عنصر نائب للملاحظا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45060" name="عنصر نائب لرقم الشريحة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EEF6A3C-C226-486D-B616-85BA5DF0DB2D}" type="slidenum">
              <a:rPr lang="ar-EG" smtClean="0"/>
              <a:pPr/>
              <a:t>3</a:t>
            </a:fld>
            <a:endParaRPr lang="ar-EG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EG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EG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44DDF-4D6A-4B8F-A509-BD79A4CE6E53}" type="datetimeFigureOut">
              <a:rPr lang="ar-EG" smtClean="0"/>
              <a:t>18/03/1437</a:t>
            </a:fld>
            <a:endParaRPr lang="ar-EG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F65B7-42EC-489D-8DE3-F4AA616994D9}" type="slidenum">
              <a:rPr lang="ar-EG" smtClean="0"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EG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EG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44DDF-4D6A-4B8F-A509-BD79A4CE6E53}" type="datetimeFigureOut">
              <a:rPr lang="ar-EG" smtClean="0"/>
              <a:t>18/03/1437</a:t>
            </a:fld>
            <a:endParaRPr lang="ar-EG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F65B7-42EC-489D-8DE3-F4AA616994D9}" type="slidenum">
              <a:rPr lang="ar-EG" smtClean="0"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EG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EG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44DDF-4D6A-4B8F-A509-BD79A4CE6E53}" type="datetimeFigureOut">
              <a:rPr lang="ar-EG" smtClean="0"/>
              <a:t>18/03/1437</a:t>
            </a:fld>
            <a:endParaRPr lang="ar-EG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F65B7-42EC-489D-8DE3-F4AA616994D9}" type="slidenum">
              <a:rPr lang="ar-EG" smtClean="0"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EG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EG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44DDF-4D6A-4B8F-A509-BD79A4CE6E53}" type="datetimeFigureOut">
              <a:rPr lang="ar-EG" smtClean="0"/>
              <a:t>18/03/1437</a:t>
            </a:fld>
            <a:endParaRPr lang="ar-EG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F65B7-42EC-489D-8DE3-F4AA616994D9}" type="slidenum">
              <a:rPr lang="ar-EG" smtClean="0"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EG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44DDF-4D6A-4B8F-A509-BD79A4CE6E53}" type="datetimeFigureOut">
              <a:rPr lang="ar-EG" smtClean="0"/>
              <a:t>18/03/1437</a:t>
            </a:fld>
            <a:endParaRPr lang="ar-EG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F65B7-42EC-489D-8DE3-F4AA616994D9}" type="slidenum">
              <a:rPr lang="ar-EG" smtClean="0"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EG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EG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EG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44DDF-4D6A-4B8F-A509-BD79A4CE6E53}" type="datetimeFigureOut">
              <a:rPr lang="ar-EG" smtClean="0"/>
              <a:t>18/03/1437</a:t>
            </a:fld>
            <a:endParaRPr lang="ar-EG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F65B7-42EC-489D-8DE3-F4AA616994D9}" type="slidenum">
              <a:rPr lang="ar-EG" smtClean="0"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EG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EG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EG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44DDF-4D6A-4B8F-A509-BD79A4CE6E53}" type="datetimeFigureOut">
              <a:rPr lang="ar-EG" smtClean="0"/>
              <a:t>18/03/1437</a:t>
            </a:fld>
            <a:endParaRPr lang="ar-EG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F65B7-42EC-489D-8DE3-F4AA616994D9}" type="slidenum">
              <a:rPr lang="ar-EG" smtClean="0"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EG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44DDF-4D6A-4B8F-A509-BD79A4CE6E53}" type="datetimeFigureOut">
              <a:rPr lang="ar-EG" smtClean="0"/>
              <a:t>18/03/1437</a:t>
            </a:fld>
            <a:endParaRPr lang="ar-EG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F65B7-42EC-489D-8DE3-F4AA616994D9}" type="slidenum">
              <a:rPr lang="ar-EG" smtClean="0"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44DDF-4D6A-4B8F-A509-BD79A4CE6E53}" type="datetimeFigureOut">
              <a:rPr lang="ar-EG" smtClean="0"/>
              <a:t>18/03/1437</a:t>
            </a:fld>
            <a:endParaRPr lang="ar-EG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F65B7-42EC-489D-8DE3-F4AA616994D9}" type="slidenum">
              <a:rPr lang="ar-EG" smtClean="0"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EG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EG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44DDF-4D6A-4B8F-A509-BD79A4CE6E53}" type="datetimeFigureOut">
              <a:rPr lang="ar-EG" smtClean="0"/>
              <a:t>18/03/1437</a:t>
            </a:fld>
            <a:endParaRPr lang="ar-EG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F65B7-42EC-489D-8DE3-F4AA616994D9}" type="slidenum">
              <a:rPr lang="ar-EG" smtClean="0"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EG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EG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44DDF-4D6A-4B8F-A509-BD79A4CE6E53}" type="datetimeFigureOut">
              <a:rPr lang="ar-EG" smtClean="0"/>
              <a:t>18/03/1437</a:t>
            </a:fld>
            <a:endParaRPr lang="ar-EG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F65B7-42EC-489D-8DE3-F4AA616994D9}" type="slidenum">
              <a:rPr lang="ar-EG" smtClean="0"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EG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EG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C44DDF-4D6A-4B8F-A509-BD79A4CE6E53}" type="datetimeFigureOut">
              <a:rPr lang="ar-EG" smtClean="0"/>
              <a:t>18/03/1437</a:t>
            </a:fld>
            <a:endParaRPr lang="ar-EG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EG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3F65B7-42EC-489D-8DE3-F4AA616994D9}" type="slidenum">
              <a:rPr lang="ar-EG" smtClean="0"/>
              <a:t>‹#›</a:t>
            </a:fld>
            <a:endParaRPr lang="ar-E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EG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wmf"/><Relationship Id="rId4" Type="http://schemas.openxmlformats.org/officeDocument/2006/relationships/audio" Target="../media/audio3.wav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7.wav"/><Relationship Id="rId2" Type="http://schemas.openxmlformats.org/officeDocument/2006/relationships/audio" Target="../media/audio26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30.wav"/><Relationship Id="rId5" Type="http://schemas.openxmlformats.org/officeDocument/2006/relationships/audio" Target="../media/audio29.wav"/><Relationship Id="rId4" Type="http://schemas.openxmlformats.org/officeDocument/2006/relationships/audio" Target="../media/audio28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31.wav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34.wav"/><Relationship Id="rId5" Type="http://schemas.openxmlformats.org/officeDocument/2006/relationships/audio" Target="../media/audio33.wav"/><Relationship Id="rId4" Type="http://schemas.openxmlformats.org/officeDocument/2006/relationships/audio" Target="../media/audio32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36.wav"/><Relationship Id="rId2" Type="http://schemas.openxmlformats.org/officeDocument/2006/relationships/audio" Target="../media/audio35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audio" Target="../media/audio38.wav"/><Relationship Id="rId4" Type="http://schemas.openxmlformats.org/officeDocument/2006/relationships/audio" Target="../media/audio37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39.wav"/><Relationship Id="rId2" Type="http://schemas.openxmlformats.org/officeDocument/2006/relationships/audio" Target="../media/audio32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42.wav"/><Relationship Id="rId5" Type="http://schemas.openxmlformats.org/officeDocument/2006/relationships/audio" Target="../media/audio41.wav"/><Relationship Id="rId4" Type="http://schemas.openxmlformats.org/officeDocument/2006/relationships/audio" Target="../media/audio40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wmf"/><Relationship Id="rId4" Type="http://schemas.openxmlformats.org/officeDocument/2006/relationships/audio" Target="../media/audio6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audio" Target="../media/audio8.wav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7" Type="http://schemas.openxmlformats.org/officeDocument/2006/relationships/image" Target="../media/image6.wmf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audio" Target="../media/audio13.wav"/><Relationship Id="rId4" Type="http://schemas.openxmlformats.org/officeDocument/2006/relationships/audio" Target="../media/audio12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5.wav"/><Relationship Id="rId2" Type="http://schemas.openxmlformats.org/officeDocument/2006/relationships/audio" Target="../media/audio14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wmf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7.wav"/><Relationship Id="rId7" Type="http://schemas.openxmlformats.org/officeDocument/2006/relationships/image" Target="../media/image7.wmf"/><Relationship Id="rId2" Type="http://schemas.openxmlformats.org/officeDocument/2006/relationships/audio" Target="../media/audio16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audio" Target="../media/audio19.wav"/><Relationship Id="rId4" Type="http://schemas.openxmlformats.org/officeDocument/2006/relationships/audio" Target="../media/audio18.wav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audio" Target="../media/audio20.wav"/><Relationship Id="rId7" Type="http://schemas.openxmlformats.org/officeDocument/2006/relationships/image" Target="../media/image8.png"/><Relationship Id="rId2" Type="http://schemas.openxmlformats.org/officeDocument/2006/relationships/audio" Target="../media/audio17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3.wav"/><Relationship Id="rId5" Type="http://schemas.openxmlformats.org/officeDocument/2006/relationships/audio" Target="../media/audio22.wav"/><Relationship Id="rId10" Type="http://schemas.openxmlformats.org/officeDocument/2006/relationships/image" Target="../media/image11.jpeg"/><Relationship Id="rId4" Type="http://schemas.openxmlformats.org/officeDocument/2006/relationships/audio" Target="../media/audio21.wav"/><Relationship Id="rId9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5.wav"/><Relationship Id="rId2" Type="http://schemas.openxmlformats.org/officeDocument/2006/relationships/audio" Target="../media/audio24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Terminator 3"/>
          <p:cNvSpPr/>
          <p:nvPr/>
        </p:nvSpPr>
        <p:spPr>
          <a:xfrm rot="21228056">
            <a:off x="261938" y="577850"/>
            <a:ext cx="3565525" cy="1073150"/>
          </a:xfrm>
          <a:prstGeom prst="flowChartTerminator">
            <a:avLst/>
          </a:prstGeom>
          <a:gradFill flip="none" rotWithShape="1">
            <a:gsLst>
              <a:gs pos="0">
                <a:schemeClr val="accent2">
                  <a:tint val="50000"/>
                  <a:satMod val="300000"/>
                </a:schemeClr>
              </a:gs>
              <a:gs pos="35000">
                <a:schemeClr val="accent2">
                  <a:tint val="37000"/>
                  <a:satMod val="300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  <a:lin ang="10800000" scaled="1"/>
            <a:tileRect/>
          </a:gra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4000" b="1" dirty="0"/>
              <a:t>الوحدة الخامسة</a:t>
            </a:r>
            <a:endParaRPr lang="en-US" sz="4000" dirty="0"/>
          </a:p>
        </p:txBody>
      </p:sp>
      <p:pic>
        <p:nvPicPr>
          <p:cNvPr id="5" name="Picture 4" descr="BANNR014.WMF"/>
          <p:cNvPicPr>
            <a:picLocks noChangeAspect="1"/>
          </p:cNvPicPr>
          <p:nvPr/>
        </p:nvPicPr>
        <p:blipFill>
          <a:blip r:embed="rId5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928926" y="3214686"/>
            <a:ext cx="3981473" cy="142876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0000" endA="300" endPos="55500" dist="1016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4005263" y="3349625"/>
            <a:ext cx="1697037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ar-EG" sz="6600" b="1">
                <a:solidFill>
                  <a:srgbClr val="C00000"/>
                </a:solidFill>
                <a:latin typeface="Calibri" pitchFamily="34" charset="0"/>
              </a:rPr>
              <a:t>المادة</a:t>
            </a:r>
            <a:endParaRPr lang="en-US" sz="6600" b="1">
              <a:solidFill>
                <a:srgbClr val="C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الوحدة الخامسة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on notif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56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56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56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6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المادة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مجموعة 9"/>
          <p:cNvGrpSpPr>
            <a:grpSpLocks/>
          </p:cNvGrpSpPr>
          <p:nvPr/>
        </p:nvGrpSpPr>
        <p:grpSpPr bwMode="auto">
          <a:xfrm>
            <a:off x="142875" y="71438"/>
            <a:ext cx="8858250" cy="6643687"/>
            <a:chOff x="142844" y="71414"/>
            <a:chExt cx="8858280" cy="6643710"/>
          </a:xfrm>
        </p:grpSpPr>
        <p:sp>
          <p:nvSpPr>
            <p:cNvPr id="11" name="مخطط انسيابي: معالجة متعاقبة 10"/>
            <p:cNvSpPr/>
            <p:nvPr/>
          </p:nvSpPr>
          <p:spPr>
            <a:xfrm>
              <a:off x="142844" y="71414"/>
              <a:ext cx="8858280" cy="6643710"/>
            </a:xfrm>
            <a:prstGeom prst="flowChartAlternateProcess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ar-EG" dirty="0"/>
            </a:p>
          </p:txBody>
        </p:sp>
        <p:sp>
          <p:nvSpPr>
            <p:cNvPr id="12" name="تمرير عمودي 11"/>
            <p:cNvSpPr/>
            <p:nvPr/>
          </p:nvSpPr>
          <p:spPr>
            <a:xfrm>
              <a:off x="214282" y="214289"/>
              <a:ext cx="8572529" cy="6143646"/>
            </a:xfrm>
            <a:prstGeom prst="verticalScroll">
              <a:avLst>
                <a:gd name="adj" fmla="val 9859"/>
              </a:avLst>
            </a:prstGeom>
            <a:gradFill>
              <a:gsLst>
                <a:gs pos="0">
                  <a:srgbClr val="FFEFD1"/>
                </a:gs>
                <a:gs pos="64999">
                  <a:srgbClr val="F0EBD5"/>
                </a:gs>
                <a:gs pos="100000">
                  <a:srgbClr val="D1C39F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ar-EG" dirty="0"/>
            </a:p>
          </p:txBody>
        </p:sp>
      </p:grpSp>
      <p:sp>
        <p:nvSpPr>
          <p:cNvPr id="63489" name="Rectangle 1"/>
          <p:cNvSpPr>
            <a:spLocks noChangeArrowheads="1"/>
          </p:cNvSpPr>
          <p:nvPr/>
        </p:nvSpPr>
        <p:spPr bwMode="auto">
          <a:xfrm>
            <a:off x="6357938" y="260350"/>
            <a:ext cx="159861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tabLst>
                <a:tab pos="614363" algn="l"/>
              </a:tabLst>
            </a:pPr>
            <a:r>
              <a:rPr lang="ar-EG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◄ أجرب</a:t>
            </a:r>
            <a:endParaRPr lang="ar-EG" sz="4000" b="1">
              <a:solidFill>
                <a:srgbClr val="FF0000"/>
              </a:solidFill>
            </a:endParaRPr>
          </a:p>
        </p:txBody>
      </p:sp>
      <p:sp>
        <p:nvSpPr>
          <p:cNvPr id="63490" name="Rectangle 2"/>
          <p:cNvSpPr>
            <a:spLocks noChangeArrowheads="1"/>
          </p:cNvSpPr>
          <p:nvPr/>
        </p:nvSpPr>
        <p:spPr bwMode="auto">
          <a:xfrm>
            <a:off x="571500" y="1157288"/>
            <a:ext cx="7358063" cy="187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tabLst>
                <a:tab pos="614363" algn="l"/>
              </a:tabLst>
              <a:defRPr/>
            </a:pPr>
            <a:r>
              <a:rPr lang="ar-EG" sz="4400" b="1" u="sng" dirty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أقيس</a:t>
            </a:r>
            <a:r>
              <a:rPr lang="ar-EG" sz="44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ar-EG" sz="36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كما يفعل العلماء لأجيب عن السؤال التالي: هل تتغير كتلة الجليد إذا تحول إلى ماء سائل؟</a:t>
            </a:r>
            <a:endParaRPr lang="ar-EG" sz="4000" b="1" dirty="0"/>
          </a:p>
        </p:txBody>
      </p:sp>
      <p:sp>
        <p:nvSpPr>
          <p:cNvPr id="63491" name="Rectangle 3"/>
          <p:cNvSpPr>
            <a:spLocks noChangeArrowheads="1"/>
          </p:cNvSpPr>
          <p:nvPr/>
        </p:nvSpPr>
        <p:spPr bwMode="auto">
          <a:xfrm>
            <a:off x="785787" y="2857496"/>
            <a:ext cx="721521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tabLst>
                <a:tab pos="614363" algn="l"/>
              </a:tabLst>
            </a:pPr>
            <a:r>
              <a:rPr lang="ar-EG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1) أضع عدداً من مكعبات الجليد في </a:t>
            </a:r>
            <a:r>
              <a:rPr lang="ar-EG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كيس بلاستيكي، </a:t>
            </a:r>
            <a:r>
              <a:rPr lang="ar-EG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ثم أغطي الكأس بورق تغليف حتى أحافظ على محتوياتها.</a:t>
            </a:r>
            <a:endParaRPr lang="ar-EG" sz="3600" b="1" dirty="0">
              <a:solidFill>
                <a:srgbClr val="0070C0"/>
              </a:solidFill>
            </a:endParaRPr>
          </a:p>
        </p:txBody>
      </p:sp>
      <p:sp>
        <p:nvSpPr>
          <p:cNvPr id="63492" name="Rectangle 4"/>
          <p:cNvSpPr>
            <a:spLocks noChangeArrowheads="1"/>
          </p:cNvSpPr>
          <p:nvPr/>
        </p:nvSpPr>
        <p:spPr bwMode="auto">
          <a:xfrm>
            <a:off x="1000149" y="4502169"/>
            <a:ext cx="7000875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tabLst>
                <a:tab pos="614363" algn="l"/>
              </a:tabLst>
            </a:pPr>
            <a:r>
              <a:rPr lang="ar-EG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2) أقيس كتلة </a:t>
            </a:r>
            <a:r>
              <a:rPr lang="ar-EG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الكيس </a:t>
            </a:r>
            <a:r>
              <a:rPr lang="ar-EG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بوضعها على إحدى كفتي الميزان، ثم أضع كتلاً معيارية على الكفة الثانية، حتى تصبح الكفتان في مستوى واحد.</a:t>
            </a:r>
            <a:endParaRPr lang="ar-EG" sz="36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634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أجرب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500"/>
                                        <p:tgtEl>
                                          <p:spTgt spid="634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أقيس كما يفعل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400" decel="100000"/>
                                        <p:tgtEl>
                                          <p:spTgt spid="634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400" decel="100000" fill="hold"/>
                                        <p:tgtEl>
                                          <p:spTgt spid="634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00" decel="100000" fill="hold"/>
                                        <p:tgtEl>
                                          <p:spTgt spid="634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00" decel="100000" fill="hold"/>
                                        <p:tgtEl>
                                          <p:spTgt spid="634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34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34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أضع عددا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400" decel="100000"/>
                                        <p:tgtEl>
                                          <p:spTgt spid="634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400" decel="100000" fill="hold"/>
                                        <p:tgtEl>
                                          <p:spTgt spid="634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400" decel="100000" fill="hold"/>
                                        <p:tgtEl>
                                          <p:spTgt spid="634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00" decel="100000" fill="hold"/>
                                        <p:tgtEl>
                                          <p:spTgt spid="634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34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34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أقيس كتلة الكأس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89" grpId="0"/>
      <p:bldP spid="63490" grpId="0"/>
      <p:bldP spid="6349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مجموعة 1"/>
          <p:cNvGrpSpPr>
            <a:grpSpLocks/>
          </p:cNvGrpSpPr>
          <p:nvPr/>
        </p:nvGrpSpPr>
        <p:grpSpPr bwMode="auto">
          <a:xfrm>
            <a:off x="749300" y="428625"/>
            <a:ext cx="7645400" cy="1928813"/>
            <a:chOff x="285720" y="571480"/>
            <a:chExt cx="8072494" cy="5929354"/>
          </a:xfrm>
        </p:grpSpPr>
        <p:sp>
          <p:nvSpPr>
            <p:cNvPr id="3" name="موجة مزدوجة 2"/>
            <p:cNvSpPr/>
            <p:nvPr/>
          </p:nvSpPr>
          <p:spPr>
            <a:xfrm>
              <a:off x="285720" y="571480"/>
              <a:ext cx="8072494" cy="5929354"/>
            </a:xfrm>
            <a:prstGeom prst="doubleWave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ar-EG" dirty="0"/>
            </a:p>
          </p:txBody>
        </p:sp>
        <p:sp>
          <p:nvSpPr>
            <p:cNvPr id="4" name="موجة 3"/>
            <p:cNvSpPr/>
            <p:nvPr/>
          </p:nvSpPr>
          <p:spPr>
            <a:xfrm>
              <a:off x="285720" y="1074134"/>
              <a:ext cx="8072494" cy="4924045"/>
            </a:xfrm>
            <a:prstGeom prst="wave">
              <a:avLst/>
            </a:prstGeom>
            <a:gradFill>
              <a:gsLst>
                <a:gs pos="0">
                  <a:srgbClr val="FFFF66"/>
                </a:gs>
                <a:gs pos="53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path path="shape">
                <a:fillToRect l="50000" t="50000" r="50000" b="50000"/>
              </a:path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ar-EG" dirty="0"/>
            </a:p>
          </p:txBody>
        </p:sp>
      </p:grpSp>
      <p:sp>
        <p:nvSpPr>
          <p:cNvPr id="64513" name="Rectangle 1"/>
          <p:cNvSpPr>
            <a:spLocks noChangeArrowheads="1"/>
          </p:cNvSpPr>
          <p:nvPr/>
        </p:nvSpPr>
        <p:spPr bwMode="auto">
          <a:xfrm>
            <a:off x="1484313" y="1027113"/>
            <a:ext cx="617537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tabLst>
                <a:tab pos="614363" algn="l"/>
              </a:tabLst>
            </a:pPr>
            <a:r>
              <a:rPr lang="ar-EG" sz="48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أسجل الكتلة في الجدول التالي:</a:t>
            </a:r>
            <a:endParaRPr lang="ar-EG" sz="5400" b="1">
              <a:solidFill>
                <a:srgbClr val="7030A0"/>
              </a:solidFill>
            </a:endParaRPr>
          </a:p>
        </p:txBody>
      </p:sp>
      <p:graphicFrame>
        <p:nvGraphicFramePr>
          <p:cNvPr id="6" name="جدول 5"/>
          <p:cNvGraphicFramePr>
            <a:graphicFrameLocks noGrp="1"/>
          </p:cNvGraphicFramePr>
          <p:nvPr/>
        </p:nvGraphicFramePr>
        <p:xfrm>
          <a:off x="1798620" y="3000375"/>
          <a:ext cx="5548330" cy="3571900"/>
        </p:xfrm>
        <a:graphic>
          <a:graphicData uri="http://schemas.openxmlformats.org/drawingml/2006/table">
            <a:tbl>
              <a:tblPr rtl="1" firstRow="1" bandRow="1">
                <a:tableStyleId>{EB9631B5-78F2-41C9-869B-9F39066F8104}</a:tableStyleId>
              </a:tblPr>
              <a:tblGrid>
                <a:gridCol w="2774165"/>
                <a:gridCol w="2774165"/>
              </a:tblGrid>
              <a:tr h="714380">
                <a:tc>
                  <a:txBody>
                    <a:bodyPr/>
                    <a:lstStyle/>
                    <a:p>
                      <a:pPr rtl="1"/>
                      <a:endParaRPr lang="ar-EG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EG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4380">
                <a:tc>
                  <a:txBody>
                    <a:bodyPr/>
                    <a:lstStyle/>
                    <a:p>
                      <a:pPr rtl="1"/>
                      <a:endParaRPr lang="ar-EG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EG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4380">
                <a:tc>
                  <a:txBody>
                    <a:bodyPr/>
                    <a:lstStyle/>
                    <a:p>
                      <a:pPr rtl="1"/>
                      <a:endParaRPr lang="ar-EG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EG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4380">
                <a:tc>
                  <a:txBody>
                    <a:bodyPr/>
                    <a:lstStyle/>
                    <a:p>
                      <a:pPr rtl="1"/>
                      <a:endParaRPr lang="ar-EG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EG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4380">
                <a:tc>
                  <a:txBody>
                    <a:bodyPr/>
                    <a:lstStyle/>
                    <a:p>
                      <a:pPr rtl="1"/>
                      <a:endParaRPr lang="ar-EG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EG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7" name="مستطيل 6"/>
          <p:cNvSpPr>
            <a:spLocks noChangeArrowheads="1"/>
          </p:cNvSpPr>
          <p:nvPr/>
        </p:nvSpPr>
        <p:spPr bwMode="auto">
          <a:xfrm>
            <a:off x="5357813" y="3016250"/>
            <a:ext cx="11271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ar-EG" sz="4000" b="1">
                <a:solidFill>
                  <a:srgbClr val="FFFF00"/>
                </a:solidFill>
                <a:latin typeface="Calibri" pitchFamily="34" charset="0"/>
              </a:rPr>
              <a:t>الزمن</a:t>
            </a:r>
          </a:p>
        </p:txBody>
      </p:sp>
      <p:sp>
        <p:nvSpPr>
          <p:cNvPr id="8" name="مستطيل 7"/>
          <p:cNvSpPr>
            <a:spLocks noChangeArrowheads="1"/>
          </p:cNvSpPr>
          <p:nvPr/>
        </p:nvSpPr>
        <p:spPr bwMode="auto">
          <a:xfrm>
            <a:off x="2643188" y="3016250"/>
            <a:ext cx="1163637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ar-EG" sz="4400" b="1">
                <a:solidFill>
                  <a:srgbClr val="FFFF00"/>
                </a:solidFill>
                <a:latin typeface="Calibri" pitchFamily="34" charset="0"/>
              </a:rPr>
              <a:t>الكتلة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جر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45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45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45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45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أسجل الكتلة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4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4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4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4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4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4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400" decel="100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400" decel="100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400" decel="100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400" decel="100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الزمن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الكتلة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مجموعة 1"/>
          <p:cNvGrpSpPr>
            <a:grpSpLocks/>
          </p:cNvGrpSpPr>
          <p:nvPr/>
        </p:nvGrpSpPr>
        <p:grpSpPr bwMode="auto">
          <a:xfrm>
            <a:off x="142875" y="71438"/>
            <a:ext cx="8858250" cy="6643687"/>
            <a:chOff x="142844" y="71414"/>
            <a:chExt cx="8858280" cy="6643710"/>
          </a:xfrm>
        </p:grpSpPr>
        <p:sp>
          <p:nvSpPr>
            <p:cNvPr id="3" name="مخطط انسيابي: معالجة متعاقبة 2"/>
            <p:cNvSpPr/>
            <p:nvPr/>
          </p:nvSpPr>
          <p:spPr>
            <a:xfrm>
              <a:off x="142844" y="71414"/>
              <a:ext cx="8858280" cy="6643710"/>
            </a:xfrm>
            <a:prstGeom prst="flowChartAlternateProcess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ar-EG" dirty="0"/>
            </a:p>
          </p:txBody>
        </p:sp>
        <p:sp>
          <p:nvSpPr>
            <p:cNvPr id="4" name="تمرير عمودي 3"/>
            <p:cNvSpPr/>
            <p:nvPr/>
          </p:nvSpPr>
          <p:spPr>
            <a:xfrm>
              <a:off x="142844" y="214289"/>
              <a:ext cx="8572529" cy="6143646"/>
            </a:xfrm>
            <a:prstGeom prst="verticalScroll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ar-EG" dirty="0"/>
            </a:p>
          </p:txBody>
        </p:sp>
      </p:grpSp>
      <p:sp>
        <p:nvSpPr>
          <p:cNvPr id="65537" name="Rectangle 1"/>
          <p:cNvSpPr>
            <a:spLocks noChangeArrowheads="1"/>
          </p:cNvSpPr>
          <p:nvPr/>
        </p:nvSpPr>
        <p:spPr bwMode="auto">
          <a:xfrm>
            <a:off x="654050" y="3344863"/>
            <a:ext cx="73469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tabLst>
                <a:tab pos="614363" algn="l"/>
              </a:tabLst>
            </a:pPr>
            <a:r>
              <a:rPr lang="ar-EG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3) أقيس الكتلة كل </a:t>
            </a:r>
            <a:r>
              <a:rPr lang="ar-EG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15 دقيقة </a:t>
            </a:r>
            <a:r>
              <a:rPr lang="ar-EG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حتى ينصهر الجليد تماماً.</a:t>
            </a:r>
            <a:endParaRPr lang="ar-EG" sz="3600" b="1" dirty="0">
              <a:solidFill>
                <a:srgbClr val="0070C0"/>
              </a:solidFill>
            </a:endParaRPr>
          </a:p>
        </p:txBody>
      </p:sp>
      <p:sp>
        <p:nvSpPr>
          <p:cNvPr id="65538" name="Rectangle 2"/>
          <p:cNvSpPr>
            <a:spLocks noChangeArrowheads="1"/>
          </p:cNvSpPr>
          <p:nvPr/>
        </p:nvSpPr>
        <p:spPr bwMode="auto">
          <a:xfrm>
            <a:off x="928688" y="4071938"/>
            <a:ext cx="6929437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tabLst>
                <a:tab pos="614363" algn="l"/>
              </a:tabLst>
            </a:pPr>
            <a:r>
              <a:rPr lang="ar-EG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4) بناء على القياسات التي قمت </a:t>
            </a:r>
            <a:r>
              <a:rPr lang="ar-EG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بها</a:t>
            </a:r>
            <a:r>
              <a:rPr lang="ar-EG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هل تبقى كتلة الجليد كما هي عندما </a:t>
            </a:r>
            <a:r>
              <a:rPr lang="ar-EG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انصهرت وتحولت </a:t>
            </a:r>
            <a:r>
              <a:rPr lang="ar-EG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إلى سائل؟</a:t>
            </a:r>
            <a:endParaRPr lang="ar-EG" sz="3600" b="1" dirty="0">
              <a:solidFill>
                <a:srgbClr val="0070C0"/>
              </a:solidFill>
            </a:endParaRPr>
          </a:p>
        </p:txBody>
      </p:sp>
      <p:pic>
        <p:nvPicPr>
          <p:cNvPr id="13320" name="Picture 8"/>
          <p:cNvPicPr>
            <a:picLocks noChangeAspect="1" noChangeArrowheads="1"/>
          </p:cNvPicPr>
          <p:nvPr/>
        </p:nvPicPr>
        <p:blipFill>
          <a:blip r:embed="rId6">
            <a:lum bright="-22000" contrast="20000"/>
          </a:blip>
          <a:srcRect/>
          <a:stretch>
            <a:fillRect/>
          </a:stretch>
        </p:blipFill>
        <p:spPr bwMode="auto">
          <a:xfrm>
            <a:off x="3248025" y="1143000"/>
            <a:ext cx="2395538" cy="19288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مربع نص 7"/>
          <p:cNvSpPr txBox="1">
            <a:spLocks noChangeArrowheads="1"/>
          </p:cNvSpPr>
          <p:nvPr/>
        </p:nvSpPr>
        <p:spPr bwMode="auto">
          <a:xfrm>
            <a:off x="1285875" y="5214938"/>
            <a:ext cx="6429375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ar-EG" sz="3200" b="1">
                <a:solidFill>
                  <a:schemeClr val="accent2"/>
                </a:solidFill>
              </a:rPr>
              <a:t>نعم. تبقى كتلة الجليد ثابتة بعد ما انصهر وتحول إلى سائل.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5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500"/>
                                        <p:tgtEl>
                                          <p:spTgt spid="655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أقيس الكتلة كل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500"/>
                                        <p:tgtEl>
                                          <p:spTgt spid="655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بناء على القياسات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نعم تبقي كتلة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7" grpId="0"/>
      <p:bldP spid="65538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مجموعة 1"/>
          <p:cNvGrpSpPr>
            <a:grpSpLocks/>
          </p:cNvGrpSpPr>
          <p:nvPr/>
        </p:nvGrpSpPr>
        <p:grpSpPr bwMode="auto">
          <a:xfrm>
            <a:off x="214313" y="142875"/>
            <a:ext cx="8501062" cy="6572250"/>
            <a:chOff x="214282" y="142852"/>
            <a:chExt cx="8501122" cy="6572272"/>
          </a:xfrm>
        </p:grpSpPr>
        <p:sp>
          <p:nvSpPr>
            <p:cNvPr id="3" name="تمرير أفقي 2"/>
            <p:cNvSpPr/>
            <p:nvPr/>
          </p:nvSpPr>
          <p:spPr>
            <a:xfrm>
              <a:off x="214282" y="142852"/>
              <a:ext cx="8501122" cy="6572272"/>
            </a:xfrm>
            <a:prstGeom prst="horizontalScroll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ar-EG" dirty="0"/>
            </a:p>
          </p:txBody>
        </p:sp>
        <p:sp>
          <p:nvSpPr>
            <p:cNvPr id="4" name="مخطط انسيابي: عرض 3"/>
            <p:cNvSpPr/>
            <p:nvPr/>
          </p:nvSpPr>
          <p:spPr>
            <a:xfrm>
              <a:off x="1000100" y="958830"/>
              <a:ext cx="7715304" cy="4899041"/>
            </a:xfrm>
            <a:prstGeom prst="flowChartDisplay">
              <a:avLst/>
            </a:prstGeom>
            <a:solidFill>
              <a:schemeClr val="bg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ar-EG" dirty="0"/>
            </a:p>
          </p:txBody>
        </p:sp>
      </p:grpSp>
      <p:sp>
        <p:nvSpPr>
          <p:cNvPr id="5" name="مستطيل 4"/>
          <p:cNvSpPr>
            <a:spLocks noChangeArrowheads="1"/>
          </p:cNvSpPr>
          <p:nvPr/>
        </p:nvSpPr>
        <p:spPr bwMode="auto">
          <a:xfrm>
            <a:off x="6632575" y="1000125"/>
            <a:ext cx="101123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ar-EG" sz="4000" b="1">
                <a:solidFill>
                  <a:schemeClr val="bg1"/>
                </a:solidFill>
                <a:latin typeface="Calibri" pitchFamily="34" charset="0"/>
              </a:rPr>
              <a:t>أطبق</a:t>
            </a:r>
          </a:p>
        </p:txBody>
      </p:sp>
      <p:sp>
        <p:nvSpPr>
          <p:cNvPr id="66561" name="Rectangle 1"/>
          <p:cNvSpPr>
            <a:spLocks noChangeArrowheads="1"/>
          </p:cNvSpPr>
          <p:nvPr/>
        </p:nvSpPr>
        <p:spPr bwMode="auto">
          <a:xfrm>
            <a:off x="3860800" y="1782763"/>
            <a:ext cx="447516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tabLst>
                <a:tab pos="614363" algn="l"/>
              </a:tabLst>
            </a:pPr>
            <a:r>
              <a:rPr lang="ar-EG" sz="3600" b="1" u="sng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أقيس</a:t>
            </a:r>
            <a:r>
              <a:rPr lang="ar-EG" sz="360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 للإجابة عن هذا السؤال:</a:t>
            </a:r>
            <a:endParaRPr lang="ar-EG" sz="4000">
              <a:solidFill>
                <a:srgbClr val="6600FF"/>
              </a:solidFill>
            </a:endParaRPr>
          </a:p>
        </p:txBody>
      </p:sp>
      <p:sp>
        <p:nvSpPr>
          <p:cNvPr id="66562" name="Rectangle 2"/>
          <p:cNvSpPr>
            <a:spLocks noChangeArrowheads="1"/>
          </p:cNvSpPr>
          <p:nvPr/>
        </p:nvSpPr>
        <p:spPr bwMode="auto">
          <a:xfrm>
            <a:off x="1143000" y="3165475"/>
            <a:ext cx="7500938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tabLst>
                <a:tab pos="614363" algn="l"/>
              </a:tabLst>
              <a:defRPr/>
            </a:pPr>
            <a:r>
              <a:rPr lang="ar-EG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هل تتغير كتلة علبة من الآيس كريم عندما ينصهر في جو حار؟ أفسر إجابتي.</a:t>
            </a:r>
            <a:endParaRPr lang="ar-EG" sz="4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" name="مربع نص 7"/>
          <p:cNvSpPr txBox="1">
            <a:spLocks noChangeArrowheads="1"/>
          </p:cNvSpPr>
          <p:nvPr/>
        </p:nvSpPr>
        <p:spPr bwMode="auto">
          <a:xfrm>
            <a:off x="2286000" y="4548188"/>
            <a:ext cx="5643563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ar-EG" sz="2800" b="1">
                <a:solidFill>
                  <a:srgbClr val="FF0000"/>
                </a:solidFill>
              </a:rPr>
              <a:t>لا تتغير كتلة الآيس كريم حيث تبقى كتلة المادة كما هي عند تحولها من حال إلى حال.</a:t>
            </a:r>
            <a:endParaRPr lang="ar-EG" sz="280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أطب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"/>
                                        <p:tgtEl>
                                          <p:spTgt spid="665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" fill="hold"/>
                                        <p:tgtEl>
                                          <p:spTgt spid="665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fill="hold"/>
                                        <p:tgtEl>
                                          <p:spTgt spid="665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65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65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أقيس للإجابة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665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هل تتغير كتلة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لا تتغير كتلة الآيس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6561" grpId="0"/>
      <p:bldP spid="66562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ntagon 1"/>
          <p:cNvSpPr/>
          <p:nvPr/>
        </p:nvSpPr>
        <p:spPr>
          <a:xfrm rot="879887">
            <a:off x="274638" y="501650"/>
            <a:ext cx="3246437" cy="1138238"/>
          </a:xfrm>
          <a:prstGeom prst="homePlat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4400" b="1" dirty="0">
                <a:solidFill>
                  <a:schemeClr val="tx1"/>
                </a:solidFill>
                <a:latin typeface="Arial" pitchFamily="34" charset="0"/>
                <a:cs typeface="Times New Roman" pitchFamily="18" charset="0"/>
              </a:rPr>
              <a:t>الفصل </a:t>
            </a:r>
            <a:r>
              <a:rPr lang="ar-EG" sz="4400" b="1" dirty="0">
                <a:solidFill>
                  <a:schemeClr val="tx1"/>
                </a:solidFill>
                <a:latin typeface="Arial" pitchFamily="34" charset="0"/>
                <a:cs typeface="Times New Roman" pitchFamily="18" charset="0"/>
              </a:rPr>
              <a:t>التاسع</a:t>
            </a:r>
            <a:endParaRPr lang="ar-SA" sz="5400" b="1" dirty="0">
              <a:solidFill>
                <a:schemeClr val="tx1"/>
              </a:solidFill>
              <a:latin typeface="Arial" pitchFamily="34" charset="0"/>
            </a:endParaRPr>
          </a:p>
        </p:txBody>
      </p:sp>
      <p:pic>
        <p:nvPicPr>
          <p:cNvPr id="5" name="Picture 4" descr="0140.WM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641918" y="3071810"/>
            <a:ext cx="3860165" cy="1785950"/>
          </a:xfrm>
          <a:prstGeom prst="rect">
            <a:avLst/>
          </a:prstGeom>
          <a:effectLst>
            <a:reflection blurRad="6350" stA="50000" endA="300" endPos="55500" dist="101600" dir="5400000" sy="-100000" algn="bl" rotWithShape="0"/>
          </a:effectLst>
        </p:spPr>
      </p:pic>
      <p:sp>
        <p:nvSpPr>
          <p:cNvPr id="115713" name="Rectangle 1"/>
          <p:cNvSpPr>
            <a:spLocks noChangeArrowheads="1"/>
          </p:cNvSpPr>
          <p:nvPr/>
        </p:nvSpPr>
        <p:spPr bwMode="auto">
          <a:xfrm>
            <a:off x="3313113" y="3863975"/>
            <a:ext cx="25177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ar-EG" sz="4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ملاحظة المواد</a:t>
            </a:r>
            <a:endParaRPr lang="ar-EG" sz="4400">
              <a:solidFill>
                <a:srgbClr val="00206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الفصل التاس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s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500"/>
                                        <p:tgtEl>
                                          <p:spTgt spid="1157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ملاحظة المواد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57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مجموعة 3"/>
          <p:cNvGrpSpPr>
            <a:grpSpLocks/>
          </p:cNvGrpSpPr>
          <p:nvPr/>
        </p:nvGrpSpPr>
        <p:grpSpPr bwMode="auto">
          <a:xfrm>
            <a:off x="785813" y="1500188"/>
            <a:ext cx="8786812" cy="4214812"/>
            <a:chOff x="1984442" y="571500"/>
            <a:chExt cx="5007654" cy="5715000"/>
          </a:xfrm>
        </p:grpSpPr>
        <p:sp>
          <p:nvSpPr>
            <p:cNvPr id="5" name="مخطط انسيابي: معالجة متعاقبة 4"/>
            <p:cNvSpPr/>
            <p:nvPr/>
          </p:nvSpPr>
          <p:spPr>
            <a:xfrm>
              <a:off x="2643082" y="928822"/>
              <a:ext cx="3143920" cy="3213745"/>
            </a:xfrm>
            <a:prstGeom prst="flowChartAlternateProcess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ar-EG" dirty="0"/>
            </a:p>
          </p:txBody>
        </p:sp>
        <p:pic>
          <p:nvPicPr>
            <p:cNvPr id="4101" name="صورة 5" descr="cvbcvb cvbc.GIF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984442" y="571500"/>
              <a:ext cx="5007654" cy="5715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2357438" y="2598738"/>
            <a:ext cx="453707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tabLst>
                <a:tab pos="614363" algn="l"/>
              </a:tabLst>
            </a:pPr>
            <a:r>
              <a:rPr lang="ar-EG" sz="4800" b="1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التركيز على المهارات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جر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12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التركيز على المهارات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سهم منحني إلى اليسار 3"/>
          <p:cNvSpPr/>
          <p:nvPr/>
        </p:nvSpPr>
        <p:spPr>
          <a:xfrm>
            <a:off x="2071688" y="928688"/>
            <a:ext cx="5000625" cy="5000625"/>
          </a:xfrm>
          <a:prstGeom prst="curvedLeft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 dirty="0">
              <a:solidFill>
                <a:schemeClr val="tx1"/>
              </a:solidFill>
            </a:endParaRPr>
          </a:p>
        </p:txBody>
      </p:sp>
      <p:sp>
        <p:nvSpPr>
          <p:cNvPr id="5" name="مربع نص 8"/>
          <p:cNvSpPr txBox="1">
            <a:spLocks noChangeArrowheads="1"/>
          </p:cNvSpPr>
          <p:nvPr/>
        </p:nvSpPr>
        <p:spPr bwMode="auto">
          <a:xfrm>
            <a:off x="2857500" y="1214438"/>
            <a:ext cx="2357438" cy="378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ar-EG" sz="6000" b="1">
                <a:solidFill>
                  <a:schemeClr val="bg1"/>
                </a:solidFill>
              </a:rPr>
              <a:t>الإثراء</a:t>
            </a:r>
          </a:p>
          <a:p>
            <a:endParaRPr lang="ar-EG" sz="6000" b="1">
              <a:solidFill>
                <a:schemeClr val="bg1"/>
              </a:solidFill>
            </a:endParaRPr>
          </a:p>
          <a:p>
            <a:endParaRPr lang="ar-EG" sz="6000" b="1">
              <a:solidFill>
                <a:schemeClr val="bg1"/>
              </a:solidFill>
            </a:endParaRPr>
          </a:p>
          <a:p>
            <a:r>
              <a:rPr lang="ar-EG" sz="6000" b="1">
                <a:solidFill>
                  <a:schemeClr val="bg1"/>
                </a:solidFill>
              </a:rPr>
              <a:t>والتوسع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الإثراء والتوس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Bdrantiq.bmp"/>
          <p:cNvPicPr>
            <a:picLocks noChangeAspect="1"/>
          </p:cNvPicPr>
          <p:nvPr/>
        </p:nvPicPr>
        <p:blipFill>
          <a:blip r:embed="rId6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96446" y="3500438"/>
            <a:ext cx="8751108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 descr="0289.WMF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428750" y="-71438"/>
            <a:ext cx="6286500" cy="321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17" name="Rectangle 1"/>
          <p:cNvSpPr>
            <a:spLocks noChangeArrowheads="1"/>
          </p:cNvSpPr>
          <p:nvPr/>
        </p:nvSpPr>
        <p:spPr bwMode="auto">
          <a:xfrm>
            <a:off x="2641600" y="1571625"/>
            <a:ext cx="4429125" cy="708025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>
              <a:tabLst>
                <a:tab pos="614363" algn="l"/>
              </a:tabLst>
              <a:defRPr/>
            </a:pPr>
            <a:r>
              <a:rPr lang="ar-EG" sz="4000" b="1" dirty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مهارة الاستقصاء: </a:t>
            </a:r>
            <a:r>
              <a:rPr lang="ar-EG" sz="40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القياس</a:t>
            </a:r>
            <a:endParaRPr lang="ar-EG" sz="4400" b="1" dirty="0">
              <a:solidFill>
                <a:schemeClr val="accent3">
                  <a:lumMod val="50000"/>
                </a:schemeClr>
              </a:solidFill>
              <a:latin typeface="Arial" pitchFamily="34" charset="0"/>
            </a:endParaRPr>
          </a:p>
        </p:txBody>
      </p:sp>
      <p:sp>
        <p:nvSpPr>
          <p:cNvPr id="60418" name="Rectangle 2"/>
          <p:cNvSpPr>
            <a:spLocks noChangeArrowheads="1"/>
          </p:cNvSpPr>
          <p:nvPr/>
        </p:nvSpPr>
        <p:spPr bwMode="auto">
          <a:xfrm>
            <a:off x="820738" y="3929063"/>
            <a:ext cx="7502525" cy="2308225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>
              <a:tabLst>
                <a:tab pos="614363" algn="l"/>
              </a:tabLst>
              <a:defRPr/>
            </a:pPr>
            <a:r>
              <a:rPr lang="ar-EG" sz="3600" b="1" dirty="0">
                <a:solidFill>
                  <a:srgbClr val="66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تعلمنا سابقاً أن المادة هي أي شيء له حجم وكتلة. فالماء مادة مهمة على سطح الأرض. ويوجد الماء على الأرض في الحالات الثلاث: الثلج الصلب، والماء السائل، وبخار (غاز) في الهواء.</a:t>
            </a:r>
            <a:endParaRPr lang="ar-EG" sz="4000" b="1" dirty="0">
              <a:solidFill>
                <a:srgbClr val="6600FF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lideDow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500"/>
                                        <p:tgtEl>
                                          <p:spTgt spid="604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مهارة الاستقصاء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500"/>
                                        <p:tgtEl>
                                          <p:spTgt spid="604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تعلمنا سابقاً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7" grpId="0"/>
      <p:bldP spid="604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صورة 1" descr="Bdrantiq.bmp"/>
          <p:cNvPicPr>
            <a:picLocks noChangeAspect="1"/>
          </p:cNvPicPr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85720" y="3786190"/>
            <a:ext cx="8572500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393" name="Rectangle 1"/>
          <p:cNvSpPr>
            <a:spLocks noChangeArrowheads="1"/>
          </p:cNvSpPr>
          <p:nvPr/>
        </p:nvSpPr>
        <p:spPr bwMode="auto">
          <a:xfrm>
            <a:off x="957263" y="4208463"/>
            <a:ext cx="7286625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tabLst>
                <a:tab pos="614363" algn="l"/>
              </a:tabLst>
            </a:pPr>
            <a:r>
              <a:rPr lang="ar-EG" sz="36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ماذا يحدث لكتلة المادة عندما تتحول من الحالة الصلبة إلى الحالة السائلة؟ </a:t>
            </a:r>
            <a:r>
              <a:rPr lang="ar-EG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يقيس</a:t>
            </a:r>
            <a:r>
              <a:rPr lang="ar-EG" sz="36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العلماء الأشياء للإجابة عن الأسئلة.</a:t>
            </a:r>
            <a:endParaRPr lang="ar-EG" sz="4000" b="1">
              <a:solidFill>
                <a:srgbClr val="002060"/>
              </a:solidFill>
            </a:endParaRPr>
          </a:p>
        </p:txBody>
      </p:sp>
      <p:pic>
        <p:nvPicPr>
          <p:cNvPr id="7172" name="Picture 8" descr="0289.WM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750" y="-71438"/>
            <a:ext cx="6286500" cy="321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641600" y="1571625"/>
            <a:ext cx="4429125" cy="708025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>
              <a:tabLst>
                <a:tab pos="614363" algn="l"/>
              </a:tabLst>
              <a:defRPr/>
            </a:pPr>
            <a:r>
              <a:rPr lang="ar-EG" sz="4000" b="1" dirty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مهارة الاستقصاء: </a:t>
            </a:r>
            <a:r>
              <a:rPr lang="ar-EG" sz="40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القياس</a:t>
            </a:r>
            <a:endParaRPr lang="ar-EG" sz="4400" b="1" dirty="0">
              <a:solidFill>
                <a:schemeClr val="accent3">
                  <a:lumMod val="50000"/>
                </a:schemeClr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593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ماذا يحدث لكتلة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صورة 5" descr="Bdrantiq.bmp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92113" y="2735263"/>
            <a:ext cx="8359775" cy="362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6072188" y="285750"/>
            <a:ext cx="2786062" cy="1643063"/>
            <a:chOff x="2357422" y="676388"/>
            <a:chExt cx="5669782" cy="2824050"/>
          </a:xfrm>
        </p:grpSpPr>
        <p:sp>
          <p:nvSpPr>
            <p:cNvPr id="9" name="Oval 4"/>
            <p:cNvSpPr/>
            <p:nvPr/>
          </p:nvSpPr>
          <p:spPr>
            <a:xfrm>
              <a:off x="2357422" y="1000108"/>
              <a:ext cx="5357850" cy="2500330"/>
            </a:xfrm>
            <a:prstGeom prst="ellipse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1">
              <a:schemeClr val="dk1"/>
            </a:lnRef>
            <a:fillRef idx="1003">
              <a:schemeClr val="lt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ar-EG" sz="1600" dirty="0">
                <a:ln>
                  <a:solidFill>
                    <a:srgbClr val="FF0000"/>
                  </a:solidFill>
                </a:ln>
                <a:solidFill>
                  <a:srgbClr val="0000FF"/>
                </a:solidFill>
              </a:endParaRPr>
            </a:p>
          </p:txBody>
        </p:sp>
        <p:pic>
          <p:nvPicPr>
            <p:cNvPr id="8202" name="صورة 5" descr="BCKMC031.WMF"/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 rot="582557">
              <a:off x="3251200" y="676388"/>
              <a:ext cx="4776004" cy="1685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8369" name="Rectangle 1"/>
          <p:cNvSpPr>
            <a:spLocks noChangeArrowheads="1"/>
          </p:cNvSpPr>
          <p:nvPr/>
        </p:nvSpPr>
        <p:spPr bwMode="auto">
          <a:xfrm>
            <a:off x="6486525" y="714375"/>
            <a:ext cx="1871663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tabLst>
                <a:tab pos="614363" algn="l"/>
              </a:tabLst>
              <a:defRPr/>
            </a:pPr>
            <a:r>
              <a:rPr lang="ar-EG" sz="5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◄أتعلم</a:t>
            </a:r>
            <a:endParaRPr lang="ar-EG" sz="3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8370" name="Rectangle 2"/>
          <p:cNvSpPr>
            <a:spLocks noChangeArrowheads="1"/>
          </p:cNvSpPr>
          <p:nvPr/>
        </p:nvSpPr>
        <p:spPr bwMode="auto">
          <a:xfrm>
            <a:off x="857250" y="3092450"/>
            <a:ext cx="7253288" cy="120015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>
              <a:tabLst>
                <a:tab pos="614363" algn="l"/>
              </a:tabLst>
              <a:defRPr/>
            </a:pPr>
            <a:r>
              <a:rPr lang="ar-EG" sz="3600" b="1" dirty="0">
                <a:solidFill>
                  <a:srgbClr val="66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عندما </a:t>
            </a:r>
            <a:r>
              <a:rPr lang="ar-EG" sz="3600" b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أقيس</a:t>
            </a:r>
            <a:r>
              <a:rPr lang="ar-EG" sz="3600" b="1" dirty="0">
                <a:solidFill>
                  <a:srgbClr val="66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فأنا أعين صفات الجسم، ومنها كتلته، وحجمه، وطوله، ودرجة حرارته.</a:t>
            </a:r>
            <a:endParaRPr lang="ar-EG" sz="4000" b="1" dirty="0">
              <a:solidFill>
                <a:srgbClr val="6600FF"/>
              </a:solidFill>
              <a:latin typeface="Arial" pitchFamily="34" charset="0"/>
            </a:endParaRPr>
          </a:p>
        </p:txBody>
      </p:sp>
      <p:sp>
        <p:nvSpPr>
          <p:cNvPr id="58371" name="Rectangle 3"/>
          <p:cNvSpPr>
            <a:spLocks noChangeArrowheads="1"/>
          </p:cNvSpPr>
          <p:nvPr/>
        </p:nvSpPr>
        <p:spPr bwMode="auto">
          <a:xfrm>
            <a:off x="827088" y="4308475"/>
            <a:ext cx="7286625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tabLst>
                <a:tab pos="614363" algn="l"/>
              </a:tabLst>
            </a:pPr>
            <a:r>
              <a:rPr lang="ar-EG" sz="32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يستعمل العلماء أدوات كثيرة للقياس. وتظهر الصور التالية بعضها، ويقوم العلماء بالقياسات لوصف الأجسام والمقارنة بينها.</a:t>
            </a:r>
            <a:endParaRPr lang="ar-EG" sz="36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583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أتعلم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583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عندما أقيس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400" decel="100000"/>
                                        <p:tgtEl>
                                          <p:spTgt spid="583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400" decel="100000" fill="hold"/>
                                        <p:tgtEl>
                                          <p:spTgt spid="583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00" decel="100000" fill="hold"/>
                                        <p:tgtEl>
                                          <p:spTgt spid="583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00" decel="100000" fill="hold"/>
                                        <p:tgtEl>
                                          <p:spTgt spid="58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83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8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يستعمل العلماء أدوات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0" grpId="0"/>
      <p:bldP spid="5837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خطط انسيابي: مستند 1"/>
          <p:cNvSpPr/>
          <p:nvPr/>
        </p:nvSpPr>
        <p:spPr>
          <a:xfrm>
            <a:off x="214282" y="285728"/>
            <a:ext cx="8715404" cy="6429420"/>
          </a:xfrm>
          <a:prstGeom prst="flowChartDocument">
            <a:avLst/>
          </a:prstGeom>
          <a:gradFill flip="none" rotWithShape="1">
            <a:gsLst>
              <a:gs pos="0">
                <a:schemeClr val="accent3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3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3">
                  <a:lumMod val="60000"/>
                  <a:lumOff val="40000"/>
                  <a:shade val="100000"/>
                  <a:satMod val="115000"/>
                </a:schemeClr>
              </a:gs>
            </a:gsLst>
            <a:lin ang="5400000" scaled="1"/>
            <a:tileRect/>
          </a:gradFill>
          <a:ln w="180975">
            <a:solidFill>
              <a:srgbClr val="00B050"/>
            </a:solidFill>
          </a:ln>
          <a:effectLst>
            <a:innerShdw blurRad="114300">
              <a:prstClr val="black"/>
            </a:innerShdw>
          </a:effectLst>
          <a:scene3d>
            <a:camera prst="perspective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EG" dirty="0"/>
          </a:p>
        </p:txBody>
      </p:sp>
      <p:grpSp>
        <p:nvGrpSpPr>
          <p:cNvPr id="3" name="مجموعة 10"/>
          <p:cNvGrpSpPr>
            <a:grpSpLocks/>
          </p:cNvGrpSpPr>
          <p:nvPr/>
        </p:nvGrpSpPr>
        <p:grpSpPr bwMode="auto">
          <a:xfrm>
            <a:off x="4576763" y="214313"/>
            <a:ext cx="4352925" cy="2143125"/>
            <a:chOff x="4148065" y="500042"/>
            <a:chExt cx="4353025" cy="2143119"/>
          </a:xfrm>
        </p:grpSpPr>
        <p:sp>
          <p:nvSpPr>
            <p:cNvPr id="62465" name="Rectangle 1"/>
            <p:cNvSpPr>
              <a:spLocks noChangeArrowheads="1"/>
            </p:cNvSpPr>
            <p:nvPr/>
          </p:nvSpPr>
          <p:spPr bwMode="auto">
            <a:xfrm>
              <a:off x="4148065" y="1428726"/>
              <a:ext cx="1781216" cy="646111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none" anchor="ctr">
              <a:spAutoFit/>
            </a:bodyPr>
            <a:lstStyle/>
            <a:p>
              <a:pPr>
                <a:tabLst>
                  <a:tab pos="614363" algn="l"/>
                </a:tabLst>
                <a:defRPr/>
              </a:pPr>
              <a:r>
                <a:rPr lang="ar-EG" sz="3600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كأس قياس</a:t>
              </a:r>
              <a:endParaRPr lang="ar-EG" sz="4000" b="1" dirty="0">
                <a:solidFill>
                  <a:srgbClr val="C00000"/>
                </a:solidFill>
              </a:endParaRPr>
            </a:p>
          </p:txBody>
        </p:sp>
        <p:pic>
          <p:nvPicPr>
            <p:cNvPr id="62468" name="Picture 4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6000" contrast="14000"/>
            </a:blip>
            <a:srcRect/>
            <a:stretch>
              <a:fillRect/>
            </a:stretch>
          </p:blipFill>
          <p:spPr bwMode="auto">
            <a:xfrm>
              <a:off x="5786403" y="500042"/>
              <a:ext cx="2714687" cy="214311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grpSp>
        <p:nvGrpSpPr>
          <p:cNvPr id="4" name="مجموعة 11"/>
          <p:cNvGrpSpPr>
            <a:grpSpLocks/>
          </p:cNvGrpSpPr>
          <p:nvPr/>
        </p:nvGrpSpPr>
        <p:grpSpPr bwMode="auto">
          <a:xfrm>
            <a:off x="285750" y="714375"/>
            <a:ext cx="3786188" cy="1643063"/>
            <a:chOff x="285720" y="714356"/>
            <a:chExt cx="3786200" cy="1643067"/>
          </a:xfrm>
        </p:grpSpPr>
        <p:sp>
          <p:nvSpPr>
            <p:cNvPr id="62466" name="Rectangle 2"/>
            <p:cNvSpPr>
              <a:spLocks noChangeArrowheads="1"/>
            </p:cNvSpPr>
            <p:nvPr/>
          </p:nvSpPr>
          <p:spPr bwMode="auto">
            <a:xfrm>
              <a:off x="285720" y="1071545"/>
              <a:ext cx="1938344" cy="646114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none" anchor="ctr">
              <a:spAutoFit/>
            </a:bodyPr>
            <a:lstStyle/>
            <a:p>
              <a:pPr>
                <a:tabLst>
                  <a:tab pos="614363" algn="l"/>
                </a:tabLst>
                <a:defRPr/>
              </a:pPr>
              <a:r>
                <a:rPr lang="ar-EG" sz="3600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شريط قياس</a:t>
              </a:r>
              <a:endParaRPr lang="ar-EG" sz="4000" b="1" dirty="0">
                <a:solidFill>
                  <a:srgbClr val="C00000"/>
                </a:solidFill>
              </a:endParaRPr>
            </a:p>
          </p:txBody>
        </p:sp>
        <p:pic>
          <p:nvPicPr>
            <p:cNvPr id="8" name="صورة 7" descr="ist2_4848558-measuring-tape.jpg"/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143101" y="714356"/>
              <a:ext cx="1928819" cy="164306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grpSp>
        <p:nvGrpSpPr>
          <p:cNvPr id="6" name="مجموعة 13"/>
          <p:cNvGrpSpPr>
            <a:grpSpLocks/>
          </p:cNvGrpSpPr>
          <p:nvPr/>
        </p:nvGrpSpPr>
        <p:grpSpPr bwMode="auto">
          <a:xfrm>
            <a:off x="785813" y="2857500"/>
            <a:ext cx="3214687" cy="2932113"/>
            <a:chOff x="785786" y="2857496"/>
            <a:chExt cx="3214682" cy="2932347"/>
          </a:xfrm>
        </p:grpSpPr>
        <p:sp>
          <p:nvSpPr>
            <p:cNvPr id="62467" name="Rectangle 3"/>
            <p:cNvSpPr>
              <a:spLocks noChangeArrowheads="1"/>
            </p:cNvSpPr>
            <p:nvPr/>
          </p:nvSpPr>
          <p:spPr bwMode="auto">
            <a:xfrm>
              <a:off x="1142972" y="5143678"/>
              <a:ext cx="2465384" cy="646165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none" anchor="ctr">
              <a:spAutoFit/>
            </a:bodyPr>
            <a:lstStyle/>
            <a:p>
              <a:pPr>
                <a:tabLst>
                  <a:tab pos="614363" algn="l"/>
                </a:tabLst>
                <a:defRPr/>
              </a:pPr>
              <a:r>
                <a:rPr lang="ar-EG" sz="3600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ميزان ذو كفتين</a:t>
              </a:r>
              <a:endParaRPr lang="ar-EG" sz="4000" b="1" dirty="0">
                <a:solidFill>
                  <a:srgbClr val="C00000"/>
                </a:solidFill>
              </a:endParaRPr>
            </a:p>
          </p:txBody>
        </p:sp>
        <p:pic>
          <p:nvPicPr>
            <p:cNvPr id="9" name="صورة 8" descr="getthumb.jpg"/>
            <p:cNvPicPr>
              <a:picLocks noChangeAspect="1"/>
            </p:cNvPicPr>
            <p:nvPr/>
          </p:nvPicPr>
          <p:blipFill>
            <a:blip r:embed="rId9">
              <a:lum bright="-8000" contrast="18000"/>
            </a:blip>
            <a:srcRect/>
            <a:stretch>
              <a:fillRect/>
            </a:stretch>
          </p:blipFill>
          <p:spPr bwMode="auto">
            <a:xfrm>
              <a:off x="785786" y="2857496"/>
              <a:ext cx="3214682" cy="182894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grpSp>
        <p:nvGrpSpPr>
          <p:cNvPr id="7" name="مجموعة 12"/>
          <p:cNvGrpSpPr>
            <a:grpSpLocks/>
          </p:cNvGrpSpPr>
          <p:nvPr/>
        </p:nvGrpSpPr>
        <p:grpSpPr bwMode="auto">
          <a:xfrm>
            <a:off x="4659313" y="2500313"/>
            <a:ext cx="3841750" cy="3214687"/>
            <a:chOff x="4659490" y="2500306"/>
            <a:chExt cx="3841600" cy="3214710"/>
          </a:xfrm>
        </p:grpSpPr>
        <p:sp>
          <p:nvSpPr>
            <p:cNvPr id="5" name="مستطيل 4"/>
            <p:cNvSpPr>
              <a:spLocks noChangeArrowheads="1"/>
            </p:cNvSpPr>
            <p:nvPr/>
          </p:nvSpPr>
          <p:spPr bwMode="auto">
            <a:xfrm>
              <a:off x="6088184" y="3854453"/>
              <a:ext cx="2412906" cy="646118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pPr>
                <a:defRPr/>
              </a:pPr>
              <a:r>
                <a:rPr lang="ar-EG" sz="3600" b="1" dirty="0">
                  <a:solidFill>
                    <a:srgbClr val="C00000"/>
                  </a:solidFill>
                </a:rPr>
                <a:t>مقياس الحرارة</a:t>
              </a:r>
            </a:p>
          </p:txBody>
        </p:sp>
        <p:pic>
          <p:nvPicPr>
            <p:cNvPr id="10" name="صورة 9" descr="images_6.jpg"/>
            <p:cNvPicPr>
              <a:picLocks noChangeAspect="1"/>
            </p:cNvPicPr>
            <p:nvPr/>
          </p:nvPicPr>
          <p:blipFill>
            <a:blip r:embed="rId10">
              <a:clrChange>
                <a:clrFrom>
                  <a:srgbClr val="121117"/>
                </a:clrFrom>
                <a:clrTo>
                  <a:srgbClr val="121117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659490" y="2500306"/>
              <a:ext cx="1714433" cy="321471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كأس قياس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شريط قياس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مقياس الحرارة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ميزان ذو كفتين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 descr="BCKLC136.WM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92238" y="2322513"/>
            <a:ext cx="6359525" cy="221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مستطيل 2"/>
          <p:cNvSpPr/>
          <p:nvPr/>
        </p:nvSpPr>
        <p:spPr>
          <a:xfrm>
            <a:off x="3046413" y="2967038"/>
            <a:ext cx="3454400" cy="10160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6000" b="1" dirty="0">
                <a:solidFill>
                  <a:schemeClr val="accent6">
                    <a:lumMod val="50000"/>
                  </a:schemeClr>
                </a:solidFill>
                <a:latin typeface="+mn-lt"/>
                <a:cs typeface="+mn-cs"/>
              </a:rPr>
              <a:t>تنمية المهارة</a:t>
            </a:r>
            <a:endParaRPr lang="ar-EG" sz="6000" dirty="0">
              <a:solidFill>
                <a:schemeClr val="accent6">
                  <a:lumMod val="50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تنمية المهارة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292</Words>
  <Application>Microsoft Office PowerPoint</Application>
  <PresentationFormat>عرض على الشاشة (3:4)‏</PresentationFormat>
  <Paragraphs>36</Paragraphs>
  <Slides>13</Slides>
  <Notes>1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13</vt:i4>
      </vt:variant>
    </vt:vector>
  </HeadingPairs>
  <TitlesOfParts>
    <vt:vector size="14" baseType="lpstr">
      <vt:lpstr>سمة Office</vt:lpstr>
      <vt:lpstr>الشريحة 1</vt:lpstr>
      <vt:lpstr>الشريحة 2</vt:lpstr>
      <vt:lpstr>الشريحة 3</vt:lpstr>
      <vt:lpstr>الشريحة 4</vt:lpstr>
      <vt:lpstr>الشريحة 5</vt:lpstr>
      <vt:lpstr>الشريحة 6</vt:lpstr>
      <vt:lpstr>الشريحة 7</vt:lpstr>
      <vt:lpstr>الشريحة 8</vt:lpstr>
      <vt:lpstr>الشريحة 9</vt:lpstr>
      <vt:lpstr>الشريحة 10</vt:lpstr>
      <vt:lpstr>الشريحة 11</vt:lpstr>
      <vt:lpstr>الشريحة 12</vt:lpstr>
      <vt:lpstr>الشريحة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Top Shop</dc:creator>
  <cp:lastModifiedBy>Top Shop</cp:lastModifiedBy>
  <cp:revision>1</cp:revision>
  <dcterms:created xsi:type="dcterms:W3CDTF">2015-12-28T22:29:43Z</dcterms:created>
  <dcterms:modified xsi:type="dcterms:W3CDTF">2015-12-28T22:31:22Z</dcterms:modified>
</cp:coreProperties>
</file>