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77" r:id="rId4"/>
    <p:sldId id="262" r:id="rId5"/>
    <p:sldId id="261" r:id="rId6"/>
    <p:sldId id="263" r:id="rId7"/>
    <p:sldId id="281" r:id="rId8"/>
    <p:sldId id="282" r:id="rId9"/>
    <p:sldId id="279" r:id="rId10"/>
    <p:sldId id="278" r:id="rId11"/>
    <p:sldId id="283" r:id="rId12"/>
    <p:sldId id="284" r:id="rId13"/>
    <p:sldId id="280" r:id="rId14"/>
    <p:sldId id="269" r:id="rId15"/>
    <p:sldId id="26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DF48E-2FF8-B068-31D7-18F990494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2B1E2D-F9BD-64F7-27B1-44721E7BC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E450F2-2FED-B20F-4056-1AA95219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5F3D0F-3B1D-1128-20A6-1446105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1877B3-F7FC-2A1F-8F6F-96B64939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55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9E88B-1A31-67E7-12E9-B00A59E3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20848C9-7C61-22EE-0E33-53E31D84A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AAA9D3-BF97-D6C1-5CD9-C8DA6BE4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45F432-FBD5-E891-3192-628EF77E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8FF496-EB1D-E770-C064-87F97DA7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37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CACCF1-343E-BF6F-3128-815885923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F41FF8-49B0-541A-9508-A1DA6BE30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A390F3-D37F-F7F0-9830-32BC3F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4741B7-3137-9833-BDDA-7AC4036B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917BEA-F6B2-9EA5-1D77-8E274C0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15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925F2A-C1C1-9A1A-3EB4-7FD62686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AB752F-822A-71B4-6EAF-7A02578B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E3927F-3C82-2798-1562-8315EAAD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8B8761-A9BA-C8E5-5975-E0E407C2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1756E2-0D9A-0D73-785C-F237624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49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66B33E-42D1-6E15-7C77-A1BFF2F5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EB9B43-436A-C2CD-DADC-5A7F551D8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0805CC-6A58-2C14-A55B-F44E16C1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12A9D8-1125-B697-4A9F-5548BCD8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B6B9B1-9F85-FBAD-CA78-DBD9DA02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5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332EC-81E0-779D-910C-C1ACD171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72E073-9147-3AF7-15DC-FC1112D3C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0DA316-B2FD-EE2D-845D-99D267FF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0CEC68-A83F-92ED-8A14-9B46F86A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1969B1-9429-8FBE-0CF1-5F264954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187BE7-AB56-4E0E-58DC-69D4D319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1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291C5D-C7D0-EB58-7FC0-0C8C0D7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9A744B-329F-CD2C-4C2F-BCE6D042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7A5194-1DF0-EBFE-B510-F15B287D6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E570D01-9311-917C-587D-18C338ECB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A17AB21-EF1F-2748-D032-3BEEF540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51C673-DBB1-3729-8C45-24609BBF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0D461D-84BA-0059-EDE6-31E81075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5406A97-B918-9DF2-85D7-DC6D5C5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0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4E9FC4-47E0-33D0-53AC-9F084283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FCA6BE4-7D30-8324-A59C-42917DB0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F6A75B-A521-729D-B4CA-8C7505F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A471F8-91B1-98BC-DEAF-4BBC6427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55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954FF2-7CF0-1B78-E0E0-C04DBC84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123573-BB63-FE05-72BE-2D69275B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6F2F3E-F63E-F42D-0D21-483C148D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4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CDCDE8-CF7E-5188-8DBF-D5D5143A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BBC276-CCDB-A656-6469-E03035D3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051A25-2267-01A8-0373-6EE51E45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F12DD1-A7A9-C1DC-69C6-736287AB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4C7911-D296-0ED9-D2DC-E1C3B451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3367A9-4B3D-D811-5DC6-028EF87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14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43524D-16CB-3D5E-66E7-B23665C9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F566720-6E05-9121-7C72-573870094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2B142E-A31F-0405-7296-A15729ABA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5C5A7D-8632-E9E0-5FA6-4F346DA0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0C5764-51D6-4D30-A85A-3DA5D243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98A158-1C09-AA21-A9D3-516328E6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0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9560C7-06FD-B06F-7AD9-B86B987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6C6F9A-5DA4-51F2-4E5C-968811D7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DF6237-1E6C-F245-D78A-C7F6ABF7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8E85-1F5F-4697-BEA4-526B0FE9AD27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5B6A18-7E78-5A08-4959-1EA6B0C80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753976-B72E-4A93-7543-FC1419988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4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أقلام رصاص الملونة داخل الحامل الرصاص الموجود اعلي الجدول الخشبي">
            <a:extLst>
              <a:ext uri="{FF2B5EF4-FFF2-40B4-BE49-F238E27FC236}">
                <a16:creationId xmlns:a16="http://schemas.microsoft.com/office/drawing/2014/main" id="{08FA27DB-4003-4A85-8121-A32E833C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8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صورة 4" descr="صورة تحتوي على نص, الخط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DBD44EF4-6FB0-CDC8-EB10-B5A0FE67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65" r="-2" b="15261"/>
          <a:stretch/>
        </p:blipFill>
        <p:spPr>
          <a:xfrm>
            <a:off x="4783015" y="3421263"/>
            <a:ext cx="7723163" cy="352114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CBD92790-7BCF-EC30-2CC0-3771CA21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</a:t>
            </a:r>
            <a:b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..</a:t>
            </a:r>
            <a:endParaRPr lang="ar-SA" sz="4600" dirty="0"/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F7A493FC-A49F-962F-5766-DF9310755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5052562"/>
            <a:ext cx="4917948" cy="1136029"/>
          </a:xfrm>
        </p:spPr>
        <p:txBody>
          <a:bodyPr>
            <a:normAutofit/>
          </a:bodyPr>
          <a:lstStyle/>
          <a:p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24480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E5B01A-8E4D-2B11-8BF2-D1BE42DA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0385"/>
            <a:ext cx="11394830" cy="2096085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بالنظرِ لهذا الحديثِ , أُحدد الوضعَ الصحيحَ للمصليــن في الصور الآتيـة </a:t>
            </a:r>
          </a:p>
        </p:txBody>
      </p:sp>
      <p:pic>
        <p:nvPicPr>
          <p:cNvPr id="1026" name="Picture 2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9E52F85D-48F6-3826-8353-756C64D38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2" t="36551" r="10923" b="17539"/>
          <a:stretch/>
        </p:blipFill>
        <p:spPr bwMode="auto">
          <a:xfrm>
            <a:off x="8178607" y="2516856"/>
            <a:ext cx="3764863" cy="35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58BBBEF8-88F8-E25F-BF8E-3DA10A506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36699" r="37462" b="17949"/>
          <a:stretch/>
        </p:blipFill>
        <p:spPr bwMode="auto">
          <a:xfrm>
            <a:off x="4290647" y="2516856"/>
            <a:ext cx="3559126" cy="35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899C5878-7A35-D746-468C-E3985258C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36698" r="63769" b="17334"/>
          <a:stretch/>
        </p:blipFill>
        <p:spPr bwMode="auto">
          <a:xfrm>
            <a:off x="562707" y="2516855"/>
            <a:ext cx="3399106" cy="3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فكرة, الابتكار Clipart, أيقونات الفكرة, تبصر PNG والمتجهات للتحميل مجانا">
            <a:extLst>
              <a:ext uri="{FF2B5EF4-FFF2-40B4-BE49-F238E27FC236}">
                <a16:creationId xmlns:a16="http://schemas.microsoft.com/office/drawing/2014/main" id="{F56D09EA-84AE-2DC8-0558-B2397235D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2827" r="28847" b="22921"/>
          <a:stretch/>
        </p:blipFill>
        <p:spPr bwMode="auto">
          <a:xfrm>
            <a:off x="0" y="0"/>
            <a:ext cx="1814732" cy="22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6571843F-BB34-028A-D77C-8041904BA099}"/>
              </a:ext>
            </a:extLst>
          </p:cNvPr>
          <p:cNvSpPr/>
          <p:nvPr/>
        </p:nvSpPr>
        <p:spPr>
          <a:xfrm>
            <a:off x="9730447" y="6077242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B867BD8-EEC7-6CFD-FFD8-DA16E5BC0B19}"/>
              </a:ext>
            </a:extLst>
          </p:cNvPr>
          <p:cNvSpPr/>
          <p:nvPr/>
        </p:nvSpPr>
        <p:spPr>
          <a:xfrm>
            <a:off x="5566117" y="6077242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79392D4-BAB4-89F9-C75E-F4CDD5A20F77}"/>
              </a:ext>
            </a:extLst>
          </p:cNvPr>
          <p:cNvSpPr/>
          <p:nvPr/>
        </p:nvSpPr>
        <p:spPr>
          <a:xfrm>
            <a:off x="1800371" y="6057317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E240002-A329-FADF-2841-CF0E13CCF641}"/>
              </a:ext>
            </a:extLst>
          </p:cNvPr>
          <p:cNvSpPr/>
          <p:nvPr/>
        </p:nvSpPr>
        <p:spPr>
          <a:xfrm>
            <a:off x="1814732" y="6077242"/>
            <a:ext cx="661182" cy="590298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52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2B51F8-1710-4A4B-BDB8-AF578625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18" y="2008505"/>
            <a:ext cx="4263683" cy="12768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4400" dirty="0"/>
              <a:t>أولاً :</a:t>
            </a:r>
          </a:p>
          <a:p>
            <a:pPr marL="0" indent="0" algn="ctr">
              <a:buNone/>
            </a:pPr>
            <a:r>
              <a:rPr lang="ar-SA" sz="4400" dirty="0"/>
              <a:t>إذا كان </a:t>
            </a:r>
            <a:r>
              <a:rPr lang="ar-SA" sz="4400" u="sng" dirty="0"/>
              <a:t>داخل المسجد 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7672E020-9B3F-DD1F-EFD7-837BE74DBB81}"/>
              </a:ext>
            </a:extLst>
          </p:cNvPr>
          <p:cNvSpPr txBox="1">
            <a:spLocks/>
          </p:cNvSpPr>
          <p:nvPr/>
        </p:nvSpPr>
        <p:spPr>
          <a:xfrm>
            <a:off x="4431323" y="115844"/>
            <a:ext cx="7600217" cy="12768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شروط صحة اقتداء المأموم بالإمام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052CEF83-DF7B-0E78-3FE2-F0BE374DE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3928004" y="602526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4A168CF4-59E9-8EE2-9DAE-851E46633F37}"/>
              </a:ext>
            </a:extLst>
          </p:cNvPr>
          <p:cNvSpPr txBox="1">
            <a:spLocks/>
          </p:cNvSpPr>
          <p:nvPr/>
        </p:nvSpPr>
        <p:spPr>
          <a:xfrm>
            <a:off x="7568417" y="3429000"/>
            <a:ext cx="4263683" cy="3056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/>
              <a:t>يصح اقتداؤه بالإمام بشرط سماع </a:t>
            </a:r>
            <a:r>
              <a:rPr lang="ar-SA" sz="4400" dirty="0" err="1"/>
              <a:t>التكبيرأو</a:t>
            </a:r>
            <a:r>
              <a:rPr lang="ar-SA" sz="4400" dirty="0"/>
              <a:t> يرى أحد المأمومين . 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C42FF21-798D-5509-70D8-8D76C9725302}"/>
              </a:ext>
            </a:extLst>
          </p:cNvPr>
          <p:cNvSpPr txBox="1">
            <a:spLocks/>
          </p:cNvSpPr>
          <p:nvPr/>
        </p:nvSpPr>
        <p:spPr>
          <a:xfrm>
            <a:off x="359899" y="2008504"/>
            <a:ext cx="4574742" cy="1420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ثانياً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إذا كان </a:t>
            </a:r>
            <a:r>
              <a:rPr lang="ar-SA" sz="3200" u="sng" dirty="0"/>
              <a:t>خارج المسجد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يصح اقتداؤه بشرطين: 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1DBF9B52-9F8D-DA76-75B0-0F13234C06BF}"/>
              </a:ext>
            </a:extLst>
          </p:cNvPr>
          <p:cNvSpPr txBox="1">
            <a:spLocks/>
          </p:cNvSpPr>
          <p:nvPr/>
        </p:nvSpPr>
        <p:spPr>
          <a:xfrm>
            <a:off x="359899" y="3539197"/>
            <a:ext cx="4544261" cy="3056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dirty="0"/>
              <a:t>إذا كانوا في سطح المسجد أو في أسفله إذا سمعوا صوته</a:t>
            </a:r>
            <a:r>
              <a:rPr lang="ar-SA" sz="4400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/>
              <a:t>إذا اتصلت الصفوف , أو رأى المأمون بعض الصفوف و إن لم تتصل مع سماع التكبير. </a:t>
            </a:r>
          </a:p>
        </p:txBody>
      </p:sp>
    </p:spTree>
    <p:extLst>
      <p:ext uri="{BB962C8B-B14F-4D97-AF65-F5344CB8AC3E}">
        <p14:creationId xmlns:p14="http://schemas.microsoft.com/office/powerpoint/2010/main" val="410583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4BC535-DB95-13C7-7296-4009C94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-145141"/>
            <a:ext cx="11915334" cy="2525484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المُجتهدة خلال دقيقة واحدة أين يقفن النساء إذا صلينا مع الرجال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55629E-15B6-776B-0B1C-8A49301C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28" y="2101396"/>
            <a:ext cx="6259286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rgbClr val="003399"/>
                </a:solidFill>
              </a:rPr>
              <a:t>يصلينا خلف الرجال و يتأخرن عنهم . </a:t>
            </a:r>
          </a:p>
        </p:txBody>
      </p:sp>
      <p:pic>
        <p:nvPicPr>
          <p:cNvPr id="4" name="Picture 2" descr="Puntualidad - Iconos gratis de">
            <a:extLst>
              <a:ext uri="{FF2B5EF4-FFF2-40B4-BE49-F238E27FC236}">
                <a16:creationId xmlns:a16="http://schemas.microsoft.com/office/drawing/2014/main" id="{61311962-BE38-F428-F442-5D1AA4B5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968"/>
            <a:ext cx="3599543" cy="35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744941-A33D-B791-75F8-E712CACF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03314" cy="2180316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طالبتي المُجتهدة من خلال الصورة التي أمامك أين تقف المرأة إذا صلت بمجموعة من النساء .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18AC91F6-5A35-AD99-A43E-F4637F5C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109" y="2332717"/>
            <a:ext cx="4723205" cy="4329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003399"/>
                </a:solidFill>
              </a:rPr>
              <a:t>فإنها تكون وسطهن في الصفِ .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4FC7502-D52C-B1A2-1547-F5AC625FF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FC4F346-8A6A-5FB5-2871-5B667C311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D42580-A852-24CE-A5DF-D3DA726C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68" y="2300060"/>
            <a:ext cx="5181698" cy="3883027"/>
          </a:xfrm>
          <a:prstGeom prst="rect">
            <a:avLst/>
          </a:prstGeom>
        </p:spPr>
      </p:pic>
      <p:pic>
        <p:nvPicPr>
          <p:cNvPr id="5126" name="Picture 6" descr="فكر وابداع">
            <a:extLst>
              <a:ext uri="{FF2B5EF4-FFF2-40B4-BE49-F238E27FC236}">
                <a16:creationId xmlns:a16="http://schemas.microsoft.com/office/drawing/2014/main" id="{C314C83A-77D9-37F9-246F-CFE24920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" y="1383957"/>
            <a:ext cx="1553935" cy="15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سؤال و جواب:Amazon.com:Appstore for Android">
            <a:extLst>
              <a:ext uri="{FF2B5EF4-FFF2-40B4-BE49-F238E27FC236}">
                <a16:creationId xmlns:a16="http://schemas.microsoft.com/office/drawing/2014/main" id="{4317A484-A086-A32C-032D-CAF537B5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2" y="121040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2B09EB7B-20C6-B4CA-3C18-3EED8BCF9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5627077" y="0"/>
            <a:ext cx="65649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68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F9551FE-DF8A-633D-54D7-0B0A4719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5748570" y="844061"/>
            <a:ext cx="5799963" cy="4698609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4/23/2025</a:t>
            </a:fld>
            <a:endParaRPr lang="en-US"/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B3D27056-0666-CB60-E70A-7C4BB0EF62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0514" y="979762"/>
            <a:ext cx="4035425" cy="950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5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الواجب</a:t>
            </a:r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A3F58512-36F3-5444-ADAF-8C21B2CF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6" y="2633188"/>
            <a:ext cx="6478101" cy="357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DCAC72-7D59-98C6-DF62-3EBE379D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05" y="0"/>
            <a:ext cx="8928295" cy="6858000"/>
          </a:xfrm>
          <a:prstGeom prst="rect">
            <a:avLst/>
          </a:prstGeom>
        </p:spPr>
      </p:pic>
      <p:pic>
        <p:nvPicPr>
          <p:cNvPr id="1026" name="Picture 2" descr="علامة توجيه الطريق, لافتة, علامة دليل, الطريقة PNG والمتجهات للتحميل مجانا">
            <a:extLst>
              <a:ext uri="{FF2B5EF4-FFF2-40B4-BE49-F238E27FC236}">
                <a16:creationId xmlns:a16="http://schemas.microsoft.com/office/drawing/2014/main" id="{950F6BEF-C3F7-2E51-02D9-A8440660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1470586"/>
            <a:ext cx="3024553" cy="46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5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29">
            <a:extLst>
              <a:ext uri="{FF2B5EF4-FFF2-40B4-BE49-F238E27FC236}">
                <a16:creationId xmlns:a16="http://schemas.microsoft.com/office/drawing/2014/main" id="{CB60A469-E0BC-4733-25C7-17860664B46B}"/>
              </a:ext>
            </a:extLst>
          </p:cNvPr>
          <p:cNvSpPr txBox="1">
            <a:spLocks/>
          </p:cNvSpPr>
          <p:nvPr/>
        </p:nvSpPr>
        <p:spPr>
          <a:xfrm>
            <a:off x="6727416" y="1667546"/>
            <a:ext cx="4833170" cy="6006380"/>
          </a:xfrm>
          <a:prstGeom prst="rect">
            <a:avLst/>
          </a:prstGeom>
        </p:spPr>
        <p:txBody>
          <a:bodyPr lIns="109728" tIns="109728" rIns="109728" bIns="9144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6600" dirty="0"/>
              <a:t>طالبتي المجتهدة </a:t>
            </a:r>
            <a:r>
              <a:rPr lang="ar-SA" sz="6600" dirty="0" err="1"/>
              <a:t>أسترجعي</a:t>
            </a:r>
            <a:r>
              <a:rPr lang="ar-SA" sz="6600" dirty="0"/>
              <a:t> درسنــــا السابق .</a:t>
            </a:r>
            <a:endParaRPr lang="en-US" sz="6600" dirty="0"/>
          </a:p>
        </p:txBody>
      </p:sp>
      <p:pic>
        <p:nvPicPr>
          <p:cNvPr id="3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8B86D7F0-B3A3-34C6-FD93-E68177616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b="11913"/>
          <a:stretch/>
        </p:blipFill>
        <p:spPr bwMode="auto">
          <a:xfrm>
            <a:off x="6953308" y="5316544"/>
            <a:ext cx="4381383" cy="1541456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الأقلام رصاص الملونة داخل الحامل الرصاص الموجود اعلي الجدول الخشبي">
            <a:extLst>
              <a:ext uri="{FF2B5EF4-FFF2-40B4-BE49-F238E27FC236}">
                <a16:creationId xmlns:a16="http://schemas.microsoft.com/office/drawing/2014/main" id="{27A58A0A-6A2E-D060-E5D3-6714E4463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7" r="-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7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54510EAB-C1CC-EC23-DE39-30F3B509CE6E}"/>
              </a:ext>
            </a:extLst>
          </p:cNvPr>
          <p:cNvSpPr txBox="1">
            <a:spLocks/>
          </p:cNvSpPr>
          <p:nvPr/>
        </p:nvSpPr>
        <p:spPr>
          <a:xfrm>
            <a:off x="3815653" y="119543"/>
            <a:ext cx="4818686" cy="103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>
                <a:solidFill>
                  <a:schemeClr val="tx1"/>
                </a:solidFill>
              </a:rPr>
              <a:t>التمهيـــد</a:t>
            </a:r>
            <a:endParaRPr lang="ar-SA" sz="6000" dirty="0">
              <a:solidFill>
                <a:schemeClr val="tx1"/>
              </a:solidFill>
            </a:endParaRPr>
          </a:p>
        </p:txBody>
      </p:sp>
      <p:pic>
        <p:nvPicPr>
          <p:cNvPr id="2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87AB0B69-0FB2-106E-C411-A15B804A1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3397489" y="410585"/>
            <a:ext cx="1033275" cy="1033275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22EDF67A-D957-10B2-415A-C2D872C4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619"/>
            <a:ext cx="12191999" cy="52828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rgbClr val="000000"/>
                </a:solidFill>
                <a:latin typeface="Noto Naskh Arabic"/>
              </a:rPr>
              <a:t>عن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 جابِرِ بنِ سَمُرةَ </a:t>
            </a:r>
            <a:r>
              <a:rPr lang="ar-SA" sz="1600" b="0" i="0" dirty="0">
                <a:solidFill>
                  <a:srgbClr val="000000"/>
                </a:solidFill>
                <a:effectLst/>
                <a:latin typeface="Noto Naskh Arabic"/>
              </a:rPr>
              <a:t>-رضي الله عنه- 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قالَ :قال رسُولُ الله ﷺ : </a:t>
            </a: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" ألا تصفونَ كَما تصُفُّ الملائِكة عِندَ رَبها " </a:t>
            </a:r>
            <a:r>
              <a:rPr lang="ar-SA" sz="4800" b="0" i="0" dirty="0">
                <a:effectLst/>
                <a:latin typeface="Noto Naskh Arabic"/>
              </a:rPr>
              <a:t>,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 فَقُلنا: يا رسُولَ الله وَكَيفَ تَصُفُّ المَلائِكةُ عِندَ رَبِّها ؟ قالَ : </a:t>
            </a: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" يُتِمونَ الصُّفُوفَ  الأُولَ وَيَتراصُّون فِي الصَفِّ ".</a:t>
            </a:r>
          </a:p>
          <a:p>
            <a:pPr algn="ctr">
              <a:buFontTx/>
              <a:buChar char="-"/>
            </a:pPr>
            <a:r>
              <a:rPr lang="ar-SA" sz="4800" dirty="0">
                <a:solidFill>
                  <a:srgbClr val="003399"/>
                </a:solidFill>
                <a:latin typeface="Noto Naskh Arabic"/>
              </a:rPr>
              <a:t>بالتعاون معَ مجموعتك :</a:t>
            </a:r>
          </a:p>
          <a:p>
            <a:pPr marL="0" indent="0" algn="ctr">
              <a:buNone/>
            </a:pP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أحدد من الحديث السابق طريقة الاصطفاف الصحيح </a:t>
            </a:r>
            <a:r>
              <a:rPr lang="ar-SA" sz="4800" dirty="0">
                <a:solidFill>
                  <a:srgbClr val="003399"/>
                </a:solidFill>
                <a:latin typeface="Noto Naskh Arabic"/>
              </a:rPr>
              <a:t>في الصلاة: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Naskh Arabic"/>
                <a:cs typeface="Akhbar MT" pitchFamily="2" charset="-78"/>
              </a:rPr>
              <a:t>التراص بين المصلين و إكمال الصف الأول فالأول .</a:t>
            </a:r>
            <a:endParaRPr lang="ar-SA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قوس كبير أيسر 2">
            <a:extLst>
              <a:ext uri="{FF2B5EF4-FFF2-40B4-BE49-F238E27FC236}">
                <a16:creationId xmlns:a16="http://schemas.microsoft.com/office/drawing/2014/main" id="{E6C1796A-0EE2-FC8B-3535-30EAA3F8FB83}"/>
              </a:ext>
            </a:extLst>
          </p:cNvPr>
          <p:cNvSpPr/>
          <p:nvPr/>
        </p:nvSpPr>
        <p:spPr>
          <a:xfrm>
            <a:off x="2025748" y="5683347"/>
            <a:ext cx="239150" cy="10410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id="{6A827BFA-34D1-AAA8-1CE1-C4A0D689C53B}"/>
              </a:ext>
            </a:extLst>
          </p:cNvPr>
          <p:cNvSpPr/>
          <p:nvPr/>
        </p:nvSpPr>
        <p:spPr>
          <a:xfrm>
            <a:off x="10067779" y="5723242"/>
            <a:ext cx="267287" cy="102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0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57EA3F-EDD4-91D5-F203-5665497A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9809"/>
            <a:ext cx="11962227" cy="3812345"/>
          </a:xfrm>
        </p:spPr>
        <p:txBody>
          <a:bodyPr>
            <a:noAutofit/>
          </a:bodyPr>
          <a:lstStyle/>
          <a:p>
            <a:pPr algn="ctr"/>
            <a:r>
              <a:rPr lang="ar-SA" sz="13800" dirty="0">
                <a:solidFill>
                  <a:schemeClr val="accent1">
                    <a:lumMod val="50000"/>
                  </a:schemeClr>
                </a:solidFill>
              </a:rPr>
              <a:t>موقفُ إمام الصلاة </a:t>
            </a:r>
            <a:br>
              <a:rPr lang="ar-SA" sz="13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sz="13800" dirty="0">
                <a:solidFill>
                  <a:schemeClr val="accent1">
                    <a:lumMod val="50000"/>
                  </a:schemeClr>
                </a:solidFill>
              </a:rPr>
              <a:t>وَ المأمومين.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1CCA8BAF-84DF-18D6-DEAE-C3BCA1C839C4}"/>
              </a:ext>
            </a:extLst>
          </p:cNvPr>
          <p:cNvSpPr txBox="1">
            <a:spLocks/>
          </p:cNvSpPr>
          <p:nvPr/>
        </p:nvSpPr>
        <p:spPr>
          <a:xfrm>
            <a:off x="3233501" y="336535"/>
            <a:ext cx="5935540" cy="11303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E32D1D8-53B7-1D16-B73D-07A56517979C}"/>
              </a:ext>
            </a:extLst>
          </p:cNvPr>
          <p:cNvSpPr txBox="1">
            <a:spLocks/>
          </p:cNvSpPr>
          <p:nvPr/>
        </p:nvSpPr>
        <p:spPr>
          <a:xfrm>
            <a:off x="8334860" y="486058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فقــه</a:t>
            </a:r>
          </a:p>
          <a:p>
            <a:pPr algn="r" rtl="0">
              <a:defRPr/>
            </a:pP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/ 10/ 1446 هـ</a:t>
            </a:r>
          </a:p>
        </p:txBody>
      </p:sp>
      <p:pic>
        <p:nvPicPr>
          <p:cNvPr id="7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C53FA519-BCDE-5C33-42C9-92D0C4170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2654397" y="798678"/>
            <a:ext cx="1158207" cy="115820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778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6">
            <a:extLst>
              <a:ext uri="{FF2B5EF4-FFF2-40B4-BE49-F238E27FC236}">
                <a16:creationId xmlns:a16="http://schemas.microsoft.com/office/drawing/2014/main" id="{34D1E9A3-7899-4657-97FD-9B39D20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27367"/>
            <a:ext cx="5181600" cy="1314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dirty="0"/>
              <a:t>أهداف الدرس </a:t>
            </a:r>
            <a:endParaRPr lang="en-US" sz="6600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56EAAAC4-4501-4AA3-A322-378CEEF6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4" y="2439758"/>
            <a:ext cx="6270045" cy="4004631"/>
          </a:xfrm>
        </p:spPr>
        <p:txBody>
          <a:bodyPr>
            <a:normAutofit/>
          </a:bodyPr>
          <a:lstStyle/>
          <a:p>
            <a:pPr algn="ctr"/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طالبتي المجتهدة تصفحي كتابك صفحة 329 لمعرفة أهداف درسنا لهذا اليوم .</a:t>
            </a:r>
            <a:endParaRPr lang="ar-SA" sz="6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0AB9EB9F-313C-2DE8-8694-28114E674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6382587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2B5FF5-D175-DE80-638D-FC5715E4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48" y="413611"/>
            <a:ext cx="1019303" cy="10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380E57-34C2-C648-84C7-1A3AEFB8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5625"/>
            <a:ext cx="11876795" cy="889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rgbClr val="003399"/>
                </a:solidFill>
              </a:rPr>
              <a:t>طالبتي المُجتهدة خلال قراءة الصورة , أين يقف إمام الصلاة 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BEEB13E-729F-5922-E349-B6A1EC785CB6}"/>
              </a:ext>
            </a:extLst>
          </p:cNvPr>
          <p:cNvSpPr txBox="1">
            <a:spLocks/>
          </p:cNvSpPr>
          <p:nvPr/>
        </p:nvSpPr>
        <p:spPr>
          <a:xfrm>
            <a:off x="5247249" y="115844"/>
            <a:ext cx="6784291" cy="12768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موقف المأمومِ الواحد في الصلاة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017EDC1-AAB8-91CB-415D-FD51A259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4719174" y="667418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pic>
        <p:nvPicPr>
          <p:cNvPr id="2050" name="Picture 2" descr="بوربوينت درس موقف إمام الصلاة والمأموين لمادة الفقه الصف الخامس الابتدائي  1446 | مؤسسة التحاضير الحديثة">
            <a:extLst>
              <a:ext uri="{FF2B5EF4-FFF2-40B4-BE49-F238E27FC236}">
                <a16:creationId xmlns:a16="http://schemas.microsoft.com/office/drawing/2014/main" id="{858F1C2B-6F22-B407-429C-9C82E43F7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31805" r="7808" b="8244"/>
          <a:stretch/>
        </p:blipFill>
        <p:spPr bwMode="auto">
          <a:xfrm>
            <a:off x="1000637" y="2777203"/>
            <a:ext cx="10185009" cy="39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408CDDC-1DA3-BDCB-27C3-CF22EEDA6360}"/>
              </a:ext>
            </a:extLst>
          </p:cNvPr>
          <p:cNvSpPr/>
          <p:nvPr/>
        </p:nvSpPr>
        <p:spPr>
          <a:xfrm>
            <a:off x="8778239" y="3305906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96E1AC9-64E8-B647-4568-1F941B3C9F41}"/>
              </a:ext>
            </a:extLst>
          </p:cNvPr>
          <p:cNvSpPr/>
          <p:nvPr/>
        </p:nvSpPr>
        <p:spPr>
          <a:xfrm>
            <a:off x="5004442" y="3176123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95C6293-B64F-E070-7A1F-53A9ADC894D5}"/>
              </a:ext>
            </a:extLst>
          </p:cNvPr>
          <p:cNvSpPr/>
          <p:nvPr/>
        </p:nvSpPr>
        <p:spPr>
          <a:xfrm>
            <a:off x="1230645" y="3394172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E1A79F-DBF4-BFAF-D776-BB8B56F2D8B7}"/>
              </a:ext>
            </a:extLst>
          </p:cNvPr>
          <p:cNvSpPr/>
          <p:nvPr/>
        </p:nvSpPr>
        <p:spPr>
          <a:xfrm>
            <a:off x="8890782" y="5219114"/>
            <a:ext cx="1674055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9559FA4-716E-E0E2-AE62-303FFE072470}"/>
              </a:ext>
            </a:extLst>
          </p:cNvPr>
          <p:cNvSpPr/>
          <p:nvPr/>
        </p:nvSpPr>
        <p:spPr>
          <a:xfrm>
            <a:off x="5065402" y="4994828"/>
            <a:ext cx="1892104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C8089FE-2F9C-8AF0-466E-FC5CDE9C0809}"/>
              </a:ext>
            </a:extLst>
          </p:cNvPr>
          <p:cNvSpPr/>
          <p:nvPr/>
        </p:nvSpPr>
        <p:spPr>
          <a:xfrm>
            <a:off x="1448694" y="5114403"/>
            <a:ext cx="1674055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0A3F73-88F5-0804-2D4C-6F1C8183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825624"/>
            <a:ext cx="11995052" cy="4916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>
                <a:solidFill>
                  <a:srgbClr val="003399"/>
                </a:solidFill>
              </a:rPr>
              <a:t>عن جابر بنِ عبدالله رضي الله عنهما , أنهُ كانَ يصلي على يمين النبي </a:t>
            </a:r>
            <a:r>
              <a:rPr lang="ar-SA" sz="6600" b="0" i="0" dirty="0">
                <a:solidFill>
                  <a:srgbClr val="003399"/>
                </a:solidFill>
                <a:effectLst/>
                <a:latin typeface="Noto Naskh Arabic"/>
              </a:rPr>
              <a:t>ﷺ</a:t>
            </a:r>
            <a:r>
              <a:rPr lang="ar-SA" sz="6600" dirty="0">
                <a:solidFill>
                  <a:srgbClr val="003399"/>
                </a:solidFill>
              </a:rPr>
              <a:t> , ثم جاء جبارُ بنُ صخرٍ فوقفَ عن يسـارِ النبي </a:t>
            </a:r>
            <a:r>
              <a:rPr lang="ar-SA" sz="6600" b="0" i="0" dirty="0">
                <a:solidFill>
                  <a:srgbClr val="003399"/>
                </a:solidFill>
                <a:effectLst/>
                <a:latin typeface="Noto Naskh Arabic"/>
              </a:rPr>
              <a:t>ﷺ , قالَ جابرٌ : فأخذَ رسُولُ اللهِ ﷺ بيدينا جميعاً فدفعنا حتى أقامنا خَلفهُ . </a:t>
            </a:r>
            <a:endParaRPr lang="ar-SA" sz="6600" dirty="0">
              <a:solidFill>
                <a:srgbClr val="003399"/>
              </a:solidFill>
            </a:endParaRP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3FABF849-C83F-D1B3-8B31-593EB34D3D93}"/>
              </a:ext>
            </a:extLst>
          </p:cNvPr>
          <p:cNvSpPr txBox="1">
            <a:spLocks/>
          </p:cNvSpPr>
          <p:nvPr/>
        </p:nvSpPr>
        <p:spPr>
          <a:xfrm>
            <a:off x="7191709" y="115844"/>
            <a:ext cx="4839831" cy="119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موقفُ المأموميــن 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0F3DEB5-CCF0-04ED-056E-A6F88698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6688390" y="560322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2698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2FDE87-7B98-C8D0-DFF2-B0C8C48C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9" y="211015"/>
            <a:ext cx="11929402" cy="1986110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المجتهدة من خلال ما سبق أين يقف المأمومين إذا كانوا </a:t>
            </a:r>
            <a:r>
              <a:rPr lang="ar-SA" sz="6000" dirty="0" err="1"/>
              <a:t>إثنـان</a:t>
            </a:r>
            <a:r>
              <a:rPr lang="ar-SA" sz="6000" dirty="0"/>
              <a:t>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9D68C3-D8B9-B23A-D0CA-EBA4EF36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001" y="3608363"/>
            <a:ext cx="7653997" cy="1350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003399"/>
                </a:solidFill>
              </a:rPr>
              <a:t>خلف الإمام .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3CDA3CE-947E-0281-D810-663F998B38D9}"/>
              </a:ext>
            </a:extLst>
          </p:cNvPr>
          <p:cNvCxnSpPr/>
          <p:nvPr/>
        </p:nvCxnSpPr>
        <p:spPr>
          <a:xfrm>
            <a:off x="3106615" y="2307102"/>
            <a:ext cx="5978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رموز الابداع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CE2F254E-82BF-BE4C-833B-4C808903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8990" r="13090" b="11567"/>
          <a:stretch/>
        </p:blipFill>
        <p:spPr bwMode="auto">
          <a:xfrm>
            <a:off x="368104" y="2656229"/>
            <a:ext cx="3134542" cy="36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324</Words>
  <Application>Microsoft Office PowerPoint</Application>
  <PresentationFormat>شاشة عريضة</PresentationFormat>
  <Paragraphs>37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Noto Naskh Arabic</vt:lpstr>
      <vt:lpstr>Tw Cen MT</vt:lpstr>
      <vt:lpstr>Tw Cen MT Condensed</vt:lpstr>
      <vt:lpstr>Wingdings 3</vt:lpstr>
      <vt:lpstr>نسق Office</vt:lpstr>
      <vt:lpstr>السلام عليكم ورحمة الله وبركاته .. أهلاً وسهلاً بكم طالباتي العزيزات ..</vt:lpstr>
      <vt:lpstr>عرض تقديمي في PowerPoint</vt:lpstr>
      <vt:lpstr>عرض تقديمي في PowerPoint</vt:lpstr>
      <vt:lpstr>عرض تقديمي في PowerPoint</vt:lpstr>
      <vt:lpstr>موقفُ إمام الصلاة  وَ المأمومين.</vt:lpstr>
      <vt:lpstr>أهداف الدرس </vt:lpstr>
      <vt:lpstr>عرض تقديمي في PowerPoint</vt:lpstr>
      <vt:lpstr>عرض تقديمي في PowerPoint</vt:lpstr>
      <vt:lpstr>طالبتي المجتهدة من خلال ما سبق أين يقف المأمومين إذا كانوا إثنـان .</vt:lpstr>
      <vt:lpstr>بالنظرِ لهذا الحديثِ , أُحدد الوضعَ الصحيحَ للمصليــن في الصور الآتيـة </vt:lpstr>
      <vt:lpstr>عرض تقديمي في PowerPoint</vt:lpstr>
      <vt:lpstr>طالبتي المُجتهدة خلال دقيقة واحدة أين يقفن النساء إذا صلينا مع الرجال . </vt:lpstr>
      <vt:lpstr>طالبتي المُجتهدة من خلال الصورة التي أمامك أين تقف المرأة إذا صلت بمجموعة من النساء .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</dc:title>
  <dc:creator>خلود الغربي</dc:creator>
  <cp:lastModifiedBy>خلود الغربي</cp:lastModifiedBy>
  <cp:revision>14</cp:revision>
  <dcterms:created xsi:type="dcterms:W3CDTF">2025-04-23T18:33:03Z</dcterms:created>
  <dcterms:modified xsi:type="dcterms:W3CDTF">2025-04-23T20:37:13Z</dcterms:modified>
</cp:coreProperties>
</file>