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>
        <p:scale>
          <a:sx n="100" d="100"/>
          <a:sy n="100" d="100"/>
        </p:scale>
        <p:origin x="1264" y="-27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1322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02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173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178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298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958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274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468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596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665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765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B9EC-570A-4F4F-B724-F107F9817973}" type="datetimeFigureOut">
              <a:rPr lang="ar-SA" smtClean="0"/>
              <a:t>24/02/47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C4826-5F95-4184-83F9-F5CF9641D9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053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0"/>
            <a:ext cx="6622868" cy="9634293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763" y="302378"/>
            <a:ext cx="1246884" cy="5915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191" y="301959"/>
            <a:ext cx="1106315" cy="9190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5104514" y="286130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300422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السادس الفصل الدراسي الأول للعام 1445 هـ     نموذج ( 1 )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600149" y="1612977"/>
            <a:ext cx="2061210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75811" y="1654108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2" name="مربع نص 335">
            <a:extLst>
              <a:ext uri="{FF2B5EF4-FFF2-40B4-BE49-F238E27FC236}">
                <a16:creationId xmlns:a16="http://schemas.microsoft.com/office/drawing/2014/main" id="{844E55DE-A98F-41B0-87B5-D19EA64EB2E5}"/>
              </a:ext>
            </a:extLst>
          </p:cNvPr>
          <p:cNvSpPr txBox="1"/>
          <p:nvPr/>
        </p:nvSpPr>
        <p:spPr>
          <a:xfrm>
            <a:off x="4541520" y="3139825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البكتيريا البدائية </a:t>
            </a:r>
          </a:p>
        </p:txBody>
      </p:sp>
      <p:sp>
        <p:nvSpPr>
          <p:cNvPr id="24" name="مربع نص 335">
            <a:extLst>
              <a:ext uri="{FF2B5EF4-FFF2-40B4-BE49-F238E27FC236}">
                <a16:creationId xmlns:a16="http://schemas.microsoft.com/office/drawing/2014/main" id="{FBD1EBAB-AFC6-4091-BA6C-43903B7DE302}"/>
              </a:ext>
            </a:extLst>
          </p:cNvPr>
          <p:cNvSpPr txBox="1"/>
          <p:nvPr/>
        </p:nvSpPr>
        <p:spPr>
          <a:xfrm>
            <a:off x="359443" y="2839929"/>
            <a:ext cx="609694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الممالك التالية تضم مخلوقات تشبه النباتات ومخلوقات تشبه الحيوانات في خواصّها؟</a:t>
            </a:r>
          </a:p>
        </p:txBody>
      </p:sp>
      <p:sp>
        <p:nvSpPr>
          <p:cNvPr id="26" name="مربع نص 335">
            <a:extLst>
              <a:ext uri="{FF2B5EF4-FFF2-40B4-BE49-F238E27FC236}">
                <a16:creationId xmlns:a16="http://schemas.microsoft.com/office/drawing/2014/main" id="{45C13FDE-8AA2-4702-80EB-FA67DF845001}"/>
              </a:ext>
            </a:extLst>
          </p:cNvPr>
          <p:cNvSpPr txBox="1"/>
          <p:nvPr/>
        </p:nvSpPr>
        <p:spPr>
          <a:xfrm>
            <a:off x="2522221" y="3139825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الفطريات</a:t>
            </a:r>
          </a:p>
        </p:txBody>
      </p:sp>
      <p:sp>
        <p:nvSpPr>
          <p:cNvPr id="27" name="مربع نص 335">
            <a:extLst>
              <a:ext uri="{FF2B5EF4-FFF2-40B4-BE49-F238E27FC236}">
                <a16:creationId xmlns:a16="http://schemas.microsoft.com/office/drawing/2014/main" id="{49E01120-64DC-4387-9461-4A5D1BA4AEA4}"/>
              </a:ext>
            </a:extLst>
          </p:cNvPr>
          <p:cNvSpPr txBox="1"/>
          <p:nvPr/>
        </p:nvSpPr>
        <p:spPr>
          <a:xfrm>
            <a:off x="359443" y="3142506"/>
            <a:ext cx="1957038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الطلائعيات </a:t>
            </a:r>
          </a:p>
        </p:txBody>
      </p:sp>
      <p:sp>
        <p:nvSpPr>
          <p:cNvPr id="32" name="مربع نص 335">
            <a:extLst>
              <a:ext uri="{FF2B5EF4-FFF2-40B4-BE49-F238E27FC236}">
                <a16:creationId xmlns:a16="http://schemas.microsoft.com/office/drawing/2014/main" id="{B82A9A07-E4F2-46A1-8187-8B09A5FA32ED}"/>
              </a:ext>
            </a:extLst>
          </p:cNvPr>
          <p:cNvSpPr txBox="1"/>
          <p:nvPr/>
        </p:nvSpPr>
        <p:spPr>
          <a:xfrm>
            <a:off x="4513644" y="37802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ينتجون من بويضة مخصبة </a:t>
            </a:r>
          </a:p>
        </p:txBody>
      </p:sp>
      <p:sp>
        <p:nvSpPr>
          <p:cNvPr id="33" name="مربع نص 335">
            <a:extLst>
              <a:ext uri="{FF2B5EF4-FFF2-40B4-BE49-F238E27FC236}">
                <a16:creationId xmlns:a16="http://schemas.microsoft.com/office/drawing/2014/main" id="{A23F49FA-1BDD-4483-8FA8-D04624928702}"/>
              </a:ext>
            </a:extLst>
          </p:cNvPr>
          <p:cNvSpPr txBox="1"/>
          <p:nvPr/>
        </p:nvSpPr>
        <p:spPr>
          <a:xfrm>
            <a:off x="373381" y="3474254"/>
            <a:ext cx="6069070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من خصائص التبرعم أنّ الأبناء:</a:t>
            </a:r>
          </a:p>
        </p:txBody>
      </p:sp>
      <p:sp>
        <p:nvSpPr>
          <p:cNvPr id="34" name="مربع نص 335">
            <a:extLst>
              <a:ext uri="{FF2B5EF4-FFF2-40B4-BE49-F238E27FC236}">
                <a16:creationId xmlns:a16="http://schemas.microsoft.com/office/drawing/2014/main" id="{A440E9DC-4F38-43DD-AC98-31B5EE0278FF}"/>
              </a:ext>
            </a:extLst>
          </p:cNvPr>
          <p:cNvSpPr txBox="1"/>
          <p:nvPr/>
        </p:nvSpPr>
        <p:spPr>
          <a:xfrm>
            <a:off x="2494345" y="37802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ينتجون من أبٍ واحدٍ </a:t>
            </a:r>
          </a:p>
        </p:txBody>
      </p:sp>
      <p:sp>
        <p:nvSpPr>
          <p:cNvPr id="35" name="مربع نص 335">
            <a:extLst>
              <a:ext uri="{FF2B5EF4-FFF2-40B4-BE49-F238E27FC236}">
                <a16:creationId xmlns:a16="http://schemas.microsoft.com/office/drawing/2014/main" id="{1B088329-EA3A-436E-A64B-B5C24DFEAD70}"/>
              </a:ext>
            </a:extLst>
          </p:cNvPr>
          <p:cNvSpPr txBox="1"/>
          <p:nvPr/>
        </p:nvSpPr>
        <p:spPr>
          <a:xfrm>
            <a:off x="373381" y="37829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يختلفون في صفاتهم عن الآباء</a:t>
            </a:r>
          </a:p>
        </p:txBody>
      </p:sp>
      <p:sp>
        <p:nvSpPr>
          <p:cNvPr id="40" name="مربع نص 335">
            <a:extLst>
              <a:ext uri="{FF2B5EF4-FFF2-40B4-BE49-F238E27FC236}">
                <a16:creationId xmlns:a16="http://schemas.microsoft.com/office/drawing/2014/main" id="{92E47445-ECAA-4FB0-B328-F8243F0E9C31}"/>
              </a:ext>
            </a:extLst>
          </p:cNvPr>
          <p:cNvSpPr txBox="1"/>
          <p:nvPr/>
        </p:nvSpPr>
        <p:spPr>
          <a:xfrm>
            <a:off x="4485768" y="4435549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المتر</a:t>
            </a:r>
          </a:p>
        </p:txBody>
      </p:sp>
      <p:sp>
        <p:nvSpPr>
          <p:cNvPr id="41" name="مربع نص 335">
            <a:extLst>
              <a:ext uri="{FF2B5EF4-FFF2-40B4-BE49-F238E27FC236}">
                <a16:creationId xmlns:a16="http://schemas.microsoft.com/office/drawing/2014/main" id="{CC046B24-7930-4A36-A901-D1569457ED96}"/>
              </a:ext>
            </a:extLst>
          </p:cNvPr>
          <p:cNvSpPr txBox="1"/>
          <p:nvPr/>
        </p:nvSpPr>
        <p:spPr>
          <a:xfrm>
            <a:off x="345505" y="4129557"/>
            <a:ext cx="608300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يُقاس كلّ من الشغل والطاقة بوحدة:</a:t>
            </a:r>
          </a:p>
        </p:txBody>
      </p:sp>
      <p:sp>
        <p:nvSpPr>
          <p:cNvPr id="42" name="مربع نص 335">
            <a:extLst>
              <a:ext uri="{FF2B5EF4-FFF2-40B4-BE49-F238E27FC236}">
                <a16:creationId xmlns:a16="http://schemas.microsoft.com/office/drawing/2014/main" id="{1B264B4C-7697-4AFF-A105-C63C2902FED9}"/>
              </a:ext>
            </a:extLst>
          </p:cNvPr>
          <p:cNvSpPr txBox="1"/>
          <p:nvPr/>
        </p:nvSpPr>
        <p:spPr>
          <a:xfrm>
            <a:off x="2466469" y="4435549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الكيلو متر </a:t>
            </a:r>
          </a:p>
        </p:txBody>
      </p:sp>
      <p:sp>
        <p:nvSpPr>
          <p:cNvPr id="43" name="مربع نص 335">
            <a:extLst>
              <a:ext uri="{FF2B5EF4-FFF2-40B4-BE49-F238E27FC236}">
                <a16:creationId xmlns:a16="http://schemas.microsoft.com/office/drawing/2014/main" id="{FBC7FBCA-094F-4DA1-88B7-5D5F33D03BEB}"/>
              </a:ext>
            </a:extLst>
          </p:cNvPr>
          <p:cNvSpPr txBox="1"/>
          <p:nvPr/>
        </p:nvSpPr>
        <p:spPr>
          <a:xfrm>
            <a:off x="345505" y="443823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الجول</a:t>
            </a:r>
          </a:p>
        </p:txBody>
      </p:sp>
      <p:sp>
        <p:nvSpPr>
          <p:cNvPr id="48" name="مربع نص 335">
            <a:extLst>
              <a:ext uri="{FF2B5EF4-FFF2-40B4-BE49-F238E27FC236}">
                <a16:creationId xmlns:a16="http://schemas.microsoft.com/office/drawing/2014/main" id="{8025922B-9220-4F0F-A98A-C04E827A9252}"/>
              </a:ext>
            </a:extLst>
          </p:cNvPr>
          <p:cNvSpPr txBox="1"/>
          <p:nvPr/>
        </p:nvSpPr>
        <p:spPr>
          <a:xfrm>
            <a:off x="4502311" y="50794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انصهار الجليد.</a:t>
            </a:r>
          </a:p>
        </p:txBody>
      </p:sp>
      <p:sp>
        <p:nvSpPr>
          <p:cNvPr id="49" name="مربع نص 335">
            <a:extLst>
              <a:ext uri="{FF2B5EF4-FFF2-40B4-BE49-F238E27FC236}">
                <a16:creationId xmlns:a16="http://schemas.microsoft.com/office/drawing/2014/main" id="{93481851-B364-4D3D-A887-45544139D1B2}"/>
              </a:ext>
            </a:extLst>
          </p:cNvPr>
          <p:cNvSpPr txBox="1"/>
          <p:nvPr/>
        </p:nvSpPr>
        <p:spPr>
          <a:xfrm>
            <a:off x="331567" y="4785678"/>
            <a:ext cx="611348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التغيرات التالية تغيّر كيميائي؟</a:t>
            </a:r>
          </a:p>
        </p:txBody>
      </p:sp>
      <p:sp>
        <p:nvSpPr>
          <p:cNvPr id="50" name="مربع نص 335">
            <a:extLst>
              <a:ext uri="{FF2B5EF4-FFF2-40B4-BE49-F238E27FC236}">
                <a16:creationId xmlns:a16="http://schemas.microsoft.com/office/drawing/2014/main" id="{AC2710E8-C5FB-4C30-B43F-3DB5343E0BA9}"/>
              </a:ext>
            </a:extLst>
          </p:cNvPr>
          <p:cNvSpPr txBox="1"/>
          <p:nvPr/>
        </p:nvSpPr>
        <p:spPr>
          <a:xfrm>
            <a:off x="2552702" y="50794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هطول المطر. </a:t>
            </a:r>
          </a:p>
        </p:txBody>
      </p:sp>
      <p:sp>
        <p:nvSpPr>
          <p:cNvPr id="51" name="مربع نص 335">
            <a:extLst>
              <a:ext uri="{FF2B5EF4-FFF2-40B4-BE49-F238E27FC236}">
                <a16:creationId xmlns:a16="http://schemas.microsoft.com/office/drawing/2014/main" id="{64D0AF8B-0A98-4FB4-8DF7-07E36424F5EE}"/>
              </a:ext>
            </a:extLst>
          </p:cNvPr>
          <p:cNvSpPr txBox="1"/>
          <p:nvPr/>
        </p:nvSpPr>
        <p:spPr>
          <a:xfrm>
            <a:off x="362048" y="50821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indent="-171450" algn="ctr" defTabSz="914400" rtl="1">
              <a:buFont typeface="Wingdings" panose="05000000000000000000" pitchFamily="2" charset="2"/>
              <a:buChar char="q"/>
              <a:defRPr/>
            </a:pPr>
            <a:r>
              <a:rPr lang="ar-SA" sz="1200" b="1" kern="0" dirty="0">
                <a:latin typeface="Arial,Bold"/>
              </a:rPr>
              <a:t>حرق الخشب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5FBB707C-18F1-452F-AD71-585E4A8C8298}"/>
              </a:ext>
            </a:extLst>
          </p:cNvPr>
          <p:cNvSpPr txBox="1"/>
          <p:nvPr/>
        </p:nvSpPr>
        <p:spPr>
          <a:xfrm>
            <a:off x="4555102" y="5768074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حركة المرور</a:t>
            </a:r>
          </a:p>
        </p:txBody>
      </p:sp>
      <p:sp>
        <p:nvSpPr>
          <p:cNvPr id="57" name="مربع نص 335">
            <a:extLst>
              <a:ext uri="{FF2B5EF4-FFF2-40B4-BE49-F238E27FC236}">
                <a16:creationId xmlns:a16="http://schemas.microsoft.com/office/drawing/2014/main" id="{6B6D0BDF-985B-420D-9F09-81F4156F2967}"/>
              </a:ext>
            </a:extLst>
          </p:cNvPr>
          <p:cNvSpPr txBox="1"/>
          <p:nvPr/>
        </p:nvSpPr>
        <p:spPr>
          <a:xfrm>
            <a:off x="335280" y="5456494"/>
            <a:ext cx="610717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المتغيرات التالية يقيسها علماء الأرصاد لتوقع حالة الطقس؟</a:t>
            </a:r>
          </a:p>
        </p:txBody>
      </p:sp>
      <p:sp>
        <p:nvSpPr>
          <p:cNvPr id="58" name="مربع نص 335">
            <a:extLst>
              <a:ext uri="{FF2B5EF4-FFF2-40B4-BE49-F238E27FC236}">
                <a16:creationId xmlns:a16="http://schemas.microsoft.com/office/drawing/2014/main" id="{67D89604-0285-4488-9653-C01CD5B9ABA6}"/>
              </a:ext>
            </a:extLst>
          </p:cNvPr>
          <p:cNvSpPr txBox="1"/>
          <p:nvPr/>
        </p:nvSpPr>
        <p:spPr>
          <a:xfrm>
            <a:off x="2605493" y="5768074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ضغط الهواء.</a:t>
            </a:r>
          </a:p>
        </p:txBody>
      </p:sp>
      <p:sp>
        <p:nvSpPr>
          <p:cNvPr id="59" name="مربع نص 335">
            <a:extLst>
              <a:ext uri="{FF2B5EF4-FFF2-40B4-BE49-F238E27FC236}">
                <a16:creationId xmlns:a16="http://schemas.microsoft.com/office/drawing/2014/main" id="{4AB564BA-BA03-479A-B18F-2FC182DC6D31}"/>
              </a:ext>
            </a:extLst>
          </p:cNvPr>
          <p:cNvSpPr txBox="1"/>
          <p:nvPr/>
        </p:nvSpPr>
        <p:spPr>
          <a:xfrm>
            <a:off x="414839" y="577075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عدد السكان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52896"/>
            <a:ext cx="6360207" cy="3595991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81803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119" name="مربع نص 335">
            <a:extLst>
              <a:ext uri="{FF2B5EF4-FFF2-40B4-BE49-F238E27FC236}">
                <a16:creationId xmlns:a16="http://schemas.microsoft.com/office/drawing/2014/main" id="{D78E1163-3213-466D-B7CE-5AAEFF32B91C}"/>
              </a:ext>
            </a:extLst>
          </p:cNvPr>
          <p:cNvSpPr txBox="1"/>
          <p:nvPr/>
        </p:nvSpPr>
        <p:spPr>
          <a:xfrm>
            <a:off x="336238" y="713501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الحيوانات التي لها عمود فقري تُسمّى </a:t>
            </a:r>
            <a:r>
              <a:rPr kumimoji="0" lang="ar-SA" sz="1200" b="1" i="0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الفقاريات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120" name="مربع نص 335">
            <a:extLst>
              <a:ext uri="{FF2B5EF4-FFF2-40B4-BE49-F238E27FC236}">
                <a16:creationId xmlns:a16="http://schemas.microsoft.com/office/drawing/2014/main" id="{81DCC991-D04A-426A-B2D1-B1519DAEE09C}"/>
              </a:ext>
            </a:extLst>
          </p:cNvPr>
          <p:cNvSpPr txBox="1"/>
          <p:nvPr/>
        </p:nvSpPr>
        <p:spPr>
          <a:xfrm>
            <a:off x="5177410" y="6800704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طاقة الحركة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21" name="مربع نص 335">
            <a:extLst>
              <a:ext uri="{FF2B5EF4-FFF2-40B4-BE49-F238E27FC236}">
                <a16:creationId xmlns:a16="http://schemas.microsoft.com/office/drawing/2014/main" id="{3F76836D-8318-44C3-AE17-7D5DE894EB5A}"/>
              </a:ext>
            </a:extLst>
          </p:cNvPr>
          <p:cNvSpPr txBox="1"/>
          <p:nvPr/>
        </p:nvSpPr>
        <p:spPr>
          <a:xfrm>
            <a:off x="4108952" y="6800703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الأعاصير الدوّارة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29E2C96B-163A-4756-800F-EDB8DA5E1945}"/>
              </a:ext>
            </a:extLst>
          </p:cNvPr>
          <p:cNvSpPr/>
          <p:nvPr/>
        </p:nvSpPr>
        <p:spPr>
          <a:xfrm>
            <a:off x="280427" y="6592683"/>
            <a:ext cx="6360207" cy="2307478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23" name="مربع نص 335">
            <a:extLst>
              <a:ext uri="{FF2B5EF4-FFF2-40B4-BE49-F238E27FC236}">
                <a16:creationId xmlns:a16="http://schemas.microsoft.com/office/drawing/2014/main" id="{13FE93C4-BEA7-498D-A06F-EE33C6E400B6}"/>
              </a:ext>
            </a:extLst>
          </p:cNvPr>
          <p:cNvSpPr txBox="1"/>
          <p:nvPr/>
        </p:nvSpPr>
        <p:spPr>
          <a:xfrm>
            <a:off x="350173" y="6468946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124" name="مربع نص 335">
            <a:extLst>
              <a:ext uri="{FF2B5EF4-FFF2-40B4-BE49-F238E27FC236}">
                <a16:creationId xmlns:a16="http://schemas.microsoft.com/office/drawing/2014/main" id="{BF69995B-21AB-4D1F-A496-AC268756985A}"/>
              </a:ext>
            </a:extLst>
          </p:cNvPr>
          <p:cNvSpPr txBox="1"/>
          <p:nvPr/>
        </p:nvSpPr>
        <p:spPr>
          <a:xfrm>
            <a:off x="336237" y="745064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تنتمي الساق الجارية إلى نوعٍ من التكاثر اللاجنسي يُسمى التكاثر الخضري.</a:t>
            </a:r>
          </a:p>
        </p:txBody>
      </p:sp>
      <p:sp>
        <p:nvSpPr>
          <p:cNvPr id="125" name="مربع نص 335">
            <a:extLst>
              <a:ext uri="{FF2B5EF4-FFF2-40B4-BE49-F238E27FC236}">
                <a16:creationId xmlns:a16="http://schemas.microsoft.com/office/drawing/2014/main" id="{EB1278F5-A483-4E64-B77A-3614FFEF9B94}"/>
              </a:ext>
            </a:extLst>
          </p:cNvPr>
          <p:cNvSpPr txBox="1"/>
          <p:nvPr/>
        </p:nvSpPr>
        <p:spPr>
          <a:xfrm>
            <a:off x="336236" y="776628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الأعاصير القمعية والأعاصير الحلزونية أمثلة على الأعاصير الدوّارة.</a:t>
            </a:r>
          </a:p>
        </p:txBody>
      </p:sp>
      <p:sp>
        <p:nvSpPr>
          <p:cNvPr id="126" name="مربع نص 335">
            <a:extLst>
              <a:ext uri="{FF2B5EF4-FFF2-40B4-BE49-F238E27FC236}">
                <a16:creationId xmlns:a16="http://schemas.microsoft.com/office/drawing/2014/main" id="{53190AB1-424E-48CB-A844-77DD344C6ABB}"/>
              </a:ext>
            </a:extLst>
          </p:cNvPr>
          <p:cNvSpPr txBox="1"/>
          <p:nvPr/>
        </p:nvSpPr>
        <p:spPr>
          <a:xfrm>
            <a:off x="336235" y="808192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متوسط الطقس لأيّ مكانٍ هو المناخ.</a:t>
            </a:r>
          </a:p>
        </p:txBody>
      </p:sp>
      <p:sp>
        <p:nvSpPr>
          <p:cNvPr id="127" name="مربع نص 335">
            <a:extLst>
              <a:ext uri="{FF2B5EF4-FFF2-40B4-BE49-F238E27FC236}">
                <a16:creationId xmlns:a16="http://schemas.microsoft.com/office/drawing/2014/main" id="{5F76639E-5805-44D2-9C19-0B62944AB63F}"/>
              </a:ext>
            </a:extLst>
          </p:cNvPr>
          <p:cNvSpPr txBox="1"/>
          <p:nvPr/>
        </p:nvSpPr>
        <p:spPr>
          <a:xfrm>
            <a:off x="336234" y="8397566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الطاقة الناتجة عن حركة الجسم تُسمّى طاقة الحركة.</a:t>
            </a:r>
          </a:p>
        </p:txBody>
      </p:sp>
      <p:sp>
        <p:nvSpPr>
          <p:cNvPr id="129" name="مربع نص 335">
            <a:extLst>
              <a:ext uri="{FF2B5EF4-FFF2-40B4-BE49-F238E27FC236}">
                <a16:creationId xmlns:a16="http://schemas.microsoft.com/office/drawing/2014/main" id="{A6BDCBD5-1633-409A-A66F-75279E7A9508}"/>
              </a:ext>
            </a:extLst>
          </p:cNvPr>
          <p:cNvSpPr txBox="1"/>
          <p:nvPr/>
        </p:nvSpPr>
        <p:spPr>
          <a:xfrm>
            <a:off x="3040494" y="6802701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التكاثر الخضري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30" name="مربع نص 335">
            <a:extLst>
              <a:ext uri="{FF2B5EF4-FFF2-40B4-BE49-F238E27FC236}">
                <a16:creationId xmlns:a16="http://schemas.microsoft.com/office/drawing/2014/main" id="{3333C482-3BD8-45C8-BF3C-B9E8674DF8D9}"/>
              </a:ext>
            </a:extLst>
          </p:cNvPr>
          <p:cNvSpPr txBox="1"/>
          <p:nvPr/>
        </p:nvSpPr>
        <p:spPr>
          <a:xfrm>
            <a:off x="2075396" y="6797520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الفقاريات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31" name="مربع نص 335">
            <a:extLst>
              <a:ext uri="{FF2B5EF4-FFF2-40B4-BE49-F238E27FC236}">
                <a16:creationId xmlns:a16="http://schemas.microsoft.com/office/drawing/2014/main" id="{1A1819C1-502F-4EE0-A59C-99559684A04E}"/>
              </a:ext>
            </a:extLst>
          </p:cNvPr>
          <p:cNvSpPr txBox="1"/>
          <p:nvPr/>
        </p:nvSpPr>
        <p:spPr>
          <a:xfrm>
            <a:off x="1153032" y="6797520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المناخ</a:t>
            </a:r>
          </a:p>
        </p:txBody>
      </p:sp>
      <p:sp>
        <p:nvSpPr>
          <p:cNvPr id="118" name="مربع نص 335">
            <a:extLst>
              <a:ext uri="{FF2B5EF4-FFF2-40B4-BE49-F238E27FC236}">
                <a16:creationId xmlns:a16="http://schemas.microsoft.com/office/drawing/2014/main" id="{41CF37C4-539F-4E67-8CA8-2F8108A107AF}"/>
              </a:ext>
            </a:extLst>
          </p:cNvPr>
          <p:cNvSpPr txBox="1"/>
          <p:nvPr/>
        </p:nvSpPr>
        <p:spPr>
          <a:xfrm>
            <a:off x="4935479" y="6472151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الثاني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83045" y="2484411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1AA79BA4-80D5-4B11-9580-FC1DBC7B58BD}"/>
              </a:ext>
            </a:extLst>
          </p:cNvPr>
          <p:cNvSpPr/>
          <p:nvPr/>
        </p:nvSpPr>
        <p:spPr>
          <a:xfrm>
            <a:off x="299656" y="9206438"/>
            <a:ext cx="6360207" cy="471487"/>
          </a:xfrm>
          <a:prstGeom prst="roundRect">
            <a:avLst>
              <a:gd name="adj" fmla="val 24274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 :                  </a:t>
            </a:r>
          </a:p>
        </p:txBody>
      </p:sp>
      <p:sp>
        <p:nvSpPr>
          <p:cNvPr id="135" name="مربع نص 335">
            <a:extLst>
              <a:ext uri="{FF2B5EF4-FFF2-40B4-BE49-F238E27FC236}">
                <a16:creationId xmlns:a16="http://schemas.microsoft.com/office/drawing/2014/main" id="{6B43F6D5-34EB-4EF0-A7AC-E93B244CFBAA}"/>
              </a:ext>
            </a:extLst>
          </p:cNvPr>
          <p:cNvSpPr txBox="1"/>
          <p:nvPr/>
        </p:nvSpPr>
        <p:spPr>
          <a:xfrm>
            <a:off x="249965" y="2025954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8932197-D6DC-4931-B2B0-BFACB0D1EF59}"/>
              </a:ext>
            </a:extLst>
          </p:cNvPr>
          <p:cNvCxnSpPr>
            <a:cxnSpLocks/>
            <a:endCxn id="135" idx="3"/>
          </p:cNvCxnSpPr>
          <p:nvPr/>
        </p:nvCxnSpPr>
        <p:spPr>
          <a:xfrm flipH="1">
            <a:off x="815339" y="2231080"/>
            <a:ext cx="5940354" cy="4337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243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الرابع الفصل الدراسي الأول للعام 1445 هـ   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نموذج ( 1 ) اجابة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ب- الخلية 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وحدة بناء أجسام المخلوقات الحيّة، هي: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العضو.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أ- 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53018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تعطي النبات اللون الأخضر.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الوظيفة الرئيسة لجذور النبات؟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159728" y="3832160"/>
            <a:ext cx="23349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تمتص الماء والأملاح المعدنية من التربة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701225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تُنتج البذور.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بحثاً عن آبائها.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لماذا تُهاجر بعض الحيوانات؟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رغبة في تغيير أماكنها.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تجنباً للطقس البارد 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أيّ التغيرات التالية تغيّر كيميائي؟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جسم شفاف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ورق الألمنيوم مثال على 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الظل 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جسم غير شفاف 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المكان الذي يعيش فيه المخلوق الحيّ، وما يحيط به من مخلوقات حية وأشياء غير حيّة يسمى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البيئة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</a:t>
            </a: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الشغل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المُستهلكات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: مخلوقات تأكل مخلوقات حيّة أخرى.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البناء الضوئي: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عملية يصنع النبات خلالها غذاءه من الماء وثاني أكسيد الكربون عند وجود ضوء الشمس.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الشغل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القوة المبذولة لتحريك جسم ما مسافة معينة 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الضوء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شكل من أشكال الطاقة نحس به بالعين 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المُستهلكات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الضوء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البيئة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5263626A-11A9-410C-B0CA-F80A07883770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BFB16FC-6614-497B-B045-B4CD68F7D6B4}"/>
              </a:ext>
            </a:extLst>
          </p:cNvPr>
          <p:cNvCxnSpPr>
            <a:cxnSpLocks/>
            <a:endCxn id="56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مربع نص 335">
            <a:extLst>
              <a:ext uri="{FF2B5EF4-FFF2-40B4-BE49-F238E27FC236}">
                <a16:creationId xmlns:a16="http://schemas.microsoft.com/office/drawing/2014/main" id="{F201CDA2-EF67-4F76-931F-51CF4CEDAEBA}"/>
              </a:ext>
            </a:extLst>
          </p:cNvPr>
          <p:cNvSpPr txBox="1"/>
          <p:nvPr/>
        </p:nvSpPr>
        <p:spPr>
          <a:xfrm>
            <a:off x="4499348" y="523888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انصهار الجليد.</a:t>
            </a:r>
          </a:p>
        </p:txBody>
      </p:sp>
      <p:sp>
        <p:nvSpPr>
          <p:cNvPr id="59" name="مربع نص 335">
            <a:extLst>
              <a:ext uri="{FF2B5EF4-FFF2-40B4-BE49-F238E27FC236}">
                <a16:creationId xmlns:a16="http://schemas.microsoft.com/office/drawing/2014/main" id="{15F39660-03CC-4F99-85E3-A4CBA7619321}"/>
              </a:ext>
            </a:extLst>
          </p:cNvPr>
          <p:cNvSpPr txBox="1"/>
          <p:nvPr/>
        </p:nvSpPr>
        <p:spPr>
          <a:xfrm>
            <a:off x="2549739" y="5238886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هطول المطر. </a:t>
            </a:r>
          </a:p>
        </p:txBody>
      </p:sp>
      <p:sp>
        <p:nvSpPr>
          <p:cNvPr id="74" name="مربع نص 335">
            <a:extLst>
              <a:ext uri="{FF2B5EF4-FFF2-40B4-BE49-F238E27FC236}">
                <a16:creationId xmlns:a16="http://schemas.microsoft.com/office/drawing/2014/main" id="{076D551B-D8D8-434A-BA99-4B94A98830CC}"/>
              </a:ext>
            </a:extLst>
          </p:cNvPr>
          <p:cNvSpPr txBox="1"/>
          <p:nvPr/>
        </p:nvSpPr>
        <p:spPr>
          <a:xfrm>
            <a:off x="359085" y="5241567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indent="-171450" algn="ctr" defTabSz="914400" rtl="1">
              <a:buFont typeface="Wingdings" panose="05000000000000000000" pitchFamily="2" charset="2"/>
              <a:buChar char="q"/>
              <a:defRPr/>
            </a:pPr>
            <a:r>
              <a:rPr lang="ar-SA" sz="1200" b="1" kern="0" dirty="0">
                <a:solidFill>
                  <a:srgbClr val="00B050"/>
                </a:solidFill>
                <a:latin typeface="Arial,Bold"/>
              </a:rPr>
              <a:t>حرق الخشب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203E72F2-8091-4BB3-A304-00DBF6245023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</p:spTree>
    <p:extLst>
      <p:ext uri="{BB962C8B-B14F-4D97-AF65-F5344CB8AC3E}">
        <p14:creationId xmlns:p14="http://schemas.microsoft.com/office/powerpoint/2010/main" val="250227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0"/>
            <a:ext cx="6622868" cy="9634293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763" y="302378"/>
            <a:ext cx="1246884" cy="5915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191" y="301959"/>
            <a:ext cx="1106315" cy="9190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5104514" y="286130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300422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السادس الفصل الدراسي الأول للعام 1445 هـ   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نموذج ( 1 ) اجابة 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600149" y="1612977"/>
            <a:ext cx="2061210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75811" y="1654108"/>
            <a:ext cx="818973" cy="238036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0" name="مربع نص 335">
            <a:extLst>
              <a:ext uri="{FF2B5EF4-FFF2-40B4-BE49-F238E27FC236}">
                <a16:creationId xmlns:a16="http://schemas.microsoft.com/office/drawing/2014/main" id="{0A361A83-7AD5-4EAA-B340-2FC07F0A8E89}"/>
              </a:ext>
            </a:extLst>
          </p:cNvPr>
          <p:cNvSpPr txBox="1"/>
          <p:nvPr/>
        </p:nvSpPr>
        <p:spPr>
          <a:xfrm>
            <a:off x="249965" y="2025954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22" name="مربع نص 335">
            <a:extLst>
              <a:ext uri="{FF2B5EF4-FFF2-40B4-BE49-F238E27FC236}">
                <a16:creationId xmlns:a16="http://schemas.microsoft.com/office/drawing/2014/main" id="{844E55DE-A98F-41B0-87B5-D19EA64EB2E5}"/>
              </a:ext>
            </a:extLst>
          </p:cNvPr>
          <p:cNvSpPr txBox="1"/>
          <p:nvPr/>
        </p:nvSpPr>
        <p:spPr>
          <a:xfrm>
            <a:off x="4541520" y="3139825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البكتيريا البدائية </a:t>
            </a:r>
          </a:p>
        </p:txBody>
      </p:sp>
      <p:sp>
        <p:nvSpPr>
          <p:cNvPr id="24" name="مربع نص 335">
            <a:extLst>
              <a:ext uri="{FF2B5EF4-FFF2-40B4-BE49-F238E27FC236}">
                <a16:creationId xmlns:a16="http://schemas.microsoft.com/office/drawing/2014/main" id="{FBD1EBAB-AFC6-4091-BA6C-43903B7DE302}"/>
              </a:ext>
            </a:extLst>
          </p:cNvPr>
          <p:cNvSpPr txBox="1"/>
          <p:nvPr/>
        </p:nvSpPr>
        <p:spPr>
          <a:xfrm>
            <a:off x="359443" y="2839929"/>
            <a:ext cx="609694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الممالك التالية تضم مخلوقات تشبه النباتات ومخلوقات تشبه الحيوانات في خواصّها؟</a:t>
            </a:r>
          </a:p>
        </p:txBody>
      </p:sp>
      <p:sp>
        <p:nvSpPr>
          <p:cNvPr id="26" name="مربع نص 335">
            <a:extLst>
              <a:ext uri="{FF2B5EF4-FFF2-40B4-BE49-F238E27FC236}">
                <a16:creationId xmlns:a16="http://schemas.microsoft.com/office/drawing/2014/main" id="{45C13FDE-8AA2-4702-80EB-FA67DF845001}"/>
              </a:ext>
            </a:extLst>
          </p:cNvPr>
          <p:cNvSpPr txBox="1"/>
          <p:nvPr/>
        </p:nvSpPr>
        <p:spPr>
          <a:xfrm>
            <a:off x="2522221" y="3139825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الفطريات</a:t>
            </a:r>
          </a:p>
        </p:txBody>
      </p:sp>
      <p:sp>
        <p:nvSpPr>
          <p:cNvPr id="27" name="مربع نص 335">
            <a:extLst>
              <a:ext uri="{FF2B5EF4-FFF2-40B4-BE49-F238E27FC236}">
                <a16:creationId xmlns:a16="http://schemas.microsoft.com/office/drawing/2014/main" id="{49E01120-64DC-4387-9461-4A5D1BA4AEA4}"/>
              </a:ext>
            </a:extLst>
          </p:cNvPr>
          <p:cNvSpPr txBox="1"/>
          <p:nvPr/>
        </p:nvSpPr>
        <p:spPr>
          <a:xfrm>
            <a:off x="359443" y="3142506"/>
            <a:ext cx="1957038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الطلائعيات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</a:t>
            </a:r>
          </a:p>
        </p:txBody>
      </p:sp>
      <p:sp>
        <p:nvSpPr>
          <p:cNvPr id="32" name="مربع نص 335">
            <a:extLst>
              <a:ext uri="{FF2B5EF4-FFF2-40B4-BE49-F238E27FC236}">
                <a16:creationId xmlns:a16="http://schemas.microsoft.com/office/drawing/2014/main" id="{B82A9A07-E4F2-46A1-8187-8B09A5FA32ED}"/>
              </a:ext>
            </a:extLst>
          </p:cNvPr>
          <p:cNvSpPr txBox="1"/>
          <p:nvPr/>
        </p:nvSpPr>
        <p:spPr>
          <a:xfrm>
            <a:off x="4513644" y="37802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ينتجون من بويضة مخصبة </a:t>
            </a:r>
          </a:p>
        </p:txBody>
      </p:sp>
      <p:sp>
        <p:nvSpPr>
          <p:cNvPr id="33" name="مربع نص 335">
            <a:extLst>
              <a:ext uri="{FF2B5EF4-FFF2-40B4-BE49-F238E27FC236}">
                <a16:creationId xmlns:a16="http://schemas.microsoft.com/office/drawing/2014/main" id="{A23F49FA-1BDD-4483-8FA8-D04624928702}"/>
              </a:ext>
            </a:extLst>
          </p:cNvPr>
          <p:cNvSpPr txBox="1"/>
          <p:nvPr/>
        </p:nvSpPr>
        <p:spPr>
          <a:xfrm>
            <a:off x="373381" y="3474254"/>
            <a:ext cx="6069070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من خصائص التبرعم أنّ الأبناء:</a:t>
            </a:r>
          </a:p>
        </p:txBody>
      </p:sp>
      <p:sp>
        <p:nvSpPr>
          <p:cNvPr id="34" name="مربع نص 335">
            <a:extLst>
              <a:ext uri="{FF2B5EF4-FFF2-40B4-BE49-F238E27FC236}">
                <a16:creationId xmlns:a16="http://schemas.microsoft.com/office/drawing/2014/main" id="{A440E9DC-4F38-43DD-AC98-31B5EE0278FF}"/>
              </a:ext>
            </a:extLst>
          </p:cNvPr>
          <p:cNvSpPr txBox="1"/>
          <p:nvPr/>
        </p:nvSpPr>
        <p:spPr>
          <a:xfrm>
            <a:off x="2494345" y="37802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  ينتجون من أبٍ واحدٍ </a:t>
            </a:r>
          </a:p>
        </p:txBody>
      </p:sp>
      <p:sp>
        <p:nvSpPr>
          <p:cNvPr id="35" name="مربع نص 335">
            <a:extLst>
              <a:ext uri="{FF2B5EF4-FFF2-40B4-BE49-F238E27FC236}">
                <a16:creationId xmlns:a16="http://schemas.microsoft.com/office/drawing/2014/main" id="{1B088329-EA3A-436E-A64B-B5C24DFEAD70}"/>
              </a:ext>
            </a:extLst>
          </p:cNvPr>
          <p:cNvSpPr txBox="1"/>
          <p:nvPr/>
        </p:nvSpPr>
        <p:spPr>
          <a:xfrm>
            <a:off x="373381" y="37829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يختلفون في صفاتهم عن الآباء</a:t>
            </a:r>
          </a:p>
        </p:txBody>
      </p:sp>
      <p:sp>
        <p:nvSpPr>
          <p:cNvPr id="40" name="مربع نص 335">
            <a:extLst>
              <a:ext uri="{FF2B5EF4-FFF2-40B4-BE49-F238E27FC236}">
                <a16:creationId xmlns:a16="http://schemas.microsoft.com/office/drawing/2014/main" id="{92E47445-ECAA-4FB0-B328-F8243F0E9C31}"/>
              </a:ext>
            </a:extLst>
          </p:cNvPr>
          <p:cNvSpPr txBox="1"/>
          <p:nvPr/>
        </p:nvSpPr>
        <p:spPr>
          <a:xfrm>
            <a:off x="4485768" y="4435549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الجول</a:t>
            </a:r>
          </a:p>
        </p:txBody>
      </p:sp>
      <p:sp>
        <p:nvSpPr>
          <p:cNvPr id="41" name="مربع نص 335">
            <a:extLst>
              <a:ext uri="{FF2B5EF4-FFF2-40B4-BE49-F238E27FC236}">
                <a16:creationId xmlns:a16="http://schemas.microsoft.com/office/drawing/2014/main" id="{CC046B24-7930-4A36-A901-D1569457ED96}"/>
              </a:ext>
            </a:extLst>
          </p:cNvPr>
          <p:cNvSpPr txBox="1"/>
          <p:nvPr/>
        </p:nvSpPr>
        <p:spPr>
          <a:xfrm>
            <a:off x="345505" y="4129557"/>
            <a:ext cx="608300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يُقاس كلّ من الشغل والطاقة بوحدة:</a:t>
            </a:r>
          </a:p>
        </p:txBody>
      </p:sp>
      <p:sp>
        <p:nvSpPr>
          <p:cNvPr id="42" name="مربع نص 335">
            <a:extLst>
              <a:ext uri="{FF2B5EF4-FFF2-40B4-BE49-F238E27FC236}">
                <a16:creationId xmlns:a16="http://schemas.microsoft.com/office/drawing/2014/main" id="{1B264B4C-7697-4AFF-A105-C63C2902FED9}"/>
              </a:ext>
            </a:extLst>
          </p:cNvPr>
          <p:cNvSpPr txBox="1"/>
          <p:nvPr/>
        </p:nvSpPr>
        <p:spPr>
          <a:xfrm>
            <a:off x="2466469" y="4435549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الكيلو متر </a:t>
            </a:r>
          </a:p>
        </p:txBody>
      </p:sp>
      <p:sp>
        <p:nvSpPr>
          <p:cNvPr id="43" name="مربع نص 335">
            <a:extLst>
              <a:ext uri="{FF2B5EF4-FFF2-40B4-BE49-F238E27FC236}">
                <a16:creationId xmlns:a16="http://schemas.microsoft.com/office/drawing/2014/main" id="{FBC7FBCA-094F-4DA1-88B7-5D5F33D03BEB}"/>
              </a:ext>
            </a:extLst>
          </p:cNvPr>
          <p:cNvSpPr txBox="1"/>
          <p:nvPr/>
        </p:nvSpPr>
        <p:spPr>
          <a:xfrm>
            <a:off x="345505" y="443823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المتر </a:t>
            </a:r>
          </a:p>
        </p:txBody>
      </p:sp>
      <p:sp>
        <p:nvSpPr>
          <p:cNvPr id="48" name="مربع نص 335">
            <a:extLst>
              <a:ext uri="{FF2B5EF4-FFF2-40B4-BE49-F238E27FC236}">
                <a16:creationId xmlns:a16="http://schemas.microsoft.com/office/drawing/2014/main" id="{8025922B-9220-4F0F-A98A-C04E827A9252}"/>
              </a:ext>
            </a:extLst>
          </p:cNvPr>
          <p:cNvSpPr txBox="1"/>
          <p:nvPr/>
        </p:nvSpPr>
        <p:spPr>
          <a:xfrm>
            <a:off x="4502311" y="50794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انصهار الجليد.</a:t>
            </a:r>
          </a:p>
        </p:txBody>
      </p:sp>
      <p:sp>
        <p:nvSpPr>
          <p:cNvPr id="49" name="مربع نص 335">
            <a:extLst>
              <a:ext uri="{FF2B5EF4-FFF2-40B4-BE49-F238E27FC236}">
                <a16:creationId xmlns:a16="http://schemas.microsoft.com/office/drawing/2014/main" id="{93481851-B364-4D3D-A887-45544139D1B2}"/>
              </a:ext>
            </a:extLst>
          </p:cNvPr>
          <p:cNvSpPr txBox="1"/>
          <p:nvPr/>
        </p:nvSpPr>
        <p:spPr>
          <a:xfrm>
            <a:off x="331567" y="4785678"/>
            <a:ext cx="611348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التغيرات التالية تغيّر كيميائي؟</a:t>
            </a:r>
          </a:p>
        </p:txBody>
      </p:sp>
      <p:sp>
        <p:nvSpPr>
          <p:cNvPr id="50" name="مربع نص 335">
            <a:extLst>
              <a:ext uri="{FF2B5EF4-FFF2-40B4-BE49-F238E27FC236}">
                <a16:creationId xmlns:a16="http://schemas.microsoft.com/office/drawing/2014/main" id="{AC2710E8-C5FB-4C30-B43F-3DB5343E0BA9}"/>
              </a:ext>
            </a:extLst>
          </p:cNvPr>
          <p:cNvSpPr txBox="1"/>
          <p:nvPr/>
        </p:nvSpPr>
        <p:spPr>
          <a:xfrm>
            <a:off x="2552702" y="50794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هطول المطر. </a:t>
            </a:r>
          </a:p>
        </p:txBody>
      </p:sp>
      <p:sp>
        <p:nvSpPr>
          <p:cNvPr id="51" name="مربع نص 335">
            <a:extLst>
              <a:ext uri="{FF2B5EF4-FFF2-40B4-BE49-F238E27FC236}">
                <a16:creationId xmlns:a16="http://schemas.microsoft.com/office/drawing/2014/main" id="{64D0AF8B-0A98-4FB4-8DF7-07E36424F5EE}"/>
              </a:ext>
            </a:extLst>
          </p:cNvPr>
          <p:cNvSpPr txBox="1"/>
          <p:nvPr/>
        </p:nvSpPr>
        <p:spPr>
          <a:xfrm>
            <a:off x="362048" y="50821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indent="-171450" algn="ctr" defTabSz="914400" rtl="1">
              <a:buFont typeface="Wingdings" panose="05000000000000000000" pitchFamily="2" charset="2"/>
              <a:buChar char="q"/>
              <a:defRPr/>
            </a:pPr>
            <a:r>
              <a:rPr lang="ar-SA" sz="1200" b="1" kern="0" dirty="0">
                <a:solidFill>
                  <a:srgbClr val="00B050"/>
                </a:solidFill>
                <a:latin typeface="Arial,Bold"/>
              </a:rPr>
              <a:t>حرق الخشب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5FBB707C-18F1-452F-AD71-585E4A8C8298}"/>
              </a:ext>
            </a:extLst>
          </p:cNvPr>
          <p:cNvSpPr txBox="1"/>
          <p:nvPr/>
        </p:nvSpPr>
        <p:spPr>
          <a:xfrm>
            <a:off x="4555102" y="5768074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حركة المرور</a:t>
            </a:r>
          </a:p>
        </p:txBody>
      </p:sp>
      <p:sp>
        <p:nvSpPr>
          <p:cNvPr id="57" name="مربع نص 335">
            <a:extLst>
              <a:ext uri="{FF2B5EF4-FFF2-40B4-BE49-F238E27FC236}">
                <a16:creationId xmlns:a16="http://schemas.microsoft.com/office/drawing/2014/main" id="{6B6D0BDF-985B-420D-9F09-81F4156F2967}"/>
              </a:ext>
            </a:extLst>
          </p:cNvPr>
          <p:cNvSpPr txBox="1"/>
          <p:nvPr/>
        </p:nvSpPr>
        <p:spPr>
          <a:xfrm>
            <a:off x="335280" y="5456494"/>
            <a:ext cx="610717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المتغيرات التالية يقيسها علماء الأرصاد لتوقع حالة الطقس؟</a:t>
            </a:r>
          </a:p>
        </p:txBody>
      </p:sp>
      <p:sp>
        <p:nvSpPr>
          <p:cNvPr id="58" name="مربع نص 335">
            <a:extLst>
              <a:ext uri="{FF2B5EF4-FFF2-40B4-BE49-F238E27FC236}">
                <a16:creationId xmlns:a16="http://schemas.microsoft.com/office/drawing/2014/main" id="{67D89604-0285-4488-9653-C01CD5B9ABA6}"/>
              </a:ext>
            </a:extLst>
          </p:cNvPr>
          <p:cNvSpPr txBox="1"/>
          <p:nvPr/>
        </p:nvSpPr>
        <p:spPr>
          <a:xfrm>
            <a:off x="2605493" y="5768074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ضغط الهواء.</a:t>
            </a:r>
          </a:p>
        </p:txBody>
      </p:sp>
      <p:sp>
        <p:nvSpPr>
          <p:cNvPr id="59" name="مربع نص 335">
            <a:extLst>
              <a:ext uri="{FF2B5EF4-FFF2-40B4-BE49-F238E27FC236}">
                <a16:creationId xmlns:a16="http://schemas.microsoft.com/office/drawing/2014/main" id="{4AB564BA-BA03-479A-B18F-2FC182DC6D31}"/>
              </a:ext>
            </a:extLst>
          </p:cNvPr>
          <p:cNvSpPr txBox="1"/>
          <p:nvPr/>
        </p:nvSpPr>
        <p:spPr>
          <a:xfrm>
            <a:off x="414839" y="577075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عدد السكان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F20739E-67F7-457F-B55C-8E8D4B4F7CE2}"/>
              </a:ext>
            </a:extLst>
          </p:cNvPr>
          <p:cNvCxnSpPr>
            <a:cxnSpLocks/>
            <a:endCxn id="20" idx="3"/>
          </p:cNvCxnSpPr>
          <p:nvPr/>
        </p:nvCxnSpPr>
        <p:spPr>
          <a:xfrm flipH="1">
            <a:off x="815339" y="2231080"/>
            <a:ext cx="5940354" cy="4337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52896"/>
            <a:ext cx="6360207" cy="3595991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81803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119" name="مربع نص 335">
            <a:extLst>
              <a:ext uri="{FF2B5EF4-FFF2-40B4-BE49-F238E27FC236}">
                <a16:creationId xmlns:a16="http://schemas.microsoft.com/office/drawing/2014/main" id="{D78E1163-3213-466D-B7CE-5AAEFF32B91C}"/>
              </a:ext>
            </a:extLst>
          </p:cNvPr>
          <p:cNvSpPr txBox="1"/>
          <p:nvPr/>
        </p:nvSpPr>
        <p:spPr>
          <a:xfrm>
            <a:off x="336238" y="713501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الحيوانات التي لها عمود فقري تُسمّى </a:t>
            </a:r>
            <a:r>
              <a:rPr kumimoji="0" lang="ar-SA" sz="1200" b="1" i="0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الفقاريات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120" name="مربع نص 335">
            <a:extLst>
              <a:ext uri="{FF2B5EF4-FFF2-40B4-BE49-F238E27FC236}">
                <a16:creationId xmlns:a16="http://schemas.microsoft.com/office/drawing/2014/main" id="{81DCC991-D04A-426A-B2D1-B1519DAEE09C}"/>
              </a:ext>
            </a:extLst>
          </p:cNvPr>
          <p:cNvSpPr txBox="1"/>
          <p:nvPr/>
        </p:nvSpPr>
        <p:spPr>
          <a:xfrm>
            <a:off x="5177410" y="6800704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طاقة الحركة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21" name="مربع نص 335">
            <a:extLst>
              <a:ext uri="{FF2B5EF4-FFF2-40B4-BE49-F238E27FC236}">
                <a16:creationId xmlns:a16="http://schemas.microsoft.com/office/drawing/2014/main" id="{3F76836D-8318-44C3-AE17-7D5DE894EB5A}"/>
              </a:ext>
            </a:extLst>
          </p:cNvPr>
          <p:cNvSpPr txBox="1"/>
          <p:nvPr/>
        </p:nvSpPr>
        <p:spPr>
          <a:xfrm>
            <a:off x="4108952" y="6800703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الأعاصير الدوّارة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29E2C96B-163A-4756-800F-EDB8DA5E1945}"/>
              </a:ext>
            </a:extLst>
          </p:cNvPr>
          <p:cNvSpPr/>
          <p:nvPr/>
        </p:nvSpPr>
        <p:spPr>
          <a:xfrm>
            <a:off x="280427" y="6592683"/>
            <a:ext cx="6360207" cy="2307478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3" name="مربع نص 335">
            <a:extLst>
              <a:ext uri="{FF2B5EF4-FFF2-40B4-BE49-F238E27FC236}">
                <a16:creationId xmlns:a16="http://schemas.microsoft.com/office/drawing/2014/main" id="{13FE93C4-BEA7-498D-A06F-EE33C6E400B6}"/>
              </a:ext>
            </a:extLst>
          </p:cNvPr>
          <p:cNvSpPr txBox="1"/>
          <p:nvPr/>
        </p:nvSpPr>
        <p:spPr>
          <a:xfrm>
            <a:off x="350173" y="6468946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124" name="مربع نص 335">
            <a:extLst>
              <a:ext uri="{FF2B5EF4-FFF2-40B4-BE49-F238E27FC236}">
                <a16:creationId xmlns:a16="http://schemas.microsoft.com/office/drawing/2014/main" id="{BF69995B-21AB-4D1F-A496-AC268756985A}"/>
              </a:ext>
            </a:extLst>
          </p:cNvPr>
          <p:cNvSpPr txBox="1"/>
          <p:nvPr/>
        </p:nvSpPr>
        <p:spPr>
          <a:xfrm>
            <a:off x="336237" y="745064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تنتمي الساق الجارية إلى نوعٍ من التكاثر اللاجنسي يُسمى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التكاثر الخضري.</a:t>
            </a:r>
          </a:p>
        </p:txBody>
      </p:sp>
      <p:sp>
        <p:nvSpPr>
          <p:cNvPr id="125" name="مربع نص 335">
            <a:extLst>
              <a:ext uri="{FF2B5EF4-FFF2-40B4-BE49-F238E27FC236}">
                <a16:creationId xmlns:a16="http://schemas.microsoft.com/office/drawing/2014/main" id="{EB1278F5-A483-4E64-B77A-3614FFEF9B94}"/>
              </a:ext>
            </a:extLst>
          </p:cNvPr>
          <p:cNvSpPr txBox="1"/>
          <p:nvPr/>
        </p:nvSpPr>
        <p:spPr>
          <a:xfrm>
            <a:off x="336236" y="776628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الأعاصير القمعية والأعاصير الحلزونية أمثلة على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الأعاصير الدوّارة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126" name="مربع نص 335">
            <a:extLst>
              <a:ext uri="{FF2B5EF4-FFF2-40B4-BE49-F238E27FC236}">
                <a16:creationId xmlns:a16="http://schemas.microsoft.com/office/drawing/2014/main" id="{53190AB1-424E-48CB-A844-77DD344C6ABB}"/>
              </a:ext>
            </a:extLst>
          </p:cNvPr>
          <p:cNvSpPr txBox="1"/>
          <p:nvPr/>
        </p:nvSpPr>
        <p:spPr>
          <a:xfrm>
            <a:off x="336235" y="808192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متوسط الطقس لأيّ مكانٍ هو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المناخ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127" name="مربع نص 335">
            <a:extLst>
              <a:ext uri="{FF2B5EF4-FFF2-40B4-BE49-F238E27FC236}">
                <a16:creationId xmlns:a16="http://schemas.microsoft.com/office/drawing/2014/main" id="{5F76639E-5805-44D2-9C19-0B62944AB63F}"/>
              </a:ext>
            </a:extLst>
          </p:cNvPr>
          <p:cNvSpPr txBox="1"/>
          <p:nvPr/>
        </p:nvSpPr>
        <p:spPr>
          <a:xfrm>
            <a:off x="336234" y="8397566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الطاقة الناتجة عن حركة الجسم تُسمّى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طاقة الحركة.</a:t>
            </a:r>
          </a:p>
        </p:txBody>
      </p:sp>
      <p:sp>
        <p:nvSpPr>
          <p:cNvPr id="129" name="مربع نص 335">
            <a:extLst>
              <a:ext uri="{FF2B5EF4-FFF2-40B4-BE49-F238E27FC236}">
                <a16:creationId xmlns:a16="http://schemas.microsoft.com/office/drawing/2014/main" id="{A6BDCBD5-1633-409A-A66F-75279E7A9508}"/>
              </a:ext>
            </a:extLst>
          </p:cNvPr>
          <p:cNvSpPr txBox="1"/>
          <p:nvPr/>
        </p:nvSpPr>
        <p:spPr>
          <a:xfrm>
            <a:off x="3040494" y="6802701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التكاثر الخضري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30" name="مربع نص 335">
            <a:extLst>
              <a:ext uri="{FF2B5EF4-FFF2-40B4-BE49-F238E27FC236}">
                <a16:creationId xmlns:a16="http://schemas.microsoft.com/office/drawing/2014/main" id="{3333C482-3BD8-45C8-BF3C-B9E8674DF8D9}"/>
              </a:ext>
            </a:extLst>
          </p:cNvPr>
          <p:cNvSpPr txBox="1"/>
          <p:nvPr/>
        </p:nvSpPr>
        <p:spPr>
          <a:xfrm>
            <a:off x="2075396" y="6797520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الفقاريات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131" name="مربع نص 335">
            <a:extLst>
              <a:ext uri="{FF2B5EF4-FFF2-40B4-BE49-F238E27FC236}">
                <a16:creationId xmlns:a16="http://schemas.microsoft.com/office/drawing/2014/main" id="{1A1819C1-502F-4EE0-A59C-99559684A04E}"/>
              </a:ext>
            </a:extLst>
          </p:cNvPr>
          <p:cNvSpPr txBox="1"/>
          <p:nvPr/>
        </p:nvSpPr>
        <p:spPr>
          <a:xfrm>
            <a:off x="1153032" y="6797520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المناخ</a:t>
            </a:r>
          </a:p>
        </p:txBody>
      </p:sp>
      <p:sp>
        <p:nvSpPr>
          <p:cNvPr id="118" name="مربع نص 335">
            <a:extLst>
              <a:ext uri="{FF2B5EF4-FFF2-40B4-BE49-F238E27FC236}">
                <a16:creationId xmlns:a16="http://schemas.microsoft.com/office/drawing/2014/main" id="{41CF37C4-539F-4E67-8CA8-2F8108A107AF}"/>
              </a:ext>
            </a:extLst>
          </p:cNvPr>
          <p:cNvSpPr txBox="1"/>
          <p:nvPr/>
        </p:nvSpPr>
        <p:spPr>
          <a:xfrm>
            <a:off x="4935479" y="6472151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السؤال الثاني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83045" y="2484411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1AA79BA4-80D5-4B11-9580-FC1DBC7B58BD}"/>
              </a:ext>
            </a:extLst>
          </p:cNvPr>
          <p:cNvSpPr/>
          <p:nvPr/>
        </p:nvSpPr>
        <p:spPr>
          <a:xfrm>
            <a:off x="299656" y="9206438"/>
            <a:ext cx="6360207" cy="471487"/>
          </a:xfrm>
          <a:prstGeom prst="roundRect">
            <a:avLst>
              <a:gd name="adj" fmla="val 24274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 :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9229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السادس الفصل الدراسي الأول للعام 1445 هـ     نموذج ( 2 )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النباتات المغطاة البذور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أيّ نوع من النباتات التالية يُنتج الثمار؟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النباتات اللابذرية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النباتات الوعائية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البتلات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الأجزاء الخارجية للزهرة التي تتميز بألوانها الجميلة هي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الأسدية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الكرابل 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الضوئي، حرق الوقود.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 العمليات التالية تطلق ثاني أكسيد الكربون؟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التنفس والتحلل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الضوئي، التحلل.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تهبّ فوق مساحاتٍ كبيرةٍ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الرياح العالمية هي التي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تتحرك على شكل حلقات</a:t>
            </a: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تسخّن الأرض بشكلٍ غير متساوٍ.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غازية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الحالة التي تكون لها أعلى طاقة؟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منصهرة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صلبة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يُسمى العلم الذي يبحث في ترتيب المخلوقات الحيّة في مجموعات بحسب خصائصها علم .............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البركان</a:t>
            </a: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التجوية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.............. هو اتحاد مشيج مذكر مع مشيج مؤنث.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يُسمى خروج الصهارة من فتحة في القشرة الأرضية ..............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تكسير وتفتيت الصخور والمواد الأخرى يُسمى ...............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يطلق على النقطة المحورية في الرافعة اسم ...................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نقطة الارتكاز</a:t>
            </a: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التصنيف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الإخصاب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81" name="مربع نص 335">
            <a:extLst>
              <a:ext uri="{FF2B5EF4-FFF2-40B4-BE49-F238E27FC236}">
                <a16:creationId xmlns:a16="http://schemas.microsoft.com/office/drawing/2014/main" id="{B1E00F11-96CD-4FD7-8408-89935314B4F4}"/>
              </a:ext>
            </a:extLst>
          </p:cNvPr>
          <p:cNvSpPr txBox="1"/>
          <p:nvPr/>
        </p:nvSpPr>
        <p:spPr>
          <a:xfrm>
            <a:off x="249965" y="2025954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59CB666-035F-47D1-BE3E-D55EFC6805B2}"/>
              </a:ext>
            </a:extLst>
          </p:cNvPr>
          <p:cNvCxnSpPr>
            <a:cxnSpLocks/>
            <a:endCxn id="81" idx="3"/>
          </p:cNvCxnSpPr>
          <p:nvPr/>
        </p:nvCxnSpPr>
        <p:spPr>
          <a:xfrm flipH="1">
            <a:off x="815339" y="2231080"/>
            <a:ext cx="5940354" cy="4337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88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48592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اختبار تشخيصي لمادة العلوم الصف السادس الفصل الدراسي الأول للعام 1445 هـ   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نموذج ( 2 ) اجابة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16122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0" name="مربع نص 335">
            <a:extLst>
              <a:ext uri="{FF2B5EF4-FFF2-40B4-BE49-F238E27FC236}">
                <a16:creationId xmlns:a16="http://schemas.microsoft.com/office/drawing/2014/main" id="{0A361A83-7AD5-4EAA-B340-2FC07F0A8E89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النباتات المغطاة البذور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أيّ نوع من النباتات التالية يُنتج الثمار؟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النباتات اللابذرية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النباتات الوعائية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البتلات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الأجزاء الخارجية للزهرة التي تتميز بألوانها الجميلة هي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الأسدية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الكرابل 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الضوئي، حرق الوقود.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 العمليات التالية تطلق ثاني أكسيد الكربون؟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 التنفس والتحلل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الضوئي، التحلل.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indent="-171450" algn="ctr" defTabSz="914400" rtl="1">
              <a:buFont typeface="Wingdings" panose="05000000000000000000" pitchFamily="2" charset="2"/>
              <a:buChar char="q"/>
              <a:defRPr/>
            </a:pPr>
            <a:r>
              <a:rPr lang="ar-SA" sz="1200" b="1" kern="0" dirty="0">
                <a:latin typeface="Arial,Bold"/>
              </a:rPr>
              <a:t> تتحرك على شكل حلقات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الرياح العالمية هي التي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تهبّ فوق مساحاتٍ كبيرةٍ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تسخّن الأرض بشكلٍ غير متساوٍ.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غازية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الحالة التي تكون لها أعلى طاقة؟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منصهرة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صلبة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F20739E-67F7-457F-B55C-8E8D4B4F7CE2}"/>
              </a:ext>
            </a:extLst>
          </p:cNvPr>
          <p:cNvCxnSpPr>
            <a:cxnSpLocks/>
            <a:endCxn id="20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يُسمى العلم الذي يبحث في ترتيب المخلوقات الحيّة في مجموعات بحسب خصائصها علم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التصنيف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البركان</a:t>
            </a: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التجوية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الإخصاب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هو اتحاد مشيج مذكر مع مشيج مؤنث.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يُسمى خروج الصهارة من فتحة في القشرة الأرضية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البركان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تكسير وتفتيت الصخور والمواد الأخرى يُسمى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التجوية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يطلق على النقطة المحورية في الرافعة اسم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نقطة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الارتكاز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,Bold"/>
            </a:endParaRP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نقطة الارتكاز</a:t>
            </a: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التصنيف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الإخصاب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09176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الخامس الفصل الدراسي الأول للعام 1445 هـ     نموذج ( 1 )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البلاستيدات.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الأجزاء التالية يوجد في الخلية النباتية فقط؟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الكروموسوم.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لها عمود فقريّ.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الخاصية التي تشترك فيها الرخويات والمفصليات؟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ليس لها عمود فقريّ.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غير قادرة على الحركة.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دوران القمر حول الأرض.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 العمليات التالية يستغرق حدوثها 24 ساعة؟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دوران الأرض حول الشمس.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دوران الأرض حول محورها.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الجاذبية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قوةٍ مما يلي مسؤولة عن تسارع جسمٍ يسقط نحو الأرض عند إفلاته؟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السرعة</a:t>
            </a: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القصور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التوصيل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تنتقل الحرارة في الفراغ بـ .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العزل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الإشعاع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أصغر تركيبٍ في المخلوق الحيّ يُسمى ..............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الدائرة الكهربائية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الهيكل الداخلي.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لشوكيات الجلد دعامة داخلية تُسمّى .......................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المسار الذي تسلكه الأرض في حركتها حول الشمس يُسمى ..............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المفردات. المسار الذي تسري الكهرباءُ فيه يُسمّى ..............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المغناطيس الناشىء عن مرور تيارٍ كهربائي في سلكٍ يُسمّى ..............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المغناطيس الكهربائي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الخلية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المدار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4B394B62-08B8-4CC5-B0A8-ED30EA797AEF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CCB9B400-2A23-486C-98F3-914826CDCC01}"/>
              </a:ext>
            </a:extLst>
          </p:cNvPr>
          <p:cNvCxnSpPr>
            <a:cxnSpLocks/>
            <a:endCxn id="56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70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الخامس الفصل الدراسي الأول للعام 1445 هـ   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نموذج ( 1 ) اجابة 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البلاستيدات.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الأجزاء التالية يوجد في الخلية النباتية فقط؟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الكروموسوم.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لها عمود فقريّ.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الخاصية التي تشترك فيها الرخويات والمفصليات؟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ليس لها عمود فقريّ.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غير قادرة على الحركة.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دوران القمر حول الأرض.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 العمليات التالية يستغرق حدوثها 24 ساعة؟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دوران الأرض حول الشمس.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 دوران الأرض حول محورها.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الجاذبية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قوةٍ مما يلي مسؤولة عن تسارع جسمٍ يسقط نحو الأرض عند إفلاته؟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السرعة</a:t>
            </a: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القصور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التوصيل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تنتقل الحرارة في الفراغ بـ .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العزل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الإشعاع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أصغر تركيبٍ في المخلوق الحيّ يُسمى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الخلية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الدائرة الكهربائية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الهيكل الداخلي.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لشوكيات الجلد دعامة داخلية تُسمّى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الهيكل الداخلي.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المسار الذي تسلكه الأرض في حركتها حول الشمس يُسمى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المدار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المفردات. المسار الذي تسري الكهرباءُ فيه يُسمّى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الدائرة الكهربائية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المغناطيس الناشىء عن مرور تيارٍ كهربائي في سلكٍ يُسمّى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المغناطيس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الكهربائي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المغناطيس الكهربائي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الخلية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المدار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74" name="مربع نص 335">
            <a:extLst>
              <a:ext uri="{FF2B5EF4-FFF2-40B4-BE49-F238E27FC236}">
                <a16:creationId xmlns:a16="http://schemas.microsoft.com/office/drawing/2014/main" id="{DB02880E-FC2A-4CD4-9DB7-FE4C5DB13AB1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B294350-68A5-426D-B17B-311468E0B45D}"/>
              </a:ext>
            </a:extLst>
          </p:cNvPr>
          <p:cNvCxnSpPr>
            <a:cxnSpLocks/>
            <a:endCxn id="74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810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الخامس الفصل الدراسي الأول للعام 1445 هـ     نموذج ( 2 )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ب- النسيج 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مجموعةٍ من الخلايا المتشابهة. 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العضو.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أ- 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هرم الطاقة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1- تتشارك سلسلتان غذائيتان أو أكثر لتكوين.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شبكة غذائية.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سلسلة غذائية 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الأنهار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معظم المياة المالحة على سطح الأرض توجد في: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البرك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البحار 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الجاذبية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قوةٍ مما يلي مسؤولة عن تسارع جسمٍ يسقط نحو الأرض عند إفلاته؟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السرعة</a:t>
            </a: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القصور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الموقع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هي التغير في المسافة بمرور الزمن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القوة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السرعة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4- النظام البيئي الذي يعيش فيه المخلوق الحيّ، ويجد فيه جميع احتياجاته يُسمى .............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المعادن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التقطير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الوحدة المستخدمة لقياس القوة تُسمّى ..............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لفصل السائل عن محلولٍ يتكون من صلبٍ وسائلٍ يجبُ أن نستخدم ..............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تُسمى الكتل الصخرية التي نراها بين المريخ والمشتري .............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اللون والقساوة والبريق من الخصائص التي تميز ............. 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نيوتن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الكويكبات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المدار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9D26E6BF-0ABB-44EE-9FD2-8379D2C0A2E8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8F1241E-F876-425E-B6AB-CEDA81E5979E}"/>
              </a:ext>
            </a:extLst>
          </p:cNvPr>
          <p:cNvCxnSpPr>
            <a:cxnSpLocks/>
            <a:endCxn id="56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812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الخامس الفصل الدراسي الأول للعام 1445 هـ    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نموذج ( 2 ) اجابة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ب- النسيج 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مجموعةٍ من الخلايا المتشابهة. 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العضو.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أ- 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49970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هرم الطاقة 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1- تتشارك سلسلتان غذائيتان أو أكثر لتكوين.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480407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 شبكة غذائية.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سلسلة غذائية 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الأنهار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معظم المياة المالحة على سطح الأرض توجد في: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البرك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البحار </a:t>
            </a:r>
          </a:p>
        </p:txBody>
      </p:sp>
      <p:sp>
        <p:nvSpPr>
          <p:cNvPr id="52" name="مربع نص 335">
            <a:extLst>
              <a:ext uri="{FF2B5EF4-FFF2-40B4-BE49-F238E27FC236}">
                <a16:creationId xmlns:a16="http://schemas.microsoft.com/office/drawing/2014/main" id="{BF33FBDE-8FDC-4C8C-A7F6-A1A1BBE58EE1}"/>
              </a:ext>
            </a:extLst>
          </p:cNvPr>
          <p:cNvSpPr txBox="1"/>
          <p:nvPr/>
        </p:nvSpPr>
        <p:spPr>
          <a:xfrm>
            <a:off x="4541165" y="521575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الجاذبية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أيّ قوةٍ مما يلي مسؤولة عن تسارع جسمٍ يسقط نحو الأرض عند إفلاته؟</a:t>
            </a:r>
          </a:p>
        </p:txBody>
      </p:sp>
      <p:sp>
        <p:nvSpPr>
          <p:cNvPr id="54" name="مربع نص 335">
            <a:extLst>
              <a:ext uri="{FF2B5EF4-FFF2-40B4-BE49-F238E27FC236}">
                <a16:creationId xmlns:a16="http://schemas.microsoft.com/office/drawing/2014/main" id="{7FA70547-AFA4-4FEB-AD74-217120A50C1C}"/>
              </a:ext>
            </a:extLst>
          </p:cNvPr>
          <p:cNvSpPr txBox="1"/>
          <p:nvPr/>
        </p:nvSpPr>
        <p:spPr>
          <a:xfrm>
            <a:off x="2591556" y="5215757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السرعة</a:t>
            </a:r>
          </a:p>
        </p:txBody>
      </p:sp>
      <p:sp>
        <p:nvSpPr>
          <p:cNvPr id="55" name="مربع نص 335">
            <a:extLst>
              <a:ext uri="{FF2B5EF4-FFF2-40B4-BE49-F238E27FC236}">
                <a16:creationId xmlns:a16="http://schemas.microsoft.com/office/drawing/2014/main" id="{882D0D4D-FF8A-403F-A866-21A1B1F4118C}"/>
              </a:ext>
            </a:extLst>
          </p:cNvPr>
          <p:cNvSpPr txBox="1"/>
          <p:nvPr/>
        </p:nvSpPr>
        <p:spPr>
          <a:xfrm>
            <a:off x="400902" y="5218438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القصور</a:t>
            </a: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الموقع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هي التغير في المسافة بمرور الزمن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القوة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السرعة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4- النظام البيئي الذي يعيش فيه المخلوق الحيّ، ويجد فيه جميع احتياجاته يُسمى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الموطن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المعادن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التقطير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الوحدة المستخدمة لقياس القوة تُسمّى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نيوتن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لفصل السائل عن محلولٍ يتكون من صلبٍ وسائلٍ يجبُ أن نستخدم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التقطير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تُسمى الكتل الصخرية التي نراها بين المريخ والمشتري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الكويكبات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اللون والقساوة والبريق من الخصائص التي تميز 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,Bold"/>
              </a:rPr>
              <a:t>المعادن</a:t>
            </a: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نيوتن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الكويكبات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المدار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56" name="مربع نص 335">
            <a:extLst>
              <a:ext uri="{FF2B5EF4-FFF2-40B4-BE49-F238E27FC236}">
                <a16:creationId xmlns:a16="http://schemas.microsoft.com/office/drawing/2014/main" id="{5263626A-11A9-410C-B0CA-F80A07883770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BFB16FC-6614-497B-B045-B4CD68F7D6B4}"/>
              </a:ext>
            </a:extLst>
          </p:cNvPr>
          <p:cNvCxnSpPr>
            <a:cxnSpLocks/>
            <a:endCxn id="56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907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031BBC6-A23A-4BFD-9041-E91D55271EB9}"/>
              </a:ext>
            </a:extLst>
          </p:cNvPr>
          <p:cNvSpPr/>
          <p:nvPr/>
        </p:nvSpPr>
        <p:spPr>
          <a:xfrm>
            <a:off x="132825" y="143691"/>
            <a:ext cx="6622868" cy="9607180"/>
          </a:xfrm>
          <a:prstGeom prst="roundRect">
            <a:avLst>
              <a:gd name="adj" fmla="val 17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9C0D6-49ED-4B07-84A3-34DB27CAB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377" y="305260"/>
            <a:ext cx="868737" cy="412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B9A497-DD18-4DFD-97FB-8CE6CADF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29" y="301960"/>
            <a:ext cx="802277" cy="6664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690F4D-68F8-4249-9CEE-7E733323F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9237" y="708673"/>
            <a:ext cx="1359526" cy="207282"/>
          </a:xfrm>
          <a:prstGeom prst="rect">
            <a:avLst/>
          </a:prstGeom>
        </p:spPr>
      </p:pic>
      <p:sp>
        <p:nvSpPr>
          <p:cNvPr id="10" name="مربع نص 335">
            <a:extLst>
              <a:ext uri="{FF2B5EF4-FFF2-40B4-BE49-F238E27FC236}">
                <a16:creationId xmlns:a16="http://schemas.microsoft.com/office/drawing/2014/main" id="{B49E82FA-F922-45F4-906C-74F52E5026EC}"/>
              </a:ext>
            </a:extLst>
          </p:cNvPr>
          <p:cNvSpPr txBox="1"/>
          <p:nvPr/>
        </p:nvSpPr>
        <p:spPr>
          <a:xfrm>
            <a:off x="4923887" y="251109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المدرسة :     </a:t>
            </a:r>
            <a:endParaRPr kumimoji="0" lang="ar-SA" sz="9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مربع نص 335">
            <a:extLst>
              <a:ext uri="{FF2B5EF4-FFF2-40B4-BE49-F238E27FC236}">
                <a16:creationId xmlns:a16="http://schemas.microsoft.com/office/drawing/2014/main" id="{E6FD0DE5-3C88-440F-B0C7-55CA675E0E4F}"/>
              </a:ext>
            </a:extLst>
          </p:cNvPr>
          <p:cNvSpPr txBox="1"/>
          <p:nvPr/>
        </p:nvSpPr>
        <p:spPr>
          <a:xfrm>
            <a:off x="359442" y="1271455"/>
            <a:ext cx="6278491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اختبار تشخيصي لمادة العلوم الصف الرابع الفصل الدراسي الأول للعام 1445 هـ     نموذج ( 1 ) </a:t>
            </a:r>
          </a:p>
        </p:txBody>
      </p:sp>
      <p:sp>
        <p:nvSpPr>
          <p:cNvPr id="12" name="مربع نص 335">
            <a:extLst>
              <a:ext uri="{FF2B5EF4-FFF2-40B4-BE49-F238E27FC236}">
                <a16:creationId xmlns:a16="http://schemas.microsoft.com/office/drawing/2014/main" id="{140E20AA-5840-48CB-854D-03B893788474}"/>
              </a:ext>
            </a:extLst>
          </p:cNvPr>
          <p:cNvSpPr txBox="1"/>
          <p:nvPr/>
        </p:nvSpPr>
        <p:spPr>
          <a:xfrm>
            <a:off x="4434839" y="1604740"/>
            <a:ext cx="220309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نوع الاختبار التشخيصي </a:t>
            </a:r>
          </a:p>
        </p:txBody>
      </p:sp>
      <p:sp>
        <p:nvSpPr>
          <p:cNvPr id="13" name="مربع نص 335">
            <a:extLst>
              <a:ext uri="{FF2B5EF4-FFF2-40B4-BE49-F238E27FC236}">
                <a16:creationId xmlns:a16="http://schemas.microsoft.com/office/drawing/2014/main" id="{A354B1C8-3CB2-4237-88B7-768E91618C61}"/>
              </a:ext>
            </a:extLst>
          </p:cNvPr>
          <p:cNvSpPr txBox="1"/>
          <p:nvPr/>
        </p:nvSpPr>
        <p:spPr>
          <a:xfrm>
            <a:off x="3322320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قبلي </a:t>
            </a:r>
          </a:p>
        </p:txBody>
      </p:sp>
      <p:sp>
        <p:nvSpPr>
          <p:cNvPr id="16" name="مربع نص 335">
            <a:extLst>
              <a:ext uri="{FF2B5EF4-FFF2-40B4-BE49-F238E27FC236}">
                <a16:creationId xmlns:a16="http://schemas.microsoft.com/office/drawing/2014/main" id="{A26F7B58-880A-4DC1-9782-E6CA8AED4D13}"/>
              </a:ext>
            </a:extLst>
          </p:cNvPr>
          <p:cNvSpPr txBox="1"/>
          <p:nvPr/>
        </p:nvSpPr>
        <p:spPr>
          <a:xfrm>
            <a:off x="2201638" y="1604740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بعدي </a:t>
            </a:r>
          </a:p>
        </p:txBody>
      </p:sp>
      <p:sp>
        <p:nvSpPr>
          <p:cNvPr id="17" name="مربع نص 335">
            <a:extLst>
              <a:ext uri="{FF2B5EF4-FFF2-40B4-BE49-F238E27FC236}">
                <a16:creationId xmlns:a16="http://schemas.microsoft.com/office/drawing/2014/main" id="{EA9FF160-8982-4DC1-931D-22E17A01234F}"/>
              </a:ext>
            </a:extLst>
          </p:cNvPr>
          <p:cNvSpPr txBox="1"/>
          <p:nvPr/>
        </p:nvSpPr>
        <p:spPr>
          <a:xfrm>
            <a:off x="1089118" y="1604739"/>
            <a:ext cx="971550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  فاقد تعليمي </a:t>
            </a:r>
          </a:p>
        </p:txBody>
      </p:sp>
      <p:sp>
        <p:nvSpPr>
          <p:cNvPr id="18" name="مربع نص 335">
            <a:extLst>
              <a:ext uri="{FF2B5EF4-FFF2-40B4-BE49-F238E27FC236}">
                <a16:creationId xmlns:a16="http://schemas.microsoft.com/office/drawing/2014/main" id="{AC84957C-BD68-4EF9-A7B5-E84FAB09F13E}"/>
              </a:ext>
            </a:extLst>
          </p:cNvPr>
          <p:cNvSpPr txBox="1"/>
          <p:nvPr/>
        </p:nvSpPr>
        <p:spPr>
          <a:xfrm>
            <a:off x="1083771" y="1922407"/>
            <a:ext cx="55242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اسم الطالبــــ / ـــة :</a:t>
            </a:r>
          </a:p>
        </p:txBody>
      </p:sp>
      <p:sp>
        <p:nvSpPr>
          <p:cNvPr id="19" name="مربع نص 335">
            <a:extLst>
              <a:ext uri="{FF2B5EF4-FFF2-40B4-BE49-F238E27FC236}">
                <a16:creationId xmlns:a16="http://schemas.microsoft.com/office/drawing/2014/main" id="{E0E33511-D860-4C5E-A9F8-5009BCD1C5B3}"/>
              </a:ext>
            </a:extLst>
          </p:cNvPr>
          <p:cNvSpPr txBox="1"/>
          <p:nvPr/>
        </p:nvSpPr>
        <p:spPr>
          <a:xfrm>
            <a:off x="180771" y="1685961"/>
            <a:ext cx="818973" cy="238036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درجة الاختبار </a:t>
            </a:r>
          </a:p>
        </p:txBody>
      </p:sp>
      <p:sp>
        <p:nvSpPr>
          <p:cNvPr id="28" name="مربع نص 335">
            <a:extLst>
              <a:ext uri="{FF2B5EF4-FFF2-40B4-BE49-F238E27FC236}">
                <a16:creationId xmlns:a16="http://schemas.microsoft.com/office/drawing/2014/main" id="{E808D421-60FB-44F6-9A96-7DC18F2F86A4}"/>
              </a:ext>
            </a:extLst>
          </p:cNvPr>
          <p:cNvSpPr txBox="1"/>
          <p:nvPr/>
        </p:nvSpPr>
        <p:spPr>
          <a:xfrm>
            <a:off x="4527582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ب- الخلية .</a:t>
            </a:r>
          </a:p>
        </p:txBody>
      </p:sp>
      <p:sp>
        <p:nvSpPr>
          <p:cNvPr id="29" name="مربع نص 335">
            <a:extLst>
              <a:ext uri="{FF2B5EF4-FFF2-40B4-BE49-F238E27FC236}">
                <a16:creationId xmlns:a16="http://schemas.microsoft.com/office/drawing/2014/main" id="{D8906C00-F40E-4A81-93F2-C7FCE98865DD}"/>
              </a:ext>
            </a:extLst>
          </p:cNvPr>
          <p:cNvSpPr txBox="1"/>
          <p:nvPr/>
        </p:nvSpPr>
        <p:spPr>
          <a:xfrm>
            <a:off x="359085" y="2849050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وحدة بناء أجسام المخلوقات الحيّة، هي:</a:t>
            </a:r>
          </a:p>
        </p:txBody>
      </p:sp>
      <p:sp>
        <p:nvSpPr>
          <p:cNvPr id="30" name="مربع نص 335">
            <a:extLst>
              <a:ext uri="{FF2B5EF4-FFF2-40B4-BE49-F238E27FC236}">
                <a16:creationId xmlns:a16="http://schemas.microsoft.com/office/drawing/2014/main" id="{EDAD0C81-B34B-48EE-A467-0D497CC5B7E3}"/>
              </a:ext>
            </a:extLst>
          </p:cNvPr>
          <p:cNvSpPr txBox="1"/>
          <p:nvPr/>
        </p:nvSpPr>
        <p:spPr>
          <a:xfrm>
            <a:off x="2508283" y="314894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د- العضو.</a:t>
            </a:r>
          </a:p>
        </p:txBody>
      </p:sp>
      <p:sp>
        <p:nvSpPr>
          <p:cNvPr id="31" name="مربع نص 335">
            <a:extLst>
              <a:ext uri="{FF2B5EF4-FFF2-40B4-BE49-F238E27FC236}">
                <a16:creationId xmlns:a16="http://schemas.microsoft.com/office/drawing/2014/main" id="{BEE9A54D-0F81-48CD-BD64-E92BA3EE2224}"/>
              </a:ext>
            </a:extLst>
          </p:cNvPr>
          <p:cNvSpPr txBox="1"/>
          <p:nvPr/>
        </p:nvSpPr>
        <p:spPr>
          <a:xfrm>
            <a:off x="387319" y="3151627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أ- الميتوكندريا.</a:t>
            </a:r>
          </a:p>
        </p:txBody>
      </p:sp>
      <p:sp>
        <p:nvSpPr>
          <p:cNvPr id="36" name="مربع نص 335">
            <a:extLst>
              <a:ext uri="{FF2B5EF4-FFF2-40B4-BE49-F238E27FC236}">
                <a16:creationId xmlns:a16="http://schemas.microsoft.com/office/drawing/2014/main" id="{619948E1-C46E-4F15-AFC4-EB29E8DFF5FB}"/>
              </a:ext>
            </a:extLst>
          </p:cNvPr>
          <p:cNvSpPr txBox="1"/>
          <p:nvPr/>
        </p:nvSpPr>
        <p:spPr>
          <a:xfrm>
            <a:off x="4530186" y="3832160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تعطي النبات اللون الأخضر.</a:t>
            </a:r>
          </a:p>
        </p:txBody>
      </p:sp>
      <p:sp>
        <p:nvSpPr>
          <p:cNvPr id="37" name="مربع نص 335">
            <a:extLst>
              <a:ext uri="{FF2B5EF4-FFF2-40B4-BE49-F238E27FC236}">
                <a16:creationId xmlns:a16="http://schemas.microsoft.com/office/drawing/2014/main" id="{E26709F5-B21C-4037-8488-CDAD2BA44424}"/>
              </a:ext>
            </a:extLst>
          </p:cNvPr>
          <p:cNvSpPr txBox="1"/>
          <p:nvPr/>
        </p:nvSpPr>
        <p:spPr>
          <a:xfrm>
            <a:off x="359085" y="3532264"/>
            <a:ext cx="608336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ما الوظيفة الرئيسة لجذور النبات؟</a:t>
            </a:r>
          </a:p>
        </p:txBody>
      </p:sp>
      <p:sp>
        <p:nvSpPr>
          <p:cNvPr id="38" name="مربع نص 335">
            <a:extLst>
              <a:ext uri="{FF2B5EF4-FFF2-40B4-BE49-F238E27FC236}">
                <a16:creationId xmlns:a16="http://schemas.microsoft.com/office/drawing/2014/main" id="{8A5DAD62-0151-4854-BB7F-6F020B7EF016}"/>
              </a:ext>
            </a:extLst>
          </p:cNvPr>
          <p:cNvSpPr txBox="1"/>
          <p:nvPr/>
        </p:nvSpPr>
        <p:spPr>
          <a:xfrm>
            <a:off x="2159728" y="3832160"/>
            <a:ext cx="2334963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تمتص الماء والأملاح المعدنية من التربة </a:t>
            </a:r>
          </a:p>
        </p:txBody>
      </p:sp>
      <p:sp>
        <p:nvSpPr>
          <p:cNvPr id="39" name="مربع نص 335">
            <a:extLst>
              <a:ext uri="{FF2B5EF4-FFF2-40B4-BE49-F238E27FC236}">
                <a16:creationId xmlns:a16="http://schemas.microsoft.com/office/drawing/2014/main" id="{6A53CBBE-BAFF-472E-9E4C-7B36225225A1}"/>
              </a:ext>
            </a:extLst>
          </p:cNvPr>
          <p:cNvSpPr txBox="1"/>
          <p:nvPr/>
        </p:nvSpPr>
        <p:spPr>
          <a:xfrm>
            <a:off x="359443" y="3834841"/>
            <a:ext cx="1701225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تُنتج البذور.</a:t>
            </a:r>
          </a:p>
        </p:txBody>
      </p:sp>
      <p:sp>
        <p:nvSpPr>
          <p:cNvPr id="44" name="مربع نص 335">
            <a:extLst>
              <a:ext uri="{FF2B5EF4-FFF2-40B4-BE49-F238E27FC236}">
                <a16:creationId xmlns:a16="http://schemas.microsoft.com/office/drawing/2014/main" id="{9DDEB553-CA04-41F4-978A-B975BCA97BED}"/>
              </a:ext>
            </a:extLst>
          </p:cNvPr>
          <p:cNvSpPr txBox="1"/>
          <p:nvPr/>
        </p:nvSpPr>
        <p:spPr>
          <a:xfrm>
            <a:off x="4471830" y="4509278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بحثاً عن آبائها.</a:t>
            </a:r>
          </a:p>
        </p:txBody>
      </p:sp>
      <p:sp>
        <p:nvSpPr>
          <p:cNvPr id="45" name="مربع نص 335">
            <a:extLst>
              <a:ext uri="{FF2B5EF4-FFF2-40B4-BE49-F238E27FC236}">
                <a16:creationId xmlns:a16="http://schemas.microsoft.com/office/drawing/2014/main" id="{1F557B45-627A-47A8-8A50-5E44681F7186}"/>
              </a:ext>
            </a:extLst>
          </p:cNvPr>
          <p:cNvSpPr txBox="1"/>
          <p:nvPr/>
        </p:nvSpPr>
        <p:spPr>
          <a:xfrm>
            <a:off x="359085" y="4209382"/>
            <a:ext cx="6069428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لماذا تُهاجر بعض الحيوانات؟</a:t>
            </a:r>
          </a:p>
        </p:txBody>
      </p:sp>
      <p:sp>
        <p:nvSpPr>
          <p:cNvPr id="46" name="مربع نص 335">
            <a:extLst>
              <a:ext uri="{FF2B5EF4-FFF2-40B4-BE49-F238E27FC236}">
                <a16:creationId xmlns:a16="http://schemas.microsoft.com/office/drawing/2014/main" id="{4FF7865C-E132-4C3F-8FAA-81E6D3818D5A}"/>
              </a:ext>
            </a:extLst>
          </p:cNvPr>
          <p:cNvSpPr txBox="1"/>
          <p:nvPr/>
        </p:nvSpPr>
        <p:spPr>
          <a:xfrm>
            <a:off x="2522221" y="4509278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رغبة في تغيير أماكنها.</a:t>
            </a:r>
          </a:p>
        </p:txBody>
      </p:sp>
      <p:sp>
        <p:nvSpPr>
          <p:cNvPr id="47" name="مربع نص 335">
            <a:extLst>
              <a:ext uri="{FF2B5EF4-FFF2-40B4-BE49-F238E27FC236}">
                <a16:creationId xmlns:a16="http://schemas.microsoft.com/office/drawing/2014/main" id="{52CA0501-59D2-4D27-BBE8-801ED8C8A084}"/>
              </a:ext>
            </a:extLst>
          </p:cNvPr>
          <p:cNvSpPr txBox="1"/>
          <p:nvPr/>
        </p:nvSpPr>
        <p:spPr>
          <a:xfrm>
            <a:off x="331567" y="4511959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تجنباً للطقس البارد </a:t>
            </a:r>
          </a:p>
        </p:txBody>
      </p:sp>
      <p:sp>
        <p:nvSpPr>
          <p:cNvPr id="53" name="مربع نص 335">
            <a:extLst>
              <a:ext uri="{FF2B5EF4-FFF2-40B4-BE49-F238E27FC236}">
                <a16:creationId xmlns:a16="http://schemas.microsoft.com/office/drawing/2014/main" id="{120D0120-B45A-4325-BF2F-C7C7F7BB207D}"/>
              </a:ext>
            </a:extLst>
          </p:cNvPr>
          <p:cNvSpPr txBox="1"/>
          <p:nvPr/>
        </p:nvSpPr>
        <p:spPr>
          <a:xfrm>
            <a:off x="359086" y="4921957"/>
            <a:ext cx="6069427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أيّ التغيرات التالية تغيّر كيميائي؟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2" name="مربع نص 335">
            <a:extLst>
              <a:ext uri="{FF2B5EF4-FFF2-40B4-BE49-F238E27FC236}">
                <a16:creationId xmlns:a16="http://schemas.microsoft.com/office/drawing/2014/main" id="{77F9641C-486C-420F-AADE-195FC68142DA}"/>
              </a:ext>
            </a:extLst>
          </p:cNvPr>
          <p:cNvSpPr txBox="1"/>
          <p:nvPr/>
        </p:nvSpPr>
        <p:spPr>
          <a:xfrm>
            <a:off x="400902" y="5915421"/>
            <a:ext cx="1887349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جسم شفاف</a:t>
            </a:r>
          </a:p>
        </p:txBody>
      </p:sp>
      <p:sp>
        <p:nvSpPr>
          <p:cNvPr id="63" name="مربع نص 335">
            <a:extLst>
              <a:ext uri="{FF2B5EF4-FFF2-40B4-BE49-F238E27FC236}">
                <a16:creationId xmlns:a16="http://schemas.microsoft.com/office/drawing/2014/main" id="{B1419970-433F-42D4-8FF3-11FE1AE71B4D}"/>
              </a:ext>
            </a:extLst>
          </p:cNvPr>
          <p:cNvSpPr txBox="1"/>
          <p:nvPr/>
        </p:nvSpPr>
        <p:spPr>
          <a:xfrm>
            <a:off x="359442" y="5610299"/>
            <a:ext cx="6069426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ورق الألمنيوم مثال على </a:t>
            </a:r>
          </a:p>
        </p:txBody>
      </p:sp>
      <p:sp>
        <p:nvSpPr>
          <p:cNvPr id="64" name="مربع نص 335">
            <a:extLst>
              <a:ext uri="{FF2B5EF4-FFF2-40B4-BE49-F238E27FC236}">
                <a16:creationId xmlns:a16="http://schemas.microsoft.com/office/drawing/2014/main" id="{C8077DCE-2647-4052-A968-8152F66E372B}"/>
              </a:ext>
            </a:extLst>
          </p:cNvPr>
          <p:cNvSpPr txBox="1"/>
          <p:nvPr/>
        </p:nvSpPr>
        <p:spPr>
          <a:xfrm>
            <a:off x="4596917" y="5929622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الظل </a:t>
            </a:r>
          </a:p>
        </p:txBody>
      </p:sp>
      <p:sp>
        <p:nvSpPr>
          <p:cNvPr id="65" name="مربع نص 335">
            <a:extLst>
              <a:ext uri="{FF2B5EF4-FFF2-40B4-BE49-F238E27FC236}">
                <a16:creationId xmlns:a16="http://schemas.microsoft.com/office/drawing/2014/main" id="{E75D19CB-6947-406A-9D3A-C1E1F9DEBE04}"/>
              </a:ext>
            </a:extLst>
          </p:cNvPr>
          <p:cNvSpPr txBox="1"/>
          <p:nvPr/>
        </p:nvSpPr>
        <p:spPr>
          <a:xfrm>
            <a:off x="2401698" y="5939505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جسم غير شفاف 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278FF7E-2203-4FF0-B16C-EFBDA7FEF1E0}"/>
              </a:ext>
            </a:extLst>
          </p:cNvPr>
          <p:cNvSpPr/>
          <p:nvPr/>
        </p:nvSpPr>
        <p:spPr>
          <a:xfrm>
            <a:off x="299657" y="2536640"/>
            <a:ext cx="6360207" cy="3764395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ربع نص 335">
            <a:extLst>
              <a:ext uri="{FF2B5EF4-FFF2-40B4-BE49-F238E27FC236}">
                <a16:creationId xmlns:a16="http://schemas.microsoft.com/office/drawing/2014/main" id="{F198E68C-1127-4482-B65F-E9F4F90196FF}"/>
              </a:ext>
            </a:extLst>
          </p:cNvPr>
          <p:cNvSpPr txBox="1"/>
          <p:nvPr/>
        </p:nvSpPr>
        <p:spPr>
          <a:xfrm>
            <a:off x="359443" y="246554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أختار الاجابة الصحيحة </a:t>
            </a:r>
          </a:p>
        </p:txBody>
      </p:sp>
      <p:sp>
        <p:nvSpPr>
          <p:cNvPr id="61" name="مربع نص 335">
            <a:extLst>
              <a:ext uri="{FF2B5EF4-FFF2-40B4-BE49-F238E27FC236}">
                <a16:creationId xmlns:a16="http://schemas.microsoft.com/office/drawing/2014/main" id="{2CC2C1F5-1FFA-46C7-A973-E5BC7FE3C6F8}"/>
              </a:ext>
            </a:extLst>
          </p:cNvPr>
          <p:cNvSpPr txBox="1"/>
          <p:nvPr/>
        </p:nvSpPr>
        <p:spPr>
          <a:xfrm>
            <a:off x="333537" y="7239111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المكان الذي يعيش فيه المخلوق الحيّ، وما يحيط به من مخلوقات حية وأشياء غير حيّة يسمى ........... </a:t>
            </a:r>
          </a:p>
        </p:txBody>
      </p:sp>
      <p:sp>
        <p:nvSpPr>
          <p:cNvPr id="66" name="مربع نص 335">
            <a:extLst>
              <a:ext uri="{FF2B5EF4-FFF2-40B4-BE49-F238E27FC236}">
                <a16:creationId xmlns:a16="http://schemas.microsoft.com/office/drawing/2014/main" id="{3937EFAF-376F-415B-8FE0-08516F61E24A}"/>
              </a:ext>
            </a:extLst>
          </p:cNvPr>
          <p:cNvSpPr txBox="1"/>
          <p:nvPr/>
        </p:nvSpPr>
        <p:spPr>
          <a:xfrm>
            <a:off x="961513" y="6915616"/>
            <a:ext cx="92481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البناء الضوئي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7" name="مربع نص 335">
            <a:extLst>
              <a:ext uri="{FF2B5EF4-FFF2-40B4-BE49-F238E27FC236}">
                <a16:creationId xmlns:a16="http://schemas.microsoft.com/office/drawing/2014/main" id="{C5A02D28-6D4B-48B2-B9F2-ED169C1809FC}"/>
              </a:ext>
            </a:extLst>
          </p:cNvPr>
          <p:cNvSpPr txBox="1"/>
          <p:nvPr/>
        </p:nvSpPr>
        <p:spPr>
          <a:xfrm>
            <a:off x="4005760" y="6919346"/>
            <a:ext cx="1033465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الشغل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57CA26-8AE8-4900-B302-6D6D5DDF6BC3}"/>
              </a:ext>
            </a:extLst>
          </p:cNvPr>
          <p:cNvSpPr/>
          <p:nvPr/>
        </p:nvSpPr>
        <p:spPr>
          <a:xfrm>
            <a:off x="277726" y="6666304"/>
            <a:ext cx="6360207" cy="2256146"/>
          </a:xfrm>
          <a:prstGeom prst="roundRect">
            <a:avLst>
              <a:gd name="adj" fmla="val 1001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69" name="مربع نص 335">
            <a:extLst>
              <a:ext uri="{FF2B5EF4-FFF2-40B4-BE49-F238E27FC236}">
                <a16:creationId xmlns:a16="http://schemas.microsoft.com/office/drawing/2014/main" id="{15FEFB6E-DE6E-4D4C-9020-BF7AC8F123F7}"/>
              </a:ext>
            </a:extLst>
          </p:cNvPr>
          <p:cNvSpPr txBox="1"/>
          <p:nvPr/>
        </p:nvSpPr>
        <p:spPr>
          <a:xfrm>
            <a:off x="347472" y="65425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أكمل كلاً من الجمل التالية بالمفردة المناسبة</a:t>
            </a:r>
          </a:p>
        </p:txBody>
      </p:sp>
      <p:sp>
        <p:nvSpPr>
          <p:cNvPr id="70" name="مربع نص 335">
            <a:extLst>
              <a:ext uri="{FF2B5EF4-FFF2-40B4-BE49-F238E27FC236}">
                <a16:creationId xmlns:a16="http://schemas.microsoft.com/office/drawing/2014/main" id="{BC851DCE-63A7-486B-ADF8-CBC5D4108A35}"/>
              </a:ext>
            </a:extLst>
          </p:cNvPr>
          <p:cNvSpPr txBox="1"/>
          <p:nvPr/>
        </p:nvSpPr>
        <p:spPr>
          <a:xfrm>
            <a:off x="333536" y="7554750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........... : مخلوقات تأكل مخلوقات حيّة أخرى.</a:t>
            </a:r>
          </a:p>
        </p:txBody>
      </p:sp>
      <p:sp>
        <p:nvSpPr>
          <p:cNvPr id="71" name="مربع نص 335">
            <a:extLst>
              <a:ext uri="{FF2B5EF4-FFF2-40B4-BE49-F238E27FC236}">
                <a16:creationId xmlns:a16="http://schemas.microsoft.com/office/drawing/2014/main" id="{675833E6-CEF2-4E40-93C2-F425B2BE0689}"/>
              </a:ext>
            </a:extLst>
          </p:cNvPr>
          <p:cNvSpPr txBox="1"/>
          <p:nvPr/>
        </p:nvSpPr>
        <p:spPr>
          <a:xfrm>
            <a:off x="333535" y="7870389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........... : عملية يصنع النبات خلالها غذاءه من الماء وثاني أكسيد الكربون عند وجود ضوء الشمس.</a:t>
            </a:r>
          </a:p>
        </p:txBody>
      </p:sp>
      <p:sp>
        <p:nvSpPr>
          <p:cNvPr id="72" name="مربع نص 335">
            <a:extLst>
              <a:ext uri="{FF2B5EF4-FFF2-40B4-BE49-F238E27FC236}">
                <a16:creationId xmlns:a16="http://schemas.microsoft.com/office/drawing/2014/main" id="{7162332A-0E51-4778-B8A2-5FF4E635B36E}"/>
              </a:ext>
            </a:extLst>
          </p:cNvPr>
          <p:cNvSpPr txBox="1"/>
          <p:nvPr/>
        </p:nvSpPr>
        <p:spPr>
          <a:xfrm>
            <a:off x="333534" y="8186028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........... القوة المبذولة لتحريك جسم ما مسافة معينة </a:t>
            </a:r>
          </a:p>
        </p:txBody>
      </p:sp>
      <p:sp>
        <p:nvSpPr>
          <p:cNvPr id="73" name="مربع نص 335">
            <a:extLst>
              <a:ext uri="{FF2B5EF4-FFF2-40B4-BE49-F238E27FC236}">
                <a16:creationId xmlns:a16="http://schemas.microsoft.com/office/drawing/2014/main" id="{697B1B04-01DF-4A59-8253-2F8B9D6BA161}"/>
              </a:ext>
            </a:extLst>
          </p:cNvPr>
          <p:cNvSpPr txBox="1"/>
          <p:nvPr/>
        </p:nvSpPr>
        <p:spPr>
          <a:xfrm>
            <a:off x="333533" y="8501667"/>
            <a:ext cx="6248591" cy="2596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........... شكل من أشكال الطاقة نحس به بالعين </a:t>
            </a:r>
          </a:p>
        </p:txBody>
      </p:sp>
      <p:sp>
        <p:nvSpPr>
          <p:cNvPr id="75" name="مربع نص 335">
            <a:extLst>
              <a:ext uri="{FF2B5EF4-FFF2-40B4-BE49-F238E27FC236}">
                <a16:creationId xmlns:a16="http://schemas.microsoft.com/office/drawing/2014/main" id="{B74450BA-5A83-4FA1-B742-D6FCFD6109DD}"/>
              </a:ext>
            </a:extLst>
          </p:cNvPr>
          <p:cNvSpPr txBox="1"/>
          <p:nvPr/>
        </p:nvSpPr>
        <p:spPr>
          <a:xfrm>
            <a:off x="5125301" y="6914170"/>
            <a:ext cx="1261753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المُستهلكات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6" name="مربع نص 335">
            <a:extLst>
              <a:ext uri="{FF2B5EF4-FFF2-40B4-BE49-F238E27FC236}">
                <a16:creationId xmlns:a16="http://schemas.microsoft.com/office/drawing/2014/main" id="{6E9D0595-14FB-4C5E-8605-140135FE96AB}"/>
              </a:ext>
            </a:extLst>
          </p:cNvPr>
          <p:cNvSpPr txBox="1"/>
          <p:nvPr/>
        </p:nvSpPr>
        <p:spPr>
          <a:xfrm>
            <a:off x="2989185" y="6915616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الضوء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77" name="مربع نص 335">
            <a:extLst>
              <a:ext uri="{FF2B5EF4-FFF2-40B4-BE49-F238E27FC236}">
                <a16:creationId xmlns:a16="http://schemas.microsoft.com/office/drawing/2014/main" id="{082DD825-6D11-4902-B86E-F25D79A6F076}"/>
              </a:ext>
            </a:extLst>
          </p:cNvPr>
          <p:cNvSpPr txBox="1"/>
          <p:nvPr/>
        </p:nvSpPr>
        <p:spPr>
          <a:xfrm>
            <a:off x="1991796" y="6918251"/>
            <a:ext cx="879629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1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,Bold"/>
              </a:rPr>
              <a:t>البيئة</a:t>
            </a:r>
            <a:endParaRPr kumimoji="0" lang="ar-SA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,Bold"/>
            </a:endParaRPr>
          </a:p>
        </p:txBody>
      </p:sp>
      <p:sp>
        <p:nvSpPr>
          <p:cNvPr id="60" name="مربع نص 335">
            <a:extLst>
              <a:ext uri="{FF2B5EF4-FFF2-40B4-BE49-F238E27FC236}">
                <a16:creationId xmlns:a16="http://schemas.microsoft.com/office/drawing/2014/main" id="{DB6D0DF3-22C2-4428-B629-C990999F26B0}"/>
              </a:ext>
            </a:extLst>
          </p:cNvPr>
          <p:cNvSpPr txBox="1"/>
          <p:nvPr/>
        </p:nvSpPr>
        <p:spPr>
          <a:xfrm>
            <a:off x="4946747" y="6550364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21" name="مربع نص 335">
            <a:extLst>
              <a:ext uri="{FF2B5EF4-FFF2-40B4-BE49-F238E27FC236}">
                <a16:creationId xmlns:a16="http://schemas.microsoft.com/office/drawing/2014/main" id="{C515B2CA-7A13-4F32-8C0B-54B57B8A69CC}"/>
              </a:ext>
            </a:extLst>
          </p:cNvPr>
          <p:cNvSpPr txBox="1"/>
          <p:nvPr/>
        </p:nvSpPr>
        <p:spPr>
          <a:xfrm>
            <a:off x="4953969" y="2468780"/>
            <a:ext cx="1642094" cy="25967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السؤال الأول 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D7B81B6-9954-4526-A965-2EE47FB7037C}"/>
              </a:ext>
            </a:extLst>
          </p:cNvPr>
          <p:cNvSpPr/>
          <p:nvPr/>
        </p:nvSpPr>
        <p:spPr>
          <a:xfrm>
            <a:off x="299656" y="9194246"/>
            <a:ext cx="6360207" cy="471487"/>
          </a:xfrm>
          <a:prstGeom prst="roundRect">
            <a:avLst>
              <a:gd name="adj" fmla="val 25567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r"/>
            <a:r>
              <a:rPr lang="ar-SA" sz="1200" b="1" dirty="0">
                <a:solidFill>
                  <a:schemeClr val="tx1"/>
                </a:solidFill>
              </a:rPr>
              <a:t>رأي المعلمــ/ ـــة :                  </a:t>
            </a:r>
          </a:p>
        </p:txBody>
      </p:sp>
      <p:sp>
        <p:nvSpPr>
          <p:cNvPr id="58" name="مربع نص 335">
            <a:extLst>
              <a:ext uri="{FF2B5EF4-FFF2-40B4-BE49-F238E27FC236}">
                <a16:creationId xmlns:a16="http://schemas.microsoft.com/office/drawing/2014/main" id="{F201CDA2-EF67-4F76-931F-51CF4CEDAEBA}"/>
              </a:ext>
            </a:extLst>
          </p:cNvPr>
          <p:cNvSpPr txBox="1"/>
          <p:nvPr/>
        </p:nvSpPr>
        <p:spPr>
          <a:xfrm>
            <a:off x="4499348" y="5238886"/>
            <a:ext cx="191522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انصهار الجليد.</a:t>
            </a:r>
          </a:p>
        </p:txBody>
      </p:sp>
      <p:sp>
        <p:nvSpPr>
          <p:cNvPr id="59" name="مربع نص 335">
            <a:extLst>
              <a:ext uri="{FF2B5EF4-FFF2-40B4-BE49-F238E27FC236}">
                <a16:creationId xmlns:a16="http://schemas.microsoft.com/office/drawing/2014/main" id="{15F39660-03CC-4F99-85E3-A4CBA7619321}"/>
              </a:ext>
            </a:extLst>
          </p:cNvPr>
          <p:cNvSpPr txBox="1"/>
          <p:nvPr/>
        </p:nvSpPr>
        <p:spPr>
          <a:xfrm>
            <a:off x="2549739" y="5238886"/>
            <a:ext cx="184553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marR="0" lvl="0" indent="-17145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ar-SA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,Bold"/>
              </a:rPr>
              <a:t>هطول المطر. </a:t>
            </a:r>
          </a:p>
        </p:txBody>
      </p:sp>
      <p:sp>
        <p:nvSpPr>
          <p:cNvPr id="74" name="مربع نص 335">
            <a:extLst>
              <a:ext uri="{FF2B5EF4-FFF2-40B4-BE49-F238E27FC236}">
                <a16:creationId xmlns:a16="http://schemas.microsoft.com/office/drawing/2014/main" id="{076D551B-D8D8-434A-BA99-4B94A98830CC}"/>
              </a:ext>
            </a:extLst>
          </p:cNvPr>
          <p:cNvSpPr txBox="1"/>
          <p:nvPr/>
        </p:nvSpPr>
        <p:spPr>
          <a:xfrm>
            <a:off x="359085" y="5241567"/>
            <a:ext cx="2054604" cy="25967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marL="171450" indent="-171450" algn="ctr" defTabSz="914400" rtl="1">
              <a:buFont typeface="Wingdings" panose="05000000000000000000" pitchFamily="2" charset="2"/>
              <a:buChar char="q"/>
              <a:defRPr/>
            </a:pPr>
            <a:r>
              <a:rPr lang="ar-SA" sz="1200" b="1" kern="0" dirty="0">
                <a:latin typeface="Arial,Bold"/>
              </a:rPr>
              <a:t>حرق الخشب</a:t>
            </a:r>
          </a:p>
        </p:txBody>
      </p:sp>
      <p:sp>
        <p:nvSpPr>
          <p:cNvPr id="78" name="مربع نص 335">
            <a:extLst>
              <a:ext uri="{FF2B5EF4-FFF2-40B4-BE49-F238E27FC236}">
                <a16:creationId xmlns:a16="http://schemas.microsoft.com/office/drawing/2014/main" id="{977302CF-B4CE-4DD5-B111-E97DA07396E8}"/>
              </a:ext>
            </a:extLst>
          </p:cNvPr>
          <p:cNvSpPr txBox="1"/>
          <p:nvPr/>
        </p:nvSpPr>
        <p:spPr>
          <a:xfrm>
            <a:off x="249966" y="2011741"/>
            <a:ext cx="565374" cy="4189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tIns="0" bIns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,Bold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4BEE7BA-23EC-4079-BAE2-CA21489A0719}"/>
              </a:ext>
            </a:extLst>
          </p:cNvPr>
          <p:cNvCxnSpPr>
            <a:cxnSpLocks/>
            <a:endCxn id="78" idx="3"/>
          </p:cNvCxnSpPr>
          <p:nvPr/>
        </p:nvCxnSpPr>
        <p:spPr>
          <a:xfrm flipH="1" flipV="1">
            <a:off x="815340" y="2221204"/>
            <a:ext cx="5940354" cy="1492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395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2016</Words>
  <Application>Microsoft Office PowerPoint</Application>
  <PresentationFormat>A4 Paper (210x297 mm)‎</PresentationFormat>
  <Paragraphs>460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Arial,Bold</vt:lpstr>
      <vt:lpstr>Calibri</vt:lpstr>
      <vt:lpstr>Calibri Light</vt:lpstr>
      <vt:lpstr>Wingdings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</dc:creator>
  <cp:lastModifiedBy>Sar Hasan</cp:lastModifiedBy>
  <cp:revision>30</cp:revision>
  <dcterms:created xsi:type="dcterms:W3CDTF">2023-08-10T19:28:28Z</dcterms:created>
  <dcterms:modified xsi:type="dcterms:W3CDTF">2025-08-18T08:23:06Z</dcterms:modified>
</cp:coreProperties>
</file>