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6" r:id="rId6"/>
    <p:sldId id="261" r:id="rId7"/>
    <p:sldId id="262" r:id="rId8"/>
    <p:sldId id="263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58C4"/>
    <a:srgbClr val="FFCC66"/>
    <a:srgbClr val="5F9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79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677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48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66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71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086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84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60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92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78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43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B0EE8-65EE-40D5-BDB8-EBF215C0BF9C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AEC1B-F4C4-4588-BE5F-AF0FB6C749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13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m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tm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tm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https://wordwall.net/ar/resource/683244" TargetMode="External"/><Relationship Id="rId7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hyperlink" Target="https://www.liveworksheets.com/xe1371233z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83903">
            <a:off x="4527360" y="2849568"/>
            <a:ext cx="36166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صفا</a:t>
            </a:r>
            <a:r>
              <a:rPr lang="ar-S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ء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.نب</a:t>
            </a:r>
            <a:r>
              <a:rPr lang="ar-S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.تباط</a:t>
            </a:r>
            <a:r>
              <a:rPr lang="ar-S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ؤ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شاط</a:t>
            </a:r>
            <a:r>
              <a:rPr lang="ar-S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ئ</a:t>
            </a:r>
            <a:endParaRPr lang="en-GB" sz="4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42018F59-C1ED-4087-8645-3C91251623BD}"/>
              </a:ext>
            </a:extLst>
          </p:cNvPr>
          <p:cNvSpPr/>
          <p:nvPr/>
        </p:nvSpPr>
        <p:spPr>
          <a:xfrm rot="21220580">
            <a:off x="4900252" y="4380101"/>
            <a:ext cx="327525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ماذا تلاحظين في نهاية كل كلمة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B68FE9F7-01AD-45A0-8DEC-301C7A9EC2F1}"/>
              </a:ext>
            </a:extLst>
          </p:cNvPr>
          <p:cNvSpPr/>
          <p:nvPr/>
        </p:nvSpPr>
        <p:spPr>
          <a:xfrm rot="21220580">
            <a:off x="5859394" y="5272824"/>
            <a:ext cx="1521571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همزة متطرفة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BB9CF52-6959-4260-864B-22B76D647BD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1278">
            <a:off x="2507444" y="1051928"/>
            <a:ext cx="6866215" cy="11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8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508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454" y="2013889"/>
            <a:ext cx="5064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الارتباط بين كتابة الهمزة والحركات</a:t>
            </a:r>
            <a:endParaRPr lang="en-GB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3134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58213"/>
            <a:ext cx="12243159" cy="1499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207" y="148968"/>
            <a:ext cx="3406298" cy="32800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130" y="1013291"/>
            <a:ext cx="2923788" cy="28957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63" y="1444752"/>
            <a:ext cx="2923788" cy="28268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619"/>
            <a:ext cx="3724795" cy="18385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598" y="4271649"/>
            <a:ext cx="2698674" cy="25042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22716" y="3246758"/>
            <a:ext cx="2198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dirty="0"/>
              <a:t>يناسبها (ئـ)</a:t>
            </a:r>
            <a:endParaRPr lang="en-GB" sz="3200" dirty="0"/>
          </a:p>
        </p:txBody>
      </p:sp>
      <p:sp>
        <p:nvSpPr>
          <p:cNvPr id="3" name="مخطط انسيابي: قرص ممغنط 2">
            <a:extLst>
              <a:ext uri="{FF2B5EF4-FFF2-40B4-BE49-F238E27FC236}">
                <a16:creationId xmlns:a16="http://schemas.microsoft.com/office/drawing/2014/main" id="{8D16DA2E-BFC2-4790-88DE-64961982646A}"/>
              </a:ext>
            </a:extLst>
          </p:cNvPr>
          <p:cNvSpPr/>
          <p:nvPr/>
        </p:nvSpPr>
        <p:spPr>
          <a:xfrm>
            <a:off x="9022716" y="2169817"/>
            <a:ext cx="2127286" cy="878133"/>
          </a:xfrm>
          <a:prstGeom prst="flowChartMagneticDisk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C95BA937-9CA2-4906-8D72-F44B913768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386" y="477693"/>
            <a:ext cx="2570949" cy="1971668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CCDAFA4A-0033-4906-A2F4-FF35BD03083F}"/>
              </a:ext>
            </a:extLst>
          </p:cNvPr>
          <p:cNvSpPr/>
          <p:nvPr/>
        </p:nvSpPr>
        <p:spPr>
          <a:xfrm>
            <a:off x="4134361" y="240811"/>
            <a:ext cx="251543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/>
                <a:solidFill>
                  <a:schemeClr val="accent3"/>
                </a:solidFill>
                <a:effectLst/>
              </a:rPr>
              <a:t>أقوى الحركات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8CAAB7BE-3ED7-43DA-BB39-F1D6D2F4C7F4}"/>
              </a:ext>
            </a:extLst>
          </p:cNvPr>
          <p:cNvSpPr/>
          <p:nvPr/>
        </p:nvSpPr>
        <p:spPr>
          <a:xfrm>
            <a:off x="9683255" y="2368625"/>
            <a:ext cx="9396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الكسرة</a:t>
            </a:r>
          </a:p>
        </p:txBody>
      </p:sp>
      <p:sp>
        <p:nvSpPr>
          <p:cNvPr id="17" name="مخطط انسيابي: قرص ممغنط 16">
            <a:extLst>
              <a:ext uri="{FF2B5EF4-FFF2-40B4-BE49-F238E27FC236}">
                <a16:creationId xmlns:a16="http://schemas.microsoft.com/office/drawing/2014/main" id="{F0EA9378-E08B-45E7-9564-C96581586E16}"/>
              </a:ext>
            </a:extLst>
          </p:cNvPr>
          <p:cNvSpPr/>
          <p:nvPr/>
        </p:nvSpPr>
        <p:spPr>
          <a:xfrm>
            <a:off x="5471552" y="2576420"/>
            <a:ext cx="2127286" cy="878133"/>
          </a:xfrm>
          <a:prstGeom prst="flowChartMagneticDisk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53C07C10-07EC-4DAF-93AE-0BD4B16D47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552" y="684021"/>
            <a:ext cx="1791440" cy="2239300"/>
          </a:xfrm>
          <a:prstGeom prst="rect">
            <a:avLst/>
          </a:prstGeom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58F2952F-9D25-403B-A820-A562CA8A3785}"/>
              </a:ext>
            </a:extLst>
          </p:cNvPr>
          <p:cNvSpPr/>
          <p:nvPr/>
        </p:nvSpPr>
        <p:spPr>
          <a:xfrm>
            <a:off x="6109626" y="2863087"/>
            <a:ext cx="9124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الضمة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778901BD-15B6-46B9-869F-6DC330D741AD}"/>
              </a:ext>
            </a:extLst>
          </p:cNvPr>
          <p:cNvSpPr txBox="1"/>
          <p:nvPr/>
        </p:nvSpPr>
        <p:spPr>
          <a:xfrm>
            <a:off x="5392077" y="3841527"/>
            <a:ext cx="2198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dirty="0"/>
              <a:t>يناسبها (ؤ)</a:t>
            </a:r>
            <a:endParaRPr lang="en-GB" sz="3200" dirty="0"/>
          </a:p>
        </p:txBody>
      </p:sp>
      <p:sp>
        <p:nvSpPr>
          <p:cNvPr id="22" name="مخطط انسيابي: قرص ممغنط 21">
            <a:extLst>
              <a:ext uri="{FF2B5EF4-FFF2-40B4-BE49-F238E27FC236}">
                <a16:creationId xmlns:a16="http://schemas.microsoft.com/office/drawing/2014/main" id="{1043A37F-03B4-4F66-B822-C9E70AF64E7C}"/>
              </a:ext>
            </a:extLst>
          </p:cNvPr>
          <p:cNvSpPr/>
          <p:nvPr/>
        </p:nvSpPr>
        <p:spPr>
          <a:xfrm>
            <a:off x="1390530" y="2967333"/>
            <a:ext cx="2127286" cy="878133"/>
          </a:xfrm>
          <a:prstGeom prst="flowChartMagneticDisk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EB67C95E-CECA-435A-AE50-8BC21A9921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969" y="1554979"/>
            <a:ext cx="1561683" cy="1874020"/>
          </a:xfrm>
          <a:prstGeom prst="rect">
            <a:avLst/>
          </a:prstGeom>
        </p:spPr>
      </p:pic>
      <p:sp>
        <p:nvSpPr>
          <p:cNvPr id="26" name="مستطيل 25">
            <a:extLst>
              <a:ext uri="{FF2B5EF4-FFF2-40B4-BE49-F238E27FC236}">
                <a16:creationId xmlns:a16="http://schemas.microsoft.com/office/drawing/2014/main" id="{727F4032-0BF5-4CF6-A584-87A033991D07}"/>
              </a:ext>
            </a:extLst>
          </p:cNvPr>
          <p:cNvSpPr/>
          <p:nvPr/>
        </p:nvSpPr>
        <p:spPr>
          <a:xfrm>
            <a:off x="1936405" y="3308095"/>
            <a:ext cx="8402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الفتحة</a:t>
            </a: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FEA25B26-128A-48C0-AB47-8926F2B9F728}"/>
              </a:ext>
            </a:extLst>
          </p:cNvPr>
          <p:cNvSpPr txBox="1"/>
          <p:nvPr/>
        </p:nvSpPr>
        <p:spPr>
          <a:xfrm>
            <a:off x="1246252" y="4271649"/>
            <a:ext cx="2198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dirty="0"/>
              <a:t>يناسبها (أ)</a:t>
            </a:r>
            <a:endParaRPr lang="en-GB" sz="3200" dirty="0"/>
          </a:p>
        </p:txBody>
      </p:sp>
      <p:pic>
        <p:nvPicPr>
          <p:cNvPr id="29" name="صورة 28">
            <a:extLst>
              <a:ext uri="{FF2B5EF4-FFF2-40B4-BE49-F238E27FC236}">
                <a16:creationId xmlns:a16="http://schemas.microsoft.com/office/drawing/2014/main" id="{908A4279-8D61-4D37-BC8E-689A6AA16DF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992" y="4107829"/>
            <a:ext cx="2313260" cy="1811954"/>
          </a:xfrm>
          <a:prstGeom prst="rect">
            <a:avLst/>
          </a:prstGeom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18671640-FDDC-4FCE-A8BB-110A1F4DDC83}"/>
              </a:ext>
            </a:extLst>
          </p:cNvPr>
          <p:cNvSpPr/>
          <p:nvPr/>
        </p:nvSpPr>
        <p:spPr>
          <a:xfrm>
            <a:off x="6453611" y="4852945"/>
            <a:ext cx="1008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السكون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65A4CB6B-6D4A-4ACE-A4A3-11B283D12631}"/>
              </a:ext>
            </a:extLst>
          </p:cNvPr>
          <p:cNvSpPr/>
          <p:nvPr/>
        </p:nvSpPr>
        <p:spPr>
          <a:xfrm>
            <a:off x="6810461" y="5360452"/>
            <a:ext cx="14318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يناسبها (ء)</a:t>
            </a:r>
          </a:p>
        </p:txBody>
      </p:sp>
    </p:spTree>
    <p:extLst>
      <p:ext uri="{BB962C8B-B14F-4D97-AF65-F5344CB8AC3E}">
        <p14:creationId xmlns:p14="http://schemas.microsoft.com/office/powerpoint/2010/main" val="167170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20" grpId="0"/>
      <p:bldP spid="21" grpId="0"/>
      <p:bldP spid="26" grpId="0"/>
      <p:bldP spid="27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58213"/>
            <a:ext cx="12243159" cy="14997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572" y="398318"/>
            <a:ext cx="7035394" cy="52978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803" y="902419"/>
            <a:ext cx="2590966" cy="428967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D800703-8161-47EF-AA2B-FA51873D1A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904" y="683520"/>
            <a:ext cx="7498730" cy="4298052"/>
          </a:xfrm>
          <a:prstGeom prst="rect">
            <a:avLst/>
          </a:prstGeom>
        </p:spPr>
      </p:pic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8FBA239E-AEDA-4541-B79B-B9B0A934FE51}"/>
              </a:ext>
            </a:extLst>
          </p:cNvPr>
          <p:cNvCxnSpPr/>
          <p:nvPr/>
        </p:nvCxnSpPr>
        <p:spPr>
          <a:xfrm>
            <a:off x="4300572" y="4645152"/>
            <a:ext cx="3517697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2E45A84C-5A29-4C20-BAE7-EBDF000D8394}"/>
              </a:ext>
            </a:extLst>
          </p:cNvPr>
          <p:cNvCxnSpPr>
            <a:cxnSpLocks/>
          </p:cNvCxnSpPr>
          <p:nvPr/>
        </p:nvCxnSpPr>
        <p:spPr>
          <a:xfrm>
            <a:off x="6059420" y="2703576"/>
            <a:ext cx="1795428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97ED94EC-3843-4C61-B1ED-16F97EE992D7}"/>
              </a:ext>
            </a:extLst>
          </p:cNvPr>
          <p:cNvCxnSpPr>
            <a:cxnSpLocks/>
          </p:cNvCxnSpPr>
          <p:nvPr/>
        </p:nvCxnSpPr>
        <p:spPr>
          <a:xfrm>
            <a:off x="4782312" y="1706880"/>
            <a:ext cx="3179213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01BE5B49-0F8E-4EB6-9260-A60F33418AE0}"/>
              </a:ext>
            </a:extLst>
          </p:cNvPr>
          <p:cNvCxnSpPr>
            <a:cxnSpLocks/>
          </p:cNvCxnSpPr>
          <p:nvPr/>
        </p:nvCxnSpPr>
        <p:spPr>
          <a:xfrm>
            <a:off x="4782312" y="2218944"/>
            <a:ext cx="3179213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A933BCFE-D8ED-46F3-92FE-D361797C4798}"/>
              </a:ext>
            </a:extLst>
          </p:cNvPr>
          <p:cNvCxnSpPr>
            <a:cxnSpLocks/>
          </p:cNvCxnSpPr>
          <p:nvPr/>
        </p:nvCxnSpPr>
        <p:spPr>
          <a:xfrm>
            <a:off x="6371918" y="4166616"/>
            <a:ext cx="1589607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A26AC923-F92E-4A0A-BF7B-5883E34D19CF}"/>
              </a:ext>
            </a:extLst>
          </p:cNvPr>
          <p:cNvCxnSpPr/>
          <p:nvPr/>
        </p:nvCxnSpPr>
        <p:spPr>
          <a:xfrm>
            <a:off x="4300571" y="3663696"/>
            <a:ext cx="3517697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C84A2BB0-054E-41F6-BB25-619500CFFB5C}"/>
              </a:ext>
            </a:extLst>
          </p:cNvPr>
          <p:cNvCxnSpPr>
            <a:cxnSpLocks/>
          </p:cNvCxnSpPr>
          <p:nvPr/>
        </p:nvCxnSpPr>
        <p:spPr>
          <a:xfrm>
            <a:off x="5513832" y="3160776"/>
            <a:ext cx="2447693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557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58213"/>
            <a:ext cx="12243159" cy="14997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572" y="398318"/>
            <a:ext cx="7035394" cy="52978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803" y="902419"/>
            <a:ext cx="2590966" cy="428967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CBFA8CE-60AF-413B-9C7B-085AD90B90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165" y="657036"/>
            <a:ext cx="6934801" cy="461812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0AB2AF8-752D-4F67-B159-07097DCB7C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75" y="4795212"/>
            <a:ext cx="5445725" cy="180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67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49335"/>
            <a:ext cx="12243159" cy="1499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727" y="-160424"/>
            <a:ext cx="9492083" cy="43352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468" y="2313373"/>
            <a:ext cx="4237608" cy="42376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749" y="2867803"/>
            <a:ext cx="3794794" cy="3794794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D4C12BF6-DFB8-49D3-8501-33259DDBB1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621" y="487688"/>
            <a:ext cx="4000847" cy="381033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651E41A1-C896-4D98-928F-4081E9DBE3C0}"/>
              </a:ext>
            </a:extLst>
          </p:cNvPr>
          <p:cNvSpPr/>
          <p:nvPr/>
        </p:nvSpPr>
        <p:spPr>
          <a:xfrm>
            <a:off x="8606902" y="923326"/>
            <a:ext cx="8611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الكلمة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A0A4F542-7698-48C5-A157-5C2DDE66AEBC}"/>
              </a:ext>
            </a:extLst>
          </p:cNvPr>
          <p:cNvSpPr/>
          <p:nvPr/>
        </p:nvSpPr>
        <p:spPr>
          <a:xfrm rot="20938644">
            <a:off x="4610447" y="1277269"/>
            <a:ext cx="2246128" cy="338554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حركة الحرف الذي سبق الهمزة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0B6EA5D5-B94C-450E-8103-630F36FBF511}"/>
              </a:ext>
            </a:extLst>
          </p:cNvPr>
          <p:cNvSpPr/>
          <p:nvPr/>
        </p:nvSpPr>
        <p:spPr>
          <a:xfrm rot="20938644">
            <a:off x="2031043" y="772925"/>
            <a:ext cx="838692" cy="338554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كتبت علي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34BDA551-36A8-44D4-B247-5226615EB645}"/>
              </a:ext>
            </a:extLst>
          </p:cNvPr>
          <p:cNvSpPr/>
          <p:nvPr/>
        </p:nvSpPr>
        <p:spPr>
          <a:xfrm>
            <a:off x="8606901" y="923326"/>
            <a:ext cx="8611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الكلمة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76ADA5DE-7091-422C-8149-D896F734D3FC}"/>
              </a:ext>
            </a:extLst>
          </p:cNvPr>
          <p:cNvSpPr/>
          <p:nvPr/>
        </p:nvSpPr>
        <p:spPr>
          <a:xfrm>
            <a:off x="8011887" y="1471277"/>
            <a:ext cx="753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نساء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DF494C95-1372-4263-B0A2-2081C6F4E412}"/>
              </a:ext>
            </a:extLst>
          </p:cNvPr>
          <p:cNvSpPr/>
          <p:nvPr/>
        </p:nvSpPr>
        <p:spPr>
          <a:xfrm>
            <a:off x="5311024" y="1692706"/>
            <a:ext cx="10518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السكون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1874E30C-BBB6-4D3D-BE8E-8EB79D613DC4}"/>
              </a:ext>
            </a:extLst>
          </p:cNvPr>
          <p:cNvSpPr/>
          <p:nvPr/>
        </p:nvSpPr>
        <p:spPr>
          <a:xfrm rot="774701">
            <a:off x="2542562" y="1139774"/>
            <a:ext cx="9092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السطر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3CA34917-2034-4A98-80C9-8B119EBF1431}"/>
              </a:ext>
            </a:extLst>
          </p:cNvPr>
          <p:cNvSpPr/>
          <p:nvPr/>
        </p:nvSpPr>
        <p:spPr>
          <a:xfrm>
            <a:off x="8151463" y="1806557"/>
            <a:ext cx="7793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عبء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7BC27AE-5E66-4B18-864C-CD996DDF6B70}"/>
              </a:ext>
            </a:extLst>
          </p:cNvPr>
          <p:cNvSpPr/>
          <p:nvPr/>
        </p:nvSpPr>
        <p:spPr>
          <a:xfrm>
            <a:off x="5463424" y="2000554"/>
            <a:ext cx="10518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السكون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9BF64EB4-F391-4CE1-B86C-60657E5644CD}"/>
              </a:ext>
            </a:extLst>
          </p:cNvPr>
          <p:cNvSpPr/>
          <p:nvPr/>
        </p:nvSpPr>
        <p:spPr>
          <a:xfrm rot="774701">
            <a:off x="2625174" y="1611553"/>
            <a:ext cx="9092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السطر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95FEDD1D-4958-42A3-8DC9-576F87C64E9E}"/>
              </a:ext>
            </a:extLst>
          </p:cNvPr>
          <p:cNvSpPr/>
          <p:nvPr/>
        </p:nvSpPr>
        <p:spPr>
          <a:xfrm>
            <a:off x="8211575" y="2244389"/>
            <a:ext cx="6591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تلكؤ</a:t>
            </a: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E5693BDA-67A9-4CD0-8718-88BA2D77AF67}"/>
              </a:ext>
            </a:extLst>
          </p:cNvPr>
          <p:cNvSpPr/>
          <p:nvPr/>
        </p:nvSpPr>
        <p:spPr>
          <a:xfrm>
            <a:off x="5529796" y="2377326"/>
            <a:ext cx="9236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الضمة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4B3E97F3-CB3E-4EAD-8FD7-E9990AF00DE4}"/>
              </a:ext>
            </a:extLst>
          </p:cNvPr>
          <p:cNvSpPr/>
          <p:nvPr/>
        </p:nvSpPr>
        <p:spPr>
          <a:xfrm rot="735632">
            <a:off x="2689159" y="2010026"/>
            <a:ext cx="7505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الواو</a:t>
            </a: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22A82AA8-6A6F-4139-9890-6028E7335571}"/>
              </a:ext>
            </a:extLst>
          </p:cNvPr>
          <p:cNvSpPr/>
          <p:nvPr/>
        </p:nvSpPr>
        <p:spPr>
          <a:xfrm>
            <a:off x="8073717" y="2715226"/>
            <a:ext cx="8146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تباطؤ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59A63856-3E55-4159-9508-8AB51F360861}"/>
              </a:ext>
            </a:extLst>
          </p:cNvPr>
          <p:cNvSpPr/>
          <p:nvPr/>
        </p:nvSpPr>
        <p:spPr>
          <a:xfrm>
            <a:off x="5622349" y="2723076"/>
            <a:ext cx="9236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الضمة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23D4159-BEA6-48A0-95D5-384CBE628F27}"/>
              </a:ext>
            </a:extLst>
          </p:cNvPr>
          <p:cNvSpPr/>
          <p:nvPr/>
        </p:nvSpPr>
        <p:spPr>
          <a:xfrm rot="735632">
            <a:off x="2801873" y="2358041"/>
            <a:ext cx="7505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الواو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9050B555-EDC4-4FCA-9CE3-65C294CBFB80}"/>
              </a:ext>
            </a:extLst>
          </p:cNvPr>
          <p:cNvSpPr/>
          <p:nvPr/>
        </p:nvSpPr>
        <p:spPr>
          <a:xfrm>
            <a:off x="8086426" y="3147255"/>
            <a:ext cx="6046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نشأ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207CAA78-7233-4F34-8D46-FD7C99B95856}"/>
              </a:ext>
            </a:extLst>
          </p:cNvPr>
          <p:cNvSpPr/>
          <p:nvPr/>
        </p:nvSpPr>
        <p:spPr>
          <a:xfrm>
            <a:off x="5643734" y="3090529"/>
            <a:ext cx="8996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الفتحة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8EFBF840-E346-4DA8-BE23-920BBEF52619}"/>
              </a:ext>
            </a:extLst>
          </p:cNvPr>
          <p:cNvSpPr/>
          <p:nvPr/>
        </p:nvSpPr>
        <p:spPr>
          <a:xfrm rot="735632">
            <a:off x="2821590" y="2669619"/>
            <a:ext cx="7954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الألف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57B70D74-CE48-4C84-89E1-C14F2ECAF163}"/>
              </a:ext>
            </a:extLst>
          </p:cNvPr>
          <p:cNvSpPr/>
          <p:nvPr/>
        </p:nvSpPr>
        <p:spPr>
          <a:xfrm>
            <a:off x="7889142" y="3412107"/>
            <a:ext cx="7777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E258C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شيء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9FC25346-4050-4EB6-86C5-0C45426DDD99}"/>
              </a:ext>
            </a:extLst>
          </p:cNvPr>
          <p:cNvSpPr/>
          <p:nvPr/>
        </p:nvSpPr>
        <p:spPr>
          <a:xfrm>
            <a:off x="5482248" y="3416665"/>
            <a:ext cx="10518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E258C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السكون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7285A317-FADD-4DBA-B9C3-96B379096E16}"/>
              </a:ext>
            </a:extLst>
          </p:cNvPr>
          <p:cNvSpPr/>
          <p:nvPr/>
        </p:nvSpPr>
        <p:spPr>
          <a:xfrm rot="735632">
            <a:off x="2762023" y="3041681"/>
            <a:ext cx="9092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E258C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السطر</a:t>
            </a:r>
          </a:p>
        </p:txBody>
      </p:sp>
    </p:spTree>
    <p:extLst>
      <p:ext uri="{BB962C8B-B14F-4D97-AF65-F5344CB8AC3E}">
        <p14:creationId xmlns:p14="http://schemas.microsoft.com/office/powerpoint/2010/main" val="3522195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58213"/>
            <a:ext cx="12243159" cy="14997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69" y="-44522"/>
            <a:ext cx="5620950" cy="2121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472" y="2308698"/>
            <a:ext cx="4136591" cy="28661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371" y="1918675"/>
            <a:ext cx="4136591" cy="286615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8695066" y="2938508"/>
            <a:ext cx="3548092" cy="3840216"/>
            <a:chOff x="8695066" y="2938508"/>
            <a:chExt cx="3548092" cy="384021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1908" y="2938508"/>
              <a:ext cx="2681250" cy="369264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5066" y="6108106"/>
              <a:ext cx="3182388" cy="67061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8655685" y="1139874"/>
            <a:ext cx="16305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400" dirty="0" err="1">
                <a:solidFill>
                  <a:schemeClr val="bg1"/>
                </a:solidFill>
              </a:rPr>
              <a:t>الاستناج</a:t>
            </a:r>
            <a:endParaRPr lang="en-GB" sz="4400" dirty="0">
              <a:solidFill>
                <a:schemeClr val="bg1"/>
              </a:solidFill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DFF1F4AA-259E-4DB6-9C3B-5B582AB4B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31" y="198905"/>
            <a:ext cx="4136591" cy="2866155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3E5A4BB6-9E49-4FFF-AA57-5EB89D8038A0}"/>
              </a:ext>
            </a:extLst>
          </p:cNvPr>
          <p:cNvSpPr/>
          <p:nvPr/>
        </p:nvSpPr>
        <p:spPr>
          <a:xfrm>
            <a:off x="3152988" y="4929427"/>
            <a:ext cx="3395481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تكتب الهمزة المتطرفة وفق </a:t>
            </a:r>
          </a:p>
          <a:p>
            <a:pPr algn="ctr"/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الحالات الآتية</a:t>
            </a:r>
            <a:endParaRPr lang="ar-SA" sz="28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550C5924-65AD-4C02-888E-726E3A109444}"/>
              </a:ext>
            </a:extLst>
          </p:cNvPr>
          <p:cNvSpPr/>
          <p:nvPr/>
        </p:nvSpPr>
        <p:spPr>
          <a:xfrm>
            <a:off x="3471182" y="1154930"/>
            <a:ext cx="2759090" cy="954107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إذا كان </a:t>
            </a:r>
            <a:r>
              <a:rPr lang="ar-SA" sz="28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ماقبلها</a:t>
            </a:r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مكسور</a:t>
            </a:r>
          </a:p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كتبت على ياء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13C66FB5-D64D-4BF4-AECF-2447CF6E1F19}"/>
              </a:ext>
            </a:extLst>
          </p:cNvPr>
          <p:cNvSpPr/>
          <p:nvPr/>
        </p:nvSpPr>
        <p:spPr>
          <a:xfrm>
            <a:off x="789925" y="2874698"/>
            <a:ext cx="2811988" cy="954107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إذا كان </a:t>
            </a:r>
            <a:r>
              <a:rPr lang="ar-SA" sz="28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ماقبلها</a:t>
            </a:r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مضموم</a:t>
            </a:r>
          </a:p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كتبت على واو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D64002F4-5980-4D9F-BF3A-4D9371E95C26}"/>
              </a:ext>
            </a:extLst>
          </p:cNvPr>
          <p:cNvSpPr/>
          <p:nvPr/>
        </p:nvSpPr>
        <p:spPr>
          <a:xfrm>
            <a:off x="6553965" y="3209282"/>
            <a:ext cx="2677336" cy="954107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إذا كان </a:t>
            </a:r>
            <a:r>
              <a:rPr lang="ar-SA" sz="28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ماقبلها</a:t>
            </a:r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مفتوح</a:t>
            </a:r>
          </a:p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كتبت على ألف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ED6C14BF-5B92-4D3F-96DD-C803A64C4AC3}"/>
              </a:ext>
            </a:extLst>
          </p:cNvPr>
          <p:cNvSpPr/>
          <p:nvPr/>
        </p:nvSpPr>
        <p:spPr>
          <a:xfrm>
            <a:off x="4228715" y="3584186"/>
            <a:ext cx="1548822" cy="5847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إذا كان </a:t>
            </a:r>
            <a:r>
              <a:rPr lang="ar-SA" sz="16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ماقبلها</a:t>
            </a:r>
            <a:r>
              <a:rPr lang="ar-SA" sz="1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ساكن</a:t>
            </a:r>
          </a:p>
          <a:p>
            <a:pPr algn="ctr"/>
            <a:r>
              <a:rPr lang="ar-SA" sz="16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كتبت على السطر</a:t>
            </a:r>
          </a:p>
        </p:txBody>
      </p:sp>
    </p:spTree>
    <p:extLst>
      <p:ext uri="{BB962C8B-B14F-4D97-AF65-F5344CB8AC3E}">
        <p14:creationId xmlns:p14="http://schemas.microsoft.com/office/powerpoint/2010/main" val="427690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0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58213"/>
            <a:ext cx="12243159" cy="14997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591" y="358579"/>
            <a:ext cx="5229567" cy="63840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60" y="1406336"/>
            <a:ext cx="6074666" cy="2005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701" y="2197128"/>
            <a:ext cx="3013890" cy="35739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771" y="1763586"/>
            <a:ext cx="3013890" cy="35739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036198">
            <a:off x="1740749" y="3256421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GB" sz="44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B20F0ADE-846D-4E77-85FA-63E2F14229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771" y="963095"/>
            <a:ext cx="7216765" cy="4488569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60CA7732-DE2F-4134-9E03-0FB7DE64DAA1}"/>
              </a:ext>
            </a:extLst>
          </p:cNvPr>
          <p:cNvSpPr/>
          <p:nvPr/>
        </p:nvSpPr>
        <p:spPr>
          <a:xfrm>
            <a:off x="9100651" y="2392778"/>
            <a:ext cx="8242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مبدأ</a:t>
            </a:r>
            <a:endParaRPr lang="ar-SA" sz="5400" b="1" cap="none" spc="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EBE7F2C6-242B-45C7-BB18-180D806B15B1}"/>
              </a:ext>
            </a:extLst>
          </p:cNvPr>
          <p:cNvSpPr/>
          <p:nvPr/>
        </p:nvSpPr>
        <p:spPr>
          <a:xfrm>
            <a:off x="5626863" y="2892401"/>
            <a:ext cx="11833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مرافئ</a:t>
            </a:r>
            <a:endParaRPr lang="ar-SA" sz="5400" b="1" cap="none" spc="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E311FA3B-F02B-4FF0-9946-DBB83FB8FA8C}"/>
              </a:ext>
            </a:extLst>
          </p:cNvPr>
          <p:cNvSpPr/>
          <p:nvPr/>
        </p:nvSpPr>
        <p:spPr>
          <a:xfrm>
            <a:off x="9147477" y="3423728"/>
            <a:ext cx="9156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جزء</a:t>
            </a:r>
            <a:endParaRPr lang="ar-SA" sz="5400" b="1" cap="none" spc="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BE06417B-2F58-4ACA-BBD8-35A216D65D29}"/>
              </a:ext>
            </a:extLst>
          </p:cNvPr>
          <p:cNvSpPr/>
          <p:nvPr/>
        </p:nvSpPr>
        <p:spPr>
          <a:xfrm>
            <a:off x="5530542" y="3941617"/>
            <a:ext cx="1273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أضواء</a:t>
            </a:r>
            <a:endParaRPr lang="ar-SA" sz="5400" b="1" cap="none" spc="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55BB8F53-4062-4C58-8551-57341A18C1E3}"/>
              </a:ext>
            </a:extLst>
          </p:cNvPr>
          <p:cNvSpPr/>
          <p:nvPr/>
        </p:nvSpPr>
        <p:spPr>
          <a:xfrm>
            <a:off x="9165688" y="4520282"/>
            <a:ext cx="9989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كفء</a:t>
            </a:r>
            <a:endParaRPr lang="ar-SA" sz="5400" b="1" cap="none" spc="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104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58213"/>
            <a:ext cx="12243159" cy="149978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92411" y="1136608"/>
            <a:ext cx="2261168" cy="21512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4782170" y="1036608"/>
            <a:ext cx="2396547" cy="21512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8730091" y="932884"/>
            <a:ext cx="2375874" cy="220217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8907306" y="3107582"/>
            <a:ext cx="2198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/>
              <a:t>استراتيجية الدقيقتين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81113" y="3261402"/>
            <a:ext cx="2198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/>
              <a:t>لعبة تفاعلية</a:t>
            </a:r>
          </a:p>
          <a:p>
            <a:pPr algn="ctr"/>
            <a:r>
              <a:rPr lang="ar-SA" sz="2400" dirty="0">
                <a:hlinkClick r:id="rId3"/>
              </a:rPr>
              <a:t>نلعب</a:t>
            </a:r>
            <a:endParaRPr lang="ar-SA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37326" y="3287864"/>
            <a:ext cx="2198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/>
              <a:t>ورقة عمل تفاعلية</a:t>
            </a:r>
          </a:p>
          <a:p>
            <a:pPr algn="ctr"/>
            <a:r>
              <a:rPr lang="ar-SA" sz="2400" dirty="0">
                <a:hlinkClick r:id="rId4"/>
              </a:rPr>
              <a:t>أنجز</a:t>
            </a:r>
            <a:endParaRPr lang="en-GB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529" y="4238166"/>
            <a:ext cx="4827436" cy="24169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1" r="10314"/>
          <a:stretch/>
        </p:blipFill>
        <p:spPr>
          <a:xfrm>
            <a:off x="8849248" y="1254709"/>
            <a:ext cx="2077374" cy="14825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287" y="1117341"/>
            <a:ext cx="1981200" cy="1981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72" y="1184756"/>
            <a:ext cx="2076646" cy="20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41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left" visibility="0" width="438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C28FED3-81EA-4320-95D2-92665C951379}">
  <we:reference id="wa104380121" version="2.0.0.0" store="ar-SA" storeType="OMEX"/>
  <we:alternateReferences>
    <we:reference id="WA104380121" version="2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119</Words>
  <Application>Microsoft Office PowerPoint</Application>
  <PresentationFormat>شاشة عريضة</PresentationFormat>
  <Paragraphs>56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5" baseType="lpstr">
      <vt:lpstr>Arabic Typesetting</vt:lpstr>
      <vt:lpstr>Arial</vt:lpstr>
      <vt:lpstr>Calibri</vt:lpstr>
      <vt:lpstr>Calibri Light</vt:lpstr>
      <vt:lpstr>Microsoft Uighur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 Almarzooqi</dc:creator>
  <cp:lastModifiedBy>رغد العتيبي</cp:lastModifiedBy>
  <cp:revision>29</cp:revision>
  <dcterms:created xsi:type="dcterms:W3CDTF">2020-05-29T14:42:50Z</dcterms:created>
  <dcterms:modified xsi:type="dcterms:W3CDTF">2022-11-28T09:24:36Z</dcterms:modified>
</cp:coreProperties>
</file>