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F168E-7195-45B5-9B66-49167030713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41C9AAF0-2C7B-40EA-8DE9-1AA55219DA13}">
      <dgm:prSet phldrT="[نص]" phldr="0"/>
      <dgm:spPr/>
      <dgm:t>
        <a:bodyPr/>
        <a:lstStyle/>
        <a:p>
          <a:pPr rtl="1"/>
          <a:r>
            <a:rPr lang="ar-SA" dirty="0">
              <a:latin typeface="Calibri Light" panose="020F0302020204030204"/>
            </a:rPr>
            <a:t>أزور على حسب مزاجي الشخصي \ ازور حسب الظروف </a:t>
          </a:r>
          <a:r>
            <a:rPr lang="ar-SA" dirty="0" err="1">
              <a:latin typeface="Calibri Light" panose="020F0302020204030204"/>
            </a:rPr>
            <a:t>اﻷسرية</a:t>
          </a:r>
          <a:endParaRPr lang="ar-SA" dirty="0" err="1"/>
        </a:p>
      </dgm:t>
    </dgm:pt>
    <dgm:pt modelId="{24CDA659-1FE2-4893-A5B2-CD633C341EAF}" type="parTrans" cxnId="{75F35A1E-6F99-4500-BE35-EDE55A782FF7}">
      <dgm:prSet/>
      <dgm:spPr/>
      <dgm:t>
        <a:bodyPr/>
        <a:lstStyle/>
        <a:p>
          <a:pPr rtl="1"/>
          <a:endParaRPr lang="ar-SA"/>
        </a:p>
      </dgm:t>
    </dgm:pt>
    <dgm:pt modelId="{E52F0F5B-6D01-44B8-ACC5-E28A76448B91}" type="sibTrans" cxnId="{75F35A1E-6F99-4500-BE35-EDE55A782FF7}">
      <dgm:prSet/>
      <dgm:spPr/>
      <dgm:t>
        <a:bodyPr/>
        <a:lstStyle/>
        <a:p>
          <a:pPr rtl="1"/>
          <a:endParaRPr lang="ar-SA"/>
        </a:p>
      </dgm:t>
    </dgm:pt>
    <dgm:pt modelId="{8F30393F-EDD6-4595-8204-C329224519D9}">
      <dgm:prSet phldrT="[نص]" phldr="0"/>
      <dgm:spPr/>
      <dgm:t>
        <a:bodyPr/>
        <a:lstStyle/>
        <a:p>
          <a:pPr rtl="1"/>
          <a:r>
            <a:rPr lang="ar-SA" dirty="0">
              <a:latin typeface="Calibri Light" panose="020F0302020204030204"/>
            </a:rPr>
            <a:t>اقدم هدية غالية الثمن \ اقدم الهدية على حسب استطاعتي </a:t>
          </a:r>
          <a:endParaRPr lang="ar-SA" dirty="0"/>
        </a:p>
      </dgm:t>
    </dgm:pt>
    <dgm:pt modelId="{044B582D-EA3C-4CAC-993F-A5D90AEFCF8A}" type="parTrans" cxnId="{9ED53956-D9EC-4467-A86B-8DF7B1885CED}">
      <dgm:prSet/>
      <dgm:spPr/>
      <dgm:t>
        <a:bodyPr/>
        <a:lstStyle/>
        <a:p>
          <a:pPr rtl="1"/>
          <a:endParaRPr lang="ar-SA"/>
        </a:p>
      </dgm:t>
    </dgm:pt>
    <dgm:pt modelId="{02ED32B2-D766-45CB-A1A0-610F0A3822FF}" type="sibTrans" cxnId="{9ED53956-D9EC-4467-A86B-8DF7B1885CED}">
      <dgm:prSet/>
      <dgm:spPr/>
      <dgm:t>
        <a:bodyPr/>
        <a:lstStyle/>
        <a:p>
          <a:pPr rtl="1"/>
          <a:endParaRPr lang="ar-SA"/>
        </a:p>
      </dgm:t>
    </dgm:pt>
    <dgm:pt modelId="{D189A484-5929-4A7F-B3C0-477E745792DE}" type="pres">
      <dgm:prSet presAssocID="{40AF168E-7195-45B5-9B66-49167030713D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4C1E407E-7338-4FE5-956B-5BF6A4BF78BD}" type="pres">
      <dgm:prSet presAssocID="{41C9AAF0-2C7B-40EA-8DE9-1AA55219DA13}" presName="parentLin" presStyleCnt="0"/>
      <dgm:spPr/>
    </dgm:pt>
    <dgm:pt modelId="{307299FF-5094-4CFF-9254-7C1462E68D67}" type="pres">
      <dgm:prSet presAssocID="{41C9AAF0-2C7B-40EA-8DE9-1AA55219DA13}" presName="parentLeftMargin" presStyleLbl="node1" presStyleIdx="0" presStyleCnt="2"/>
      <dgm:spPr/>
    </dgm:pt>
    <dgm:pt modelId="{7092C4E0-340E-4F94-87B2-81FD605D161E}" type="pres">
      <dgm:prSet presAssocID="{41C9AAF0-2C7B-40EA-8DE9-1AA55219DA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179CBE-882A-4876-A406-9A157E56AEC8}" type="pres">
      <dgm:prSet presAssocID="{41C9AAF0-2C7B-40EA-8DE9-1AA55219DA13}" presName="negativeSpace" presStyleCnt="0"/>
      <dgm:spPr/>
    </dgm:pt>
    <dgm:pt modelId="{D9EE26DD-A724-4AD3-A2E9-79325F6E5A6E}" type="pres">
      <dgm:prSet presAssocID="{41C9AAF0-2C7B-40EA-8DE9-1AA55219DA13}" presName="childText" presStyleLbl="conFgAcc1" presStyleIdx="0" presStyleCnt="2">
        <dgm:presLayoutVars>
          <dgm:bulletEnabled val="1"/>
        </dgm:presLayoutVars>
      </dgm:prSet>
      <dgm:spPr/>
    </dgm:pt>
    <dgm:pt modelId="{5D732A42-1692-4A27-A4B1-9DD74E851E0B}" type="pres">
      <dgm:prSet presAssocID="{E52F0F5B-6D01-44B8-ACC5-E28A76448B91}" presName="spaceBetweenRectangles" presStyleCnt="0"/>
      <dgm:spPr/>
    </dgm:pt>
    <dgm:pt modelId="{4DFC4E94-C3E3-44C6-A595-813B7A177533}" type="pres">
      <dgm:prSet presAssocID="{8F30393F-EDD6-4595-8204-C329224519D9}" presName="parentLin" presStyleCnt="0"/>
      <dgm:spPr/>
    </dgm:pt>
    <dgm:pt modelId="{02848D77-95F3-4D17-BC08-9C4CA577CF35}" type="pres">
      <dgm:prSet presAssocID="{8F30393F-EDD6-4595-8204-C329224519D9}" presName="parentLeftMargin" presStyleLbl="node1" presStyleIdx="0" presStyleCnt="2"/>
      <dgm:spPr/>
    </dgm:pt>
    <dgm:pt modelId="{44D60C05-72F9-4DEB-8591-C6A22F2DC93A}" type="pres">
      <dgm:prSet presAssocID="{8F30393F-EDD6-4595-8204-C329224519D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FEAA2B-C56E-4E77-BF97-786DA3B805CD}" type="pres">
      <dgm:prSet presAssocID="{8F30393F-EDD6-4595-8204-C329224519D9}" presName="negativeSpace" presStyleCnt="0"/>
      <dgm:spPr/>
    </dgm:pt>
    <dgm:pt modelId="{4E617E7C-305C-4022-A648-97FBB47672BD}" type="pres">
      <dgm:prSet presAssocID="{8F30393F-EDD6-4595-8204-C329224519D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A324900-2425-47FC-A4A4-A38FD998C543}" type="presOf" srcId="{41C9AAF0-2C7B-40EA-8DE9-1AA55219DA13}" destId="{7092C4E0-340E-4F94-87B2-81FD605D161E}" srcOrd="1" destOrd="0" presId="urn:microsoft.com/office/officeart/2005/8/layout/list1"/>
    <dgm:cxn modelId="{75F35A1E-6F99-4500-BE35-EDE55A782FF7}" srcId="{40AF168E-7195-45B5-9B66-49167030713D}" destId="{41C9AAF0-2C7B-40EA-8DE9-1AA55219DA13}" srcOrd="0" destOrd="0" parTransId="{24CDA659-1FE2-4893-A5B2-CD633C341EAF}" sibTransId="{E52F0F5B-6D01-44B8-ACC5-E28A76448B91}"/>
    <dgm:cxn modelId="{22157B63-C117-49AA-86EC-A22D02B9F19D}" type="presOf" srcId="{40AF168E-7195-45B5-9B66-49167030713D}" destId="{D189A484-5929-4A7F-B3C0-477E745792DE}" srcOrd="0" destOrd="0" presId="urn:microsoft.com/office/officeart/2005/8/layout/list1"/>
    <dgm:cxn modelId="{8701D153-E016-4B9C-9CA0-A55AB2E72A05}" type="presOf" srcId="{8F30393F-EDD6-4595-8204-C329224519D9}" destId="{02848D77-95F3-4D17-BC08-9C4CA577CF35}" srcOrd="0" destOrd="0" presId="urn:microsoft.com/office/officeart/2005/8/layout/list1"/>
    <dgm:cxn modelId="{9ED53956-D9EC-4467-A86B-8DF7B1885CED}" srcId="{40AF168E-7195-45B5-9B66-49167030713D}" destId="{8F30393F-EDD6-4595-8204-C329224519D9}" srcOrd="1" destOrd="0" parTransId="{044B582D-EA3C-4CAC-993F-A5D90AEFCF8A}" sibTransId="{02ED32B2-D766-45CB-A1A0-610F0A3822FF}"/>
    <dgm:cxn modelId="{4415799A-1174-4D43-A1FB-888D2B1E4592}" type="presOf" srcId="{8F30393F-EDD6-4595-8204-C329224519D9}" destId="{44D60C05-72F9-4DEB-8591-C6A22F2DC93A}" srcOrd="1" destOrd="0" presId="urn:microsoft.com/office/officeart/2005/8/layout/list1"/>
    <dgm:cxn modelId="{9034E2EC-8D9A-49DE-BF5B-67716A859598}" type="presOf" srcId="{41C9AAF0-2C7B-40EA-8DE9-1AA55219DA13}" destId="{307299FF-5094-4CFF-9254-7C1462E68D67}" srcOrd="0" destOrd="0" presId="urn:microsoft.com/office/officeart/2005/8/layout/list1"/>
    <dgm:cxn modelId="{E0C0BEE9-850C-4193-B695-758AAFEF889E}" type="presParOf" srcId="{D189A484-5929-4A7F-B3C0-477E745792DE}" destId="{4C1E407E-7338-4FE5-956B-5BF6A4BF78BD}" srcOrd="0" destOrd="0" presId="urn:microsoft.com/office/officeart/2005/8/layout/list1"/>
    <dgm:cxn modelId="{9049C68B-0501-43D9-9B31-0063B80E1570}" type="presParOf" srcId="{4C1E407E-7338-4FE5-956B-5BF6A4BF78BD}" destId="{307299FF-5094-4CFF-9254-7C1462E68D67}" srcOrd="0" destOrd="0" presId="urn:microsoft.com/office/officeart/2005/8/layout/list1"/>
    <dgm:cxn modelId="{56F65339-0961-4799-85BC-609B4A023C98}" type="presParOf" srcId="{4C1E407E-7338-4FE5-956B-5BF6A4BF78BD}" destId="{7092C4E0-340E-4F94-87B2-81FD605D161E}" srcOrd="1" destOrd="0" presId="urn:microsoft.com/office/officeart/2005/8/layout/list1"/>
    <dgm:cxn modelId="{0205A823-186B-4E80-9649-CC721D070AEE}" type="presParOf" srcId="{D189A484-5929-4A7F-B3C0-477E745792DE}" destId="{AE179CBE-882A-4876-A406-9A157E56AEC8}" srcOrd="1" destOrd="0" presId="urn:microsoft.com/office/officeart/2005/8/layout/list1"/>
    <dgm:cxn modelId="{195EB3DA-1EB1-4E86-9D3F-6D27549858AB}" type="presParOf" srcId="{D189A484-5929-4A7F-B3C0-477E745792DE}" destId="{D9EE26DD-A724-4AD3-A2E9-79325F6E5A6E}" srcOrd="2" destOrd="0" presId="urn:microsoft.com/office/officeart/2005/8/layout/list1"/>
    <dgm:cxn modelId="{7E499625-819B-4E4A-BE57-82A21BB8B773}" type="presParOf" srcId="{D189A484-5929-4A7F-B3C0-477E745792DE}" destId="{5D732A42-1692-4A27-A4B1-9DD74E851E0B}" srcOrd="3" destOrd="0" presId="urn:microsoft.com/office/officeart/2005/8/layout/list1"/>
    <dgm:cxn modelId="{91A19F37-0421-457A-80AE-00EEE49CB62A}" type="presParOf" srcId="{D189A484-5929-4A7F-B3C0-477E745792DE}" destId="{4DFC4E94-C3E3-44C6-A595-813B7A177533}" srcOrd="4" destOrd="0" presId="urn:microsoft.com/office/officeart/2005/8/layout/list1"/>
    <dgm:cxn modelId="{5885CA60-6D28-413E-B0CF-83E65350C984}" type="presParOf" srcId="{4DFC4E94-C3E3-44C6-A595-813B7A177533}" destId="{02848D77-95F3-4D17-BC08-9C4CA577CF35}" srcOrd="0" destOrd="0" presId="urn:microsoft.com/office/officeart/2005/8/layout/list1"/>
    <dgm:cxn modelId="{A9C95A34-D9BF-4430-B85D-3B20C22417E8}" type="presParOf" srcId="{4DFC4E94-C3E3-44C6-A595-813B7A177533}" destId="{44D60C05-72F9-4DEB-8591-C6A22F2DC93A}" srcOrd="1" destOrd="0" presId="urn:microsoft.com/office/officeart/2005/8/layout/list1"/>
    <dgm:cxn modelId="{B4D834C5-1993-464E-9F40-BAA6190E5257}" type="presParOf" srcId="{D189A484-5929-4A7F-B3C0-477E745792DE}" destId="{82FEAA2B-C56E-4E77-BF97-786DA3B805CD}" srcOrd="5" destOrd="0" presId="urn:microsoft.com/office/officeart/2005/8/layout/list1"/>
    <dgm:cxn modelId="{01CF44C2-E2DF-4E2F-A61D-0094DC23AAF0}" type="presParOf" srcId="{D189A484-5929-4A7F-B3C0-477E745792DE}" destId="{4E617E7C-305C-4022-A648-97FBB4767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E26DD-A724-4AD3-A2E9-79325F6E5A6E}">
      <dsp:nvSpPr>
        <dsp:cNvPr id="0" name=""/>
        <dsp:cNvSpPr/>
      </dsp:nvSpPr>
      <dsp:spPr>
        <a:xfrm>
          <a:off x="0" y="864369"/>
          <a:ext cx="105156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2C4E0-340E-4F94-87B2-81FD605D161E}">
      <dsp:nvSpPr>
        <dsp:cNvPr id="0" name=""/>
        <dsp:cNvSpPr/>
      </dsp:nvSpPr>
      <dsp:spPr>
        <a:xfrm>
          <a:off x="2628899" y="170648"/>
          <a:ext cx="7360920" cy="1387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Calibri Light" panose="020F0302020204030204"/>
            </a:rPr>
            <a:t>أزور على حسب مزاجي الشخصي \ ازور حسب الظروف </a:t>
          </a:r>
          <a:r>
            <a:rPr lang="ar-SA" sz="4700" kern="1200" dirty="0" err="1">
              <a:latin typeface="Calibri Light" panose="020F0302020204030204"/>
            </a:rPr>
            <a:t>اﻷسرية</a:t>
          </a:r>
          <a:endParaRPr lang="ar-SA" sz="4700" kern="1200" dirty="0" err="1"/>
        </a:p>
      </dsp:txBody>
      <dsp:txXfrm>
        <a:off x="2696628" y="238377"/>
        <a:ext cx="7225462" cy="1251982"/>
      </dsp:txXfrm>
    </dsp:sp>
    <dsp:sp modelId="{4E617E7C-305C-4022-A648-97FBB47672BD}">
      <dsp:nvSpPr>
        <dsp:cNvPr id="0" name=""/>
        <dsp:cNvSpPr/>
      </dsp:nvSpPr>
      <dsp:spPr>
        <a:xfrm>
          <a:off x="0" y="2996289"/>
          <a:ext cx="105156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60C05-72F9-4DEB-8591-C6A22F2DC93A}">
      <dsp:nvSpPr>
        <dsp:cNvPr id="0" name=""/>
        <dsp:cNvSpPr/>
      </dsp:nvSpPr>
      <dsp:spPr>
        <a:xfrm>
          <a:off x="2628899" y="2302569"/>
          <a:ext cx="7360920" cy="13874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Calibri Light" panose="020F0302020204030204"/>
            </a:rPr>
            <a:t>اقدم هدية غالية الثمن \ اقدم الهدية على حسب استطاعتي </a:t>
          </a:r>
          <a:endParaRPr lang="ar-SA" sz="4700" kern="1200" dirty="0"/>
        </a:p>
      </dsp:txBody>
      <dsp:txXfrm>
        <a:off x="2696628" y="2370298"/>
        <a:ext cx="7225462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03/02/1443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00D177-7208-40F5-AD4D-7F3CED76A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146" y="200368"/>
            <a:ext cx="10515600" cy="1325563"/>
          </a:xfrm>
        </p:spPr>
        <p:txBody>
          <a:bodyPr/>
          <a:lstStyle/>
          <a:p>
            <a:pPr algn="ctr"/>
            <a:r>
              <a:rPr lang="ar-SA" b="1" dirty="0">
                <a:cs typeface="Times New Roman"/>
              </a:rPr>
              <a:t>لنقارن بين الجملتين </a:t>
            </a:r>
            <a:endParaRPr lang="ar-SA" b="1" dirty="0"/>
          </a:p>
        </p:txBody>
      </p:sp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E4DC728D-69A3-4B9B-B203-FBDD7D5AB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233189"/>
              </p:ext>
            </p:extLst>
          </p:nvPr>
        </p:nvGraphicFramePr>
        <p:xfrm>
          <a:off x="752475" y="14636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819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169E42-F695-4557-A79B-3B475323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5" y="1273175"/>
            <a:ext cx="6524625" cy="4951413"/>
          </a:xfrm>
        </p:spPr>
        <p:txBody>
          <a:bodyPr vert="horz" lIns="91440" tIns="45720" rIns="91440" bIns="45720" rtlCol="1" anchor="t">
            <a:normAutofit lnSpcReduction="10000"/>
          </a:bodyPr>
          <a:lstStyle/>
          <a:p>
            <a:r>
              <a:rPr lang="ar-SA" b="1" dirty="0">
                <a:cs typeface="Arial"/>
              </a:rPr>
              <a:t>المميزات</a:t>
            </a:r>
            <a:r>
              <a:rPr lang="ar-SA" dirty="0">
                <a:cs typeface="Arial"/>
              </a:rPr>
              <a:t> :</a:t>
            </a:r>
          </a:p>
          <a:p>
            <a:r>
              <a:rPr lang="ar-SA" dirty="0">
                <a:cs typeface="Arial"/>
              </a:rPr>
              <a:t>اتاحة الفرصة للتجمع في وقت واحد .</a:t>
            </a:r>
          </a:p>
          <a:p>
            <a:r>
              <a:rPr lang="ar-SA" dirty="0">
                <a:cs typeface="Arial"/>
              </a:rPr>
              <a:t>التوفير المادي للأسر .</a:t>
            </a:r>
          </a:p>
          <a:p>
            <a:r>
              <a:rPr lang="ar-SA" dirty="0">
                <a:cs typeface="Arial"/>
              </a:rPr>
              <a:t>إعطاء مجالاً </a:t>
            </a:r>
            <a:r>
              <a:rPr lang="ar-SA" dirty="0" err="1">
                <a:cs typeface="Arial"/>
              </a:rPr>
              <a:t>ﻹستقبال</a:t>
            </a:r>
            <a:r>
              <a:rPr lang="ar-SA" dirty="0">
                <a:cs typeface="Arial"/>
              </a:rPr>
              <a:t> الضيوف والترحيب بهم .</a:t>
            </a:r>
          </a:p>
          <a:p>
            <a:r>
              <a:rPr lang="ar-SA" dirty="0">
                <a:cs typeface="Arial"/>
              </a:rPr>
              <a:t>إعادة أواصر المحبة والالفة بين العائلات .</a:t>
            </a:r>
          </a:p>
          <a:p>
            <a:r>
              <a:rPr lang="ar-SA" b="1" dirty="0">
                <a:cs typeface="Arial"/>
              </a:rPr>
              <a:t>السلبيات</a:t>
            </a:r>
            <a:r>
              <a:rPr lang="ar-SA" dirty="0">
                <a:cs typeface="Arial"/>
              </a:rPr>
              <a:t> :</a:t>
            </a:r>
          </a:p>
          <a:p>
            <a:r>
              <a:rPr lang="ar-SA" dirty="0">
                <a:cs typeface="Arial"/>
              </a:rPr>
              <a:t>الحاجة للمساعدة على الضيافة </a:t>
            </a:r>
            <a:r>
              <a:rPr lang="ar-SA" dirty="0" err="1">
                <a:cs typeface="Arial"/>
              </a:rPr>
              <a:t>واﻹستقبال</a:t>
            </a:r>
            <a:r>
              <a:rPr lang="ar-SA" dirty="0">
                <a:cs typeface="Arial"/>
              </a:rPr>
              <a:t> .</a:t>
            </a:r>
          </a:p>
          <a:p>
            <a:r>
              <a:rPr lang="ar-SA" dirty="0">
                <a:cs typeface="Arial"/>
              </a:rPr>
              <a:t>عدم احترام بعض </a:t>
            </a:r>
            <a:r>
              <a:rPr lang="ar-SA" dirty="0" err="1">
                <a:cs typeface="Arial"/>
              </a:rPr>
              <a:t>اﻷفراد</a:t>
            </a:r>
            <a:r>
              <a:rPr lang="ar-SA" dirty="0">
                <a:cs typeface="Arial"/>
              </a:rPr>
              <a:t> لبعضهم .</a:t>
            </a:r>
          </a:p>
          <a:p>
            <a:r>
              <a:rPr lang="ar-SA" dirty="0">
                <a:cs typeface="Arial"/>
              </a:rPr>
              <a:t>قد يحدث مشاحنات و نزاعات .</a:t>
            </a:r>
          </a:p>
          <a:p>
            <a:r>
              <a:rPr lang="ar-SA" dirty="0">
                <a:cs typeface="Arial"/>
              </a:rPr>
              <a:t>المبالغة في التجمعات لدرجة التكلف .</a:t>
            </a:r>
          </a:p>
        </p:txBody>
      </p:sp>
    </p:spTree>
    <p:extLst>
      <p:ext uri="{BB962C8B-B14F-4D97-AF65-F5344CB8AC3E}">
        <p14:creationId xmlns:p14="http://schemas.microsoft.com/office/powerpoint/2010/main" val="11249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00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6D6759-3B49-4D3F-937E-7F9E76CF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463675"/>
            <a:ext cx="5133975" cy="4408488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 dirty="0">
                <a:cs typeface="Arial"/>
              </a:rPr>
              <a:t>احترام مواعيد الزيارة .</a:t>
            </a:r>
            <a:endParaRPr lang="ar-SA" b="1" dirty="0">
              <a:cs typeface="Arial" panose="020B0604020202020204" pitchFamily="34" charset="0"/>
            </a:endParaRPr>
          </a:p>
          <a:p>
            <a:r>
              <a:rPr lang="ar-SA" b="1" dirty="0">
                <a:cs typeface="Arial"/>
              </a:rPr>
              <a:t>اختيار الحديث المناسب .</a:t>
            </a:r>
          </a:p>
          <a:p>
            <a:r>
              <a:rPr lang="ar-SA" b="1" dirty="0">
                <a:cs typeface="Arial"/>
              </a:rPr>
              <a:t>محاولة الترفيه عن المريض بشكل غير مبالغ فيه .</a:t>
            </a:r>
          </a:p>
          <a:p>
            <a:r>
              <a:rPr lang="ar-SA" b="1" dirty="0">
                <a:cs typeface="Arial"/>
              </a:rPr>
              <a:t>الدعاء للمريض </a:t>
            </a:r>
            <a:r>
              <a:rPr lang="ar-SA" b="1" dirty="0" err="1">
                <a:cs typeface="Arial"/>
              </a:rPr>
              <a:t>باﻷدعية</a:t>
            </a:r>
            <a:r>
              <a:rPr lang="ar-SA" b="1" dirty="0">
                <a:cs typeface="Arial"/>
              </a:rPr>
              <a:t> المناسبة كم جاء بالسنة ، هل تذكرين بعضاً منها ؟</a:t>
            </a:r>
          </a:p>
          <a:p>
            <a:r>
              <a:rPr lang="ar-SA" b="1" dirty="0">
                <a:cs typeface="Arial"/>
              </a:rPr>
              <a:t>عدم </a:t>
            </a:r>
            <a:r>
              <a:rPr lang="ar-SA" b="1" dirty="0" err="1">
                <a:cs typeface="Arial"/>
              </a:rPr>
              <a:t>اﻹطالة</a:t>
            </a:r>
            <a:r>
              <a:rPr lang="ar-SA" b="1" dirty="0">
                <a:cs typeface="Arial"/>
              </a:rPr>
              <a:t> بالمكوث عند المريض .</a:t>
            </a:r>
          </a:p>
        </p:txBody>
      </p:sp>
    </p:spTree>
    <p:extLst>
      <p:ext uri="{BB962C8B-B14F-4D97-AF65-F5344CB8AC3E}">
        <p14:creationId xmlns:p14="http://schemas.microsoft.com/office/powerpoint/2010/main" val="22947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9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A88C95-CC6A-4A8E-950A-71857697F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806575"/>
            <a:ext cx="5562600" cy="3236913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sz="3200" b="1" dirty="0">
                <a:cs typeface="Arial"/>
              </a:rPr>
              <a:t>أن تكون الزيارة في وقتها المناسب .</a:t>
            </a:r>
            <a:endParaRPr lang="ar-SA" sz="3200" b="1" dirty="0"/>
          </a:p>
          <a:p>
            <a:r>
              <a:rPr lang="ar-SA" sz="3200" b="1" dirty="0">
                <a:cs typeface="Arial"/>
              </a:rPr>
              <a:t>التأكد من تفرغ المضيف يوم الزيارة .</a:t>
            </a:r>
          </a:p>
          <a:p>
            <a:r>
              <a:rPr lang="ar-SA" sz="3200" b="1" dirty="0">
                <a:cs typeface="Arial"/>
              </a:rPr>
              <a:t>تقديم الهدية المناسبة دون تكلف .</a:t>
            </a:r>
          </a:p>
          <a:p>
            <a:r>
              <a:rPr lang="ar-SA" sz="3200" b="1" dirty="0">
                <a:cs typeface="Arial"/>
              </a:rPr>
              <a:t>الدعاء لهم بالبركة ودوام المسرات .</a:t>
            </a:r>
          </a:p>
        </p:txBody>
      </p:sp>
    </p:spTree>
    <p:extLst>
      <p:ext uri="{BB962C8B-B14F-4D97-AF65-F5344CB8AC3E}">
        <p14:creationId xmlns:p14="http://schemas.microsoft.com/office/powerpoint/2010/main" val="17870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10E8A8-5795-44B1-AF0C-B307AD45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7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b="1" dirty="0">
                <a:cs typeface="Times New Roman"/>
              </a:rPr>
              <a:t>مقارنة بين الزيارات </a:t>
            </a:r>
            <a:r>
              <a:rPr lang="ar-SA" b="1">
                <a:cs typeface="Times New Roman"/>
              </a:rPr>
              <a:t>قديماً وحديثاً</a:t>
            </a:r>
            <a:br>
              <a:rPr lang="ar-SA" b="1" dirty="0">
                <a:cs typeface="Times New Roman"/>
              </a:rPr>
            </a:br>
            <a:r>
              <a:rPr lang="ar-SA" b="1">
                <a:cs typeface="Times New Roman"/>
              </a:rPr>
              <a:t>واجب على منصة مدرستي </a:t>
            </a:r>
            <a:endParaRPr lang="ar-SA" b="1"/>
          </a:p>
        </p:txBody>
      </p:sp>
    </p:spTree>
    <p:extLst>
      <p:ext uri="{BB962C8B-B14F-4D97-AF65-F5344CB8AC3E}">
        <p14:creationId xmlns:p14="http://schemas.microsoft.com/office/powerpoint/2010/main" val="358421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0C358D-69AA-4AB2-BDBA-5DF708E16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79ABDE-5822-4A0B-B25E-67412F03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503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72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4C2D59-4FB8-44C6-A447-607D3F06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659" y="1386274"/>
            <a:ext cx="8189097" cy="3618213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sz="4000" b="1">
                <a:solidFill>
                  <a:schemeClr val="bg1"/>
                </a:solidFill>
                <a:cs typeface="Arial"/>
              </a:rPr>
              <a:t>عدم إخبار زميلهما بزيارتهم له .</a:t>
            </a:r>
            <a:endParaRPr lang="ar-SA" sz="40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ar-SA" sz="4000" b="1">
                <a:solidFill>
                  <a:schemeClr val="bg1"/>
                </a:solidFill>
                <a:cs typeface="Arial"/>
              </a:rPr>
              <a:t>لم يتأكدا من موعد الحضور .</a:t>
            </a:r>
            <a:endParaRPr lang="ar-SA" sz="4000" b="1" dirty="0">
              <a:solidFill>
                <a:schemeClr val="bg1"/>
              </a:solidFill>
              <a:cs typeface="Arial"/>
            </a:endParaRPr>
          </a:p>
          <a:p>
            <a:r>
              <a:rPr lang="ar-SA" sz="4000" b="1">
                <a:solidFill>
                  <a:schemeClr val="bg1"/>
                </a:solidFill>
                <a:cs typeface="Arial"/>
              </a:rPr>
              <a:t>التأخر في القدوم وعدم احترام المواعيد .</a:t>
            </a:r>
          </a:p>
          <a:p>
            <a:r>
              <a:rPr lang="ar-SA" sz="4000" b="1">
                <a:solidFill>
                  <a:schemeClr val="bg1"/>
                </a:solidFill>
                <a:cs typeface="Arial"/>
              </a:rPr>
              <a:t>احراج المضيف بعدم استعداده والتجهيز لهم .</a:t>
            </a:r>
            <a:endParaRPr lang="ar-SA" sz="40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2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78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7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C1AAC9-A877-45E5-B9E5-A35F083D5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1363362"/>
            <a:ext cx="5029200" cy="3496962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sz="3200" b="1" dirty="0">
                <a:solidFill>
                  <a:schemeClr val="bg1"/>
                </a:solidFill>
                <a:cs typeface="Arial"/>
              </a:rPr>
              <a:t>دق الجرس طويلاً وعدم </a:t>
            </a:r>
            <a:r>
              <a:rPr lang="ar-SA" sz="3200" b="1" dirty="0" err="1">
                <a:solidFill>
                  <a:schemeClr val="bg1"/>
                </a:solidFill>
                <a:cs typeface="Arial"/>
              </a:rPr>
              <a:t>اﻹنتظار</a:t>
            </a:r>
            <a:r>
              <a:rPr lang="ar-SA" sz="3200" b="1" dirty="0">
                <a:solidFill>
                  <a:schemeClr val="bg1"/>
                </a:solidFill>
                <a:cs typeface="Arial"/>
              </a:rPr>
              <a:t> حتى يؤذن لهم بالدخول .</a:t>
            </a:r>
          </a:p>
          <a:p>
            <a:r>
              <a:rPr lang="ar-SA" sz="3200" b="1" dirty="0">
                <a:solidFill>
                  <a:schemeClr val="bg1"/>
                </a:solidFill>
                <a:cs typeface="Arial"/>
              </a:rPr>
              <a:t>عدم قيامهم بالسلام على جميع الحاضرين .</a:t>
            </a:r>
          </a:p>
          <a:p>
            <a:r>
              <a:rPr lang="ar-SA" sz="3200" b="1" dirty="0">
                <a:solidFill>
                  <a:schemeClr val="bg1"/>
                </a:solidFill>
                <a:cs typeface="Arial"/>
              </a:rPr>
              <a:t>التطفل على الزائرين بطرح أسئلة محرجة لهم .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59AAEE4F-10ED-438B-B9C9-32AB4A9E88E0}"/>
              </a:ext>
            </a:extLst>
          </p:cNvPr>
          <p:cNvSpPr txBox="1">
            <a:spLocks/>
          </p:cNvSpPr>
          <p:nvPr/>
        </p:nvSpPr>
        <p:spPr>
          <a:xfrm>
            <a:off x="589692" y="1250091"/>
            <a:ext cx="5029200" cy="3723503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200" b="1" dirty="0">
                <a:solidFill>
                  <a:schemeClr val="bg1"/>
                </a:solidFill>
                <a:cs typeface="Arial"/>
              </a:rPr>
              <a:t>الدخول إلى غرف المنزل دون </a:t>
            </a:r>
          </a:p>
          <a:p>
            <a:pPr marL="0" indent="0">
              <a:buNone/>
            </a:pPr>
            <a:r>
              <a:rPr lang="ar-SA" sz="3200" b="1" dirty="0" err="1">
                <a:solidFill>
                  <a:schemeClr val="bg1"/>
                </a:solidFill>
                <a:cs typeface="Arial"/>
              </a:rPr>
              <a:t>إستئذان</a:t>
            </a:r>
            <a:r>
              <a:rPr lang="ar-SA" sz="3200" b="1" dirty="0">
                <a:solidFill>
                  <a:schemeClr val="bg1"/>
                </a:solidFill>
                <a:cs typeface="Arial"/>
              </a:rPr>
              <a:t> .</a:t>
            </a:r>
          </a:p>
          <a:p>
            <a:r>
              <a:rPr lang="ar-SA" sz="3200" b="1" dirty="0">
                <a:solidFill>
                  <a:schemeClr val="bg1"/>
                </a:solidFill>
                <a:cs typeface="Arial"/>
              </a:rPr>
              <a:t>الضحك والتحدث بصوت عالٍ يزعج بقية المنزل .</a:t>
            </a:r>
          </a:p>
          <a:p>
            <a:r>
              <a:rPr lang="ar-SA" sz="3200" b="1" dirty="0">
                <a:solidFill>
                  <a:schemeClr val="bg1"/>
                </a:solidFill>
                <a:cs typeface="Arial"/>
              </a:rPr>
              <a:t>المكوث حتى وقت متأخر دون مراعاة ظروف أصحاب المنزل .</a:t>
            </a:r>
          </a:p>
        </p:txBody>
      </p:sp>
    </p:spTree>
    <p:extLst>
      <p:ext uri="{BB962C8B-B14F-4D97-AF65-F5344CB8AC3E}">
        <p14:creationId xmlns:p14="http://schemas.microsoft.com/office/powerpoint/2010/main" val="5716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8512C5-A52F-4A76-BA48-2B218DC1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525" y="3159125"/>
            <a:ext cx="5734050" cy="3275013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 dirty="0" err="1">
                <a:cs typeface="Arial"/>
              </a:rPr>
              <a:t>إستأذن</a:t>
            </a:r>
            <a:r>
              <a:rPr lang="ar-SA" b="1" dirty="0">
                <a:cs typeface="Arial"/>
              </a:rPr>
              <a:t> من زياد قبل الخروج .</a:t>
            </a:r>
            <a:endParaRPr lang="ar-SA" b="1" dirty="0">
              <a:cs typeface="Arial" panose="020B0604020202020204" pitchFamily="34" charset="0"/>
            </a:endParaRPr>
          </a:p>
          <a:p>
            <a:r>
              <a:rPr lang="ar-SA" b="1" dirty="0">
                <a:cs typeface="Arial"/>
              </a:rPr>
              <a:t>تأكد من المحافظة على خصوصية المنزل أثناء مغادرته .</a:t>
            </a:r>
          </a:p>
          <a:p>
            <a:r>
              <a:rPr lang="ar-SA" b="1" dirty="0" err="1">
                <a:cs typeface="Arial"/>
              </a:rPr>
              <a:t>دعى</a:t>
            </a:r>
            <a:r>
              <a:rPr lang="ar-SA" b="1" dirty="0">
                <a:cs typeface="Arial"/>
              </a:rPr>
              <a:t> لمبادلة الزيارة من زياد .</a:t>
            </a:r>
          </a:p>
          <a:p>
            <a:r>
              <a:rPr lang="ar-SA" b="1" dirty="0">
                <a:cs typeface="Arial"/>
              </a:rPr>
              <a:t>الدعاء بالصحة والمباركة للمضيف زياد .</a:t>
            </a:r>
          </a:p>
        </p:txBody>
      </p:sp>
    </p:spTree>
    <p:extLst>
      <p:ext uri="{BB962C8B-B14F-4D97-AF65-F5344CB8AC3E}">
        <p14:creationId xmlns:p14="http://schemas.microsoft.com/office/powerpoint/2010/main" val="34272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C07955-C2E4-4385-A2DF-6049E606A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75" y="2301875"/>
            <a:ext cx="2886075" cy="3560763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b="1">
                <a:cs typeface="Arial"/>
              </a:rPr>
              <a:t>إعداد مكان للاستقبال وتهيئته .</a:t>
            </a:r>
            <a:endParaRPr lang="ar-SA" b="1">
              <a:cs typeface="Arial" panose="020B0604020202020204" pitchFamily="34" charset="0"/>
            </a:endParaRPr>
          </a:p>
          <a:p>
            <a:r>
              <a:rPr lang="ar-SA" b="1" dirty="0">
                <a:cs typeface="Arial"/>
              </a:rPr>
              <a:t>تنظيف المكان جيداً وتعطيره .</a:t>
            </a:r>
          </a:p>
          <a:p>
            <a:r>
              <a:rPr lang="ar-SA" b="1" dirty="0">
                <a:cs typeface="Arial"/>
              </a:rPr>
              <a:t>اختيار الملابس المناسبة .</a:t>
            </a:r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A38EB38E-4E29-4C3D-9D9D-A8BA5BF93051}"/>
              </a:ext>
            </a:extLst>
          </p:cNvPr>
          <p:cNvSpPr txBox="1">
            <a:spLocks/>
          </p:cNvSpPr>
          <p:nvPr/>
        </p:nvSpPr>
        <p:spPr>
          <a:xfrm>
            <a:off x="3209925" y="2301875"/>
            <a:ext cx="2886075" cy="3560763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b="1" dirty="0">
                <a:cs typeface="Arial"/>
              </a:rPr>
              <a:t>إكرام الضيف بالقول والفعل .</a:t>
            </a:r>
            <a:endParaRPr lang="ar-SA" b="1" dirty="0">
              <a:cs typeface="Arial" panose="020B0604020202020204" pitchFamily="34" charset="0"/>
            </a:endParaRPr>
          </a:p>
          <a:p>
            <a:r>
              <a:rPr lang="ar-SA" b="1" dirty="0">
                <a:cs typeface="Arial"/>
              </a:rPr>
              <a:t>مرافقتهم في حال خروجهم .</a:t>
            </a:r>
          </a:p>
          <a:p>
            <a:r>
              <a:rPr lang="ar-SA" b="1" dirty="0">
                <a:cs typeface="Arial"/>
              </a:rPr>
              <a:t>شكرهم على تلبية الدعوة .</a:t>
            </a:r>
          </a:p>
        </p:txBody>
      </p:sp>
    </p:spTree>
    <p:extLst>
      <p:ext uri="{BB962C8B-B14F-4D97-AF65-F5344CB8AC3E}">
        <p14:creationId xmlns:p14="http://schemas.microsoft.com/office/powerpoint/2010/main" val="10439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2134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لنقارن بين الجملتين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مقارنة بين الزيارات قديماً وحديثاً واجب على منصة مدرستي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amani al-shehri</cp:lastModifiedBy>
  <cp:revision>176</cp:revision>
  <dcterms:created xsi:type="dcterms:W3CDTF">2021-09-10T16:15:16Z</dcterms:created>
  <dcterms:modified xsi:type="dcterms:W3CDTF">2021-09-10T17:32:02Z</dcterms:modified>
</cp:coreProperties>
</file>