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4" r:id="rId3"/>
    <p:sldId id="261" r:id="rId4"/>
    <p:sldId id="272" r:id="rId5"/>
    <p:sldId id="339" r:id="rId6"/>
    <p:sldId id="324" r:id="rId7"/>
    <p:sldId id="274" r:id="rId8"/>
    <p:sldId id="340" r:id="rId9"/>
    <p:sldId id="341" r:id="rId10"/>
    <p:sldId id="342" r:id="rId11"/>
    <p:sldId id="343" r:id="rId12"/>
    <p:sldId id="344" r:id="rId13"/>
    <p:sldId id="348" r:id="rId14"/>
    <p:sldId id="349" r:id="rId15"/>
    <p:sldId id="350" r:id="rId16"/>
    <p:sldId id="351" r:id="rId17"/>
    <p:sldId id="345" r:id="rId18"/>
    <p:sldId id="346" r:id="rId19"/>
    <p:sldId id="347" r:id="rId20"/>
    <p:sldId id="352" r:id="rId21"/>
    <p:sldId id="353" r:id="rId22"/>
    <p:sldId id="354" r:id="rId23"/>
    <p:sldId id="355" r:id="rId24"/>
    <p:sldId id="356" r:id="rId25"/>
    <p:sldId id="357" r:id="rId26"/>
    <p:sldId id="358" r:id="rId27"/>
    <p:sldId id="359" r:id="rId28"/>
    <p:sldId id="360" r:id="rId29"/>
    <p:sldId id="361" r:id="rId30"/>
    <p:sldId id="363" r:id="rId31"/>
    <p:sldId id="362" r:id="rId32"/>
    <p:sldId id="364" r:id="rId33"/>
    <p:sldId id="365" r:id="rId34"/>
    <p:sldId id="366" r:id="rId35"/>
    <p:sldId id="367" r:id="rId36"/>
    <p:sldId id="368" r:id="rId37"/>
    <p:sldId id="369" r:id="rId38"/>
    <p:sldId id="370" r:id="rId39"/>
    <p:sldId id="372" r:id="rId40"/>
    <p:sldId id="371" r:id="rId41"/>
    <p:sldId id="373" r:id="rId42"/>
    <p:sldId id="374" r:id="rId43"/>
    <p:sldId id="375" r:id="rId44"/>
    <p:sldId id="376" r:id="rId45"/>
    <p:sldId id="377" r:id="rId46"/>
    <p:sldId id="378" r:id="rId47"/>
    <p:sldId id="379" r:id="rId48"/>
    <p:sldId id="380" r:id="rId49"/>
    <p:sldId id="381" r:id="rId50"/>
    <p:sldId id="382" r:id="rId51"/>
    <p:sldId id="383" r:id="rId52"/>
    <p:sldId id="319" r:id="rId53"/>
    <p:sldId id="384" r:id="rId54"/>
    <p:sldId id="338" r:id="rId55"/>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6" autoAdjust="0"/>
    <p:restoredTop sz="94660"/>
  </p:normalViewPr>
  <p:slideViewPr>
    <p:cSldViewPr snapToGrid="0">
      <p:cViewPr varScale="1">
        <p:scale>
          <a:sx n="39" d="100"/>
          <a:sy n="39" d="100"/>
        </p:scale>
        <p:origin x="58" y="8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06T21:47:06.526" idx="2">
    <p:pos x="767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D7780-B77E-418C-93A2-862DD2FF710A}"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EG"/>
        </a:p>
      </dgm:t>
    </dgm:pt>
    <dgm:pt modelId="{9E9BF44B-64B0-4996-9B7B-83E0EBAA83F3}">
      <dgm:prSet phldrT="[نص]" phldr="0"/>
      <dgm:spPr/>
      <dgm:t>
        <a:bodyPr/>
        <a:lstStyle/>
        <a:p>
          <a:pPr rtl="1"/>
          <a:r>
            <a:rPr lang="ar-EG" b="1" dirty="0">
              <a:solidFill>
                <a:schemeClr val="accent4">
                  <a:lumMod val="50000"/>
                </a:schemeClr>
              </a:solidFill>
            </a:rPr>
            <a:t>أقسام التسمم حسب المسبب</a:t>
          </a:r>
        </a:p>
      </dgm:t>
    </dgm:pt>
    <dgm:pt modelId="{CA273E17-BE19-4DD3-AA83-612F6833691D}" type="parTrans" cxnId="{48A106FC-A01D-4AE7-9F54-EF37289024C3}">
      <dgm:prSet/>
      <dgm:spPr/>
      <dgm:t>
        <a:bodyPr/>
        <a:lstStyle/>
        <a:p>
          <a:pPr rtl="1"/>
          <a:endParaRPr lang="ar-EG"/>
        </a:p>
      </dgm:t>
    </dgm:pt>
    <dgm:pt modelId="{82AF9B32-5FEA-4DF4-995E-85E5E6181FC9}" type="sibTrans" cxnId="{48A106FC-A01D-4AE7-9F54-EF37289024C3}">
      <dgm:prSet/>
      <dgm:spPr/>
      <dgm:t>
        <a:bodyPr/>
        <a:lstStyle/>
        <a:p>
          <a:pPr rtl="1"/>
          <a:endParaRPr lang="ar-EG"/>
        </a:p>
      </dgm:t>
    </dgm:pt>
    <dgm:pt modelId="{8A9CD72B-2EF7-4CA5-AC6D-DABC85838C94}">
      <dgm:prSet phldrT="[نص]" phldr="0"/>
      <dgm:spPr/>
      <dgm:t>
        <a:bodyPr/>
        <a:lstStyle/>
        <a:p>
          <a:pPr rtl="1"/>
          <a:r>
            <a:rPr lang="ar-EG" dirty="0"/>
            <a:t>التسمم الغذائي</a:t>
          </a:r>
        </a:p>
      </dgm:t>
    </dgm:pt>
    <dgm:pt modelId="{AAA90E37-5305-46DE-9094-909606969844}" type="parTrans" cxnId="{B19B95A4-D5B2-4FEA-A64B-619546FD643A}">
      <dgm:prSet/>
      <dgm:spPr/>
      <dgm:t>
        <a:bodyPr/>
        <a:lstStyle/>
        <a:p>
          <a:pPr rtl="1"/>
          <a:endParaRPr lang="ar-EG"/>
        </a:p>
      </dgm:t>
    </dgm:pt>
    <dgm:pt modelId="{C40F7742-58D2-4582-BF17-11BDAD9746E0}" type="sibTrans" cxnId="{B19B95A4-D5B2-4FEA-A64B-619546FD643A}">
      <dgm:prSet/>
      <dgm:spPr/>
      <dgm:t>
        <a:bodyPr/>
        <a:lstStyle/>
        <a:p>
          <a:pPr rtl="1"/>
          <a:endParaRPr lang="ar-EG"/>
        </a:p>
      </dgm:t>
    </dgm:pt>
    <dgm:pt modelId="{676A38FA-8225-47AB-9615-1BBFAD504F47}">
      <dgm:prSet phldrT="[نص]" phldr="0"/>
      <dgm:spPr/>
      <dgm:t>
        <a:bodyPr/>
        <a:lstStyle/>
        <a:p>
          <a:pPr rtl="1"/>
          <a:r>
            <a:rPr lang="ar-EG" dirty="0"/>
            <a:t>التسمم الكيمائي</a:t>
          </a:r>
        </a:p>
      </dgm:t>
    </dgm:pt>
    <dgm:pt modelId="{F9C485B3-FD7E-464A-B562-DA08948EEBA7}" type="parTrans" cxnId="{32DAEB7F-21C2-420A-9DE2-3D565EA56164}">
      <dgm:prSet/>
      <dgm:spPr/>
      <dgm:t>
        <a:bodyPr/>
        <a:lstStyle/>
        <a:p>
          <a:pPr rtl="1"/>
          <a:endParaRPr lang="ar-EG"/>
        </a:p>
      </dgm:t>
    </dgm:pt>
    <dgm:pt modelId="{EDC954FC-A6D6-459E-BE39-67BC25F93F06}" type="sibTrans" cxnId="{32DAEB7F-21C2-420A-9DE2-3D565EA56164}">
      <dgm:prSet/>
      <dgm:spPr/>
      <dgm:t>
        <a:bodyPr/>
        <a:lstStyle/>
        <a:p>
          <a:pPr rtl="1"/>
          <a:endParaRPr lang="ar-EG"/>
        </a:p>
      </dgm:t>
    </dgm:pt>
    <dgm:pt modelId="{B503A4C5-208A-4B3C-977B-FC60801F668F}">
      <dgm:prSet phldrT="[نص]" phldr="0"/>
      <dgm:spPr/>
      <dgm:t>
        <a:bodyPr/>
        <a:lstStyle/>
        <a:p>
          <a:pPr rtl="1"/>
          <a:r>
            <a:rPr lang="ar-EG" dirty="0"/>
            <a:t>التسمم بالأدوية</a:t>
          </a:r>
        </a:p>
      </dgm:t>
    </dgm:pt>
    <dgm:pt modelId="{625B4F07-D8D4-43C9-8B48-88448765C026}" type="parTrans" cxnId="{3EC51A38-953E-4114-B4D8-6C955A7B4B3E}">
      <dgm:prSet/>
      <dgm:spPr/>
      <dgm:t>
        <a:bodyPr/>
        <a:lstStyle/>
        <a:p>
          <a:pPr rtl="1"/>
          <a:endParaRPr lang="ar-EG"/>
        </a:p>
      </dgm:t>
    </dgm:pt>
    <dgm:pt modelId="{72D16C54-8384-4762-9565-0827E8487CCD}" type="sibTrans" cxnId="{3EC51A38-953E-4114-B4D8-6C955A7B4B3E}">
      <dgm:prSet/>
      <dgm:spPr/>
      <dgm:t>
        <a:bodyPr/>
        <a:lstStyle/>
        <a:p>
          <a:pPr rtl="1"/>
          <a:endParaRPr lang="ar-EG"/>
        </a:p>
      </dgm:t>
    </dgm:pt>
    <dgm:pt modelId="{F7D64EFE-A0C1-46AA-A070-B4CA003BAE3A}" type="pres">
      <dgm:prSet presAssocID="{1D4D7780-B77E-418C-93A2-862DD2FF710A}" presName="hierChild1" presStyleCnt="0">
        <dgm:presLayoutVars>
          <dgm:orgChart val="1"/>
          <dgm:chPref val="1"/>
          <dgm:dir/>
          <dgm:animOne val="branch"/>
          <dgm:animLvl val="lvl"/>
          <dgm:resizeHandles/>
        </dgm:presLayoutVars>
      </dgm:prSet>
      <dgm:spPr/>
    </dgm:pt>
    <dgm:pt modelId="{6F97CCEE-85B4-40F0-B1D8-2431856B0213}" type="pres">
      <dgm:prSet presAssocID="{9E9BF44B-64B0-4996-9B7B-83E0EBAA83F3}" presName="hierRoot1" presStyleCnt="0">
        <dgm:presLayoutVars>
          <dgm:hierBranch val="init"/>
        </dgm:presLayoutVars>
      </dgm:prSet>
      <dgm:spPr/>
    </dgm:pt>
    <dgm:pt modelId="{86D1AEC6-005C-4D60-B536-7F9CBE844EEE}" type="pres">
      <dgm:prSet presAssocID="{9E9BF44B-64B0-4996-9B7B-83E0EBAA83F3}" presName="rootComposite1" presStyleCnt="0"/>
      <dgm:spPr/>
    </dgm:pt>
    <dgm:pt modelId="{98D3806B-6442-4231-AA96-DC6B618A2141}" type="pres">
      <dgm:prSet presAssocID="{9E9BF44B-64B0-4996-9B7B-83E0EBAA83F3}" presName="rootText1" presStyleLbl="node0" presStyleIdx="0" presStyleCnt="1">
        <dgm:presLayoutVars>
          <dgm:chPref val="3"/>
        </dgm:presLayoutVars>
      </dgm:prSet>
      <dgm:spPr/>
    </dgm:pt>
    <dgm:pt modelId="{2F56C836-60CC-4BAC-8F8F-342C4FA96990}" type="pres">
      <dgm:prSet presAssocID="{9E9BF44B-64B0-4996-9B7B-83E0EBAA83F3}" presName="rootConnector1" presStyleLbl="node1" presStyleIdx="0" presStyleCnt="0"/>
      <dgm:spPr/>
    </dgm:pt>
    <dgm:pt modelId="{DA006EA6-3602-4E19-8F77-EC1D41D284BD}" type="pres">
      <dgm:prSet presAssocID="{9E9BF44B-64B0-4996-9B7B-83E0EBAA83F3}" presName="hierChild2" presStyleCnt="0"/>
      <dgm:spPr/>
    </dgm:pt>
    <dgm:pt modelId="{732E96EB-B322-4B30-B926-01EFFAFF4A66}" type="pres">
      <dgm:prSet presAssocID="{AAA90E37-5305-46DE-9094-909606969844}" presName="Name37" presStyleLbl="parChTrans1D2" presStyleIdx="0" presStyleCnt="3"/>
      <dgm:spPr/>
    </dgm:pt>
    <dgm:pt modelId="{F020416D-603F-47AD-BF25-01E9149CE51F}" type="pres">
      <dgm:prSet presAssocID="{8A9CD72B-2EF7-4CA5-AC6D-DABC85838C94}" presName="hierRoot2" presStyleCnt="0">
        <dgm:presLayoutVars>
          <dgm:hierBranch val="init"/>
        </dgm:presLayoutVars>
      </dgm:prSet>
      <dgm:spPr/>
    </dgm:pt>
    <dgm:pt modelId="{9E1C71FD-8B2F-469D-A6B8-0E99A0E1D8AA}" type="pres">
      <dgm:prSet presAssocID="{8A9CD72B-2EF7-4CA5-AC6D-DABC85838C94}" presName="rootComposite" presStyleCnt="0"/>
      <dgm:spPr/>
    </dgm:pt>
    <dgm:pt modelId="{51B98E67-FBD3-4FDD-95B8-638430304D16}" type="pres">
      <dgm:prSet presAssocID="{8A9CD72B-2EF7-4CA5-AC6D-DABC85838C94}" presName="rootText" presStyleLbl="node2" presStyleIdx="0" presStyleCnt="3">
        <dgm:presLayoutVars>
          <dgm:chPref val="3"/>
        </dgm:presLayoutVars>
      </dgm:prSet>
      <dgm:spPr/>
    </dgm:pt>
    <dgm:pt modelId="{69866AD4-F939-4724-A27F-6ADAE0F90449}" type="pres">
      <dgm:prSet presAssocID="{8A9CD72B-2EF7-4CA5-AC6D-DABC85838C94}" presName="rootConnector" presStyleLbl="node2" presStyleIdx="0" presStyleCnt="3"/>
      <dgm:spPr/>
    </dgm:pt>
    <dgm:pt modelId="{C348F916-9553-4B0D-8346-4678FBF7DD8A}" type="pres">
      <dgm:prSet presAssocID="{8A9CD72B-2EF7-4CA5-AC6D-DABC85838C94}" presName="hierChild4" presStyleCnt="0"/>
      <dgm:spPr/>
    </dgm:pt>
    <dgm:pt modelId="{9E1C660B-9FB3-4CC4-999E-F71E9B6BD2DB}" type="pres">
      <dgm:prSet presAssocID="{8A9CD72B-2EF7-4CA5-AC6D-DABC85838C94}" presName="hierChild5" presStyleCnt="0"/>
      <dgm:spPr/>
    </dgm:pt>
    <dgm:pt modelId="{F6457628-9399-405E-A870-A5E72F0A0DE4}" type="pres">
      <dgm:prSet presAssocID="{F9C485B3-FD7E-464A-B562-DA08948EEBA7}" presName="Name37" presStyleLbl="parChTrans1D2" presStyleIdx="1" presStyleCnt="3"/>
      <dgm:spPr/>
    </dgm:pt>
    <dgm:pt modelId="{40FE9A3E-EB55-4F29-B01F-D5E1D901B270}" type="pres">
      <dgm:prSet presAssocID="{676A38FA-8225-47AB-9615-1BBFAD504F47}" presName="hierRoot2" presStyleCnt="0">
        <dgm:presLayoutVars>
          <dgm:hierBranch val="init"/>
        </dgm:presLayoutVars>
      </dgm:prSet>
      <dgm:spPr/>
    </dgm:pt>
    <dgm:pt modelId="{DB980724-C86C-457F-9793-97A9833FA5B7}" type="pres">
      <dgm:prSet presAssocID="{676A38FA-8225-47AB-9615-1BBFAD504F47}" presName="rootComposite" presStyleCnt="0"/>
      <dgm:spPr/>
    </dgm:pt>
    <dgm:pt modelId="{349EF04F-C109-421B-95A8-28CBD8CD3787}" type="pres">
      <dgm:prSet presAssocID="{676A38FA-8225-47AB-9615-1BBFAD504F47}" presName="rootText" presStyleLbl="node2" presStyleIdx="1" presStyleCnt="3">
        <dgm:presLayoutVars>
          <dgm:chPref val="3"/>
        </dgm:presLayoutVars>
      </dgm:prSet>
      <dgm:spPr/>
    </dgm:pt>
    <dgm:pt modelId="{0C38D2B9-D734-42FA-A5E1-0F292060256A}" type="pres">
      <dgm:prSet presAssocID="{676A38FA-8225-47AB-9615-1BBFAD504F47}" presName="rootConnector" presStyleLbl="node2" presStyleIdx="1" presStyleCnt="3"/>
      <dgm:spPr/>
    </dgm:pt>
    <dgm:pt modelId="{6B4E7A56-D252-49E5-888D-12A8CDF22A9A}" type="pres">
      <dgm:prSet presAssocID="{676A38FA-8225-47AB-9615-1BBFAD504F47}" presName="hierChild4" presStyleCnt="0"/>
      <dgm:spPr/>
    </dgm:pt>
    <dgm:pt modelId="{3FB741AB-9F05-4B57-98D3-7EFAB643AD8A}" type="pres">
      <dgm:prSet presAssocID="{676A38FA-8225-47AB-9615-1BBFAD504F47}" presName="hierChild5" presStyleCnt="0"/>
      <dgm:spPr/>
    </dgm:pt>
    <dgm:pt modelId="{9812C9A6-8292-41C4-B5F7-C029BAC6720B}" type="pres">
      <dgm:prSet presAssocID="{625B4F07-D8D4-43C9-8B48-88448765C026}" presName="Name37" presStyleLbl="parChTrans1D2" presStyleIdx="2" presStyleCnt="3"/>
      <dgm:spPr/>
    </dgm:pt>
    <dgm:pt modelId="{B6F05593-B3B4-411E-8A23-58B2EB81E22B}" type="pres">
      <dgm:prSet presAssocID="{B503A4C5-208A-4B3C-977B-FC60801F668F}" presName="hierRoot2" presStyleCnt="0">
        <dgm:presLayoutVars>
          <dgm:hierBranch val="init"/>
        </dgm:presLayoutVars>
      </dgm:prSet>
      <dgm:spPr/>
    </dgm:pt>
    <dgm:pt modelId="{A4E63BAD-AC13-4541-A435-98DD615561D3}" type="pres">
      <dgm:prSet presAssocID="{B503A4C5-208A-4B3C-977B-FC60801F668F}" presName="rootComposite" presStyleCnt="0"/>
      <dgm:spPr/>
    </dgm:pt>
    <dgm:pt modelId="{4410716E-8182-43EF-8CA4-50AA381181CB}" type="pres">
      <dgm:prSet presAssocID="{B503A4C5-208A-4B3C-977B-FC60801F668F}" presName="rootText" presStyleLbl="node2" presStyleIdx="2" presStyleCnt="3">
        <dgm:presLayoutVars>
          <dgm:chPref val="3"/>
        </dgm:presLayoutVars>
      </dgm:prSet>
      <dgm:spPr/>
    </dgm:pt>
    <dgm:pt modelId="{D72F732B-7EA0-43D7-A6F1-A14244C23EDB}" type="pres">
      <dgm:prSet presAssocID="{B503A4C5-208A-4B3C-977B-FC60801F668F}" presName="rootConnector" presStyleLbl="node2" presStyleIdx="2" presStyleCnt="3"/>
      <dgm:spPr/>
    </dgm:pt>
    <dgm:pt modelId="{A074DF22-12CC-4754-9BF4-BF2F1219CD36}" type="pres">
      <dgm:prSet presAssocID="{B503A4C5-208A-4B3C-977B-FC60801F668F}" presName="hierChild4" presStyleCnt="0"/>
      <dgm:spPr/>
    </dgm:pt>
    <dgm:pt modelId="{32838802-F069-4C00-9BAA-52117613AAF6}" type="pres">
      <dgm:prSet presAssocID="{B503A4C5-208A-4B3C-977B-FC60801F668F}" presName="hierChild5" presStyleCnt="0"/>
      <dgm:spPr/>
    </dgm:pt>
    <dgm:pt modelId="{0F6FBA23-65C5-4E18-A59E-2CB09F71B48F}" type="pres">
      <dgm:prSet presAssocID="{9E9BF44B-64B0-4996-9B7B-83E0EBAA83F3}" presName="hierChild3" presStyleCnt="0"/>
      <dgm:spPr/>
    </dgm:pt>
  </dgm:ptLst>
  <dgm:cxnLst>
    <dgm:cxn modelId="{EAE55A0D-1B1C-4219-82B8-F4DD6B10A9F1}" type="presOf" srcId="{9E9BF44B-64B0-4996-9B7B-83E0EBAA83F3}" destId="{98D3806B-6442-4231-AA96-DC6B618A2141}" srcOrd="0" destOrd="0" presId="urn:microsoft.com/office/officeart/2005/8/layout/orgChart1"/>
    <dgm:cxn modelId="{54E34416-17A6-497B-8486-C2BCA37151E8}" type="presOf" srcId="{8A9CD72B-2EF7-4CA5-AC6D-DABC85838C94}" destId="{51B98E67-FBD3-4FDD-95B8-638430304D16}" srcOrd="0" destOrd="0" presId="urn:microsoft.com/office/officeart/2005/8/layout/orgChart1"/>
    <dgm:cxn modelId="{5970721C-4D01-4B1B-85D1-6DBB43BDB8E4}" type="presOf" srcId="{B503A4C5-208A-4B3C-977B-FC60801F668F}" destId="{4410716E-8182-43EF-8CA4-50AA381181CB}" srcOrd="0" destOrd="0" presId="urn:microsoft.com/office/officeart/2005/8/layout/orgChart1"/>
    <dgm:cxn modelId="{3EC51A38-953E-4114-B4D8-6C955A7B4B3E}" srcId="{9E9BF44B-64B0-4996-9B7B-83E0EBAA83F3}" destId="{B503A4C5-208A-4B3C-977B-FC60801F668F}" srcOrd="2" destOrd="0" parTransId="{625B4F07-D8D4-43C9-8B48-88448765C026}" sibTransId="{72D16C54-8384-4762-9565-0827E8487CCD}"/>
    <dgm:cxn modelId="{5F1FC238-41BE-4914-8E26-C791CD2F0C6F}" type="presOf" srcId="{676A38FA-8225-47AB-9615-1BBFAD504F47}" destId="{349EF04F-C109-421B-95A8-28CBD8CD3787}" srcOrd="0" destOrd="0" presId="urn:microsoft.com/office/officeart/2005/8/layout/orgChart1"/>
    <dgm:cxn modelId="{D8A4DD67-C59A-4378-A815-04653255C71C}" type="presOf" srcId="{8A9CD72B-2EF7-4CA5-AC6D-DABC85838C94}" destId="{69866AD4-F939-4724-A27F-6ADAE0F90449}" srcOrd="1" destOrd="0" presId="urn:microsoft.com/office/officeart/2005/8/layout/orgChart1"/>
    <dgm:cxn modelId="{DEDD7748-8118-4DD8-AAF0-C5E899B20859}" type="presOf" srcId="{F9C485B3-FD7E-464A-B562-DA08948EEBA7}" destId="{F6457628-9399-405E-A870-A5E72F0A0DE4}" srcOrd="0" destOrd="0" presId="urn:microsoft.com/office/officeart/2005/8/layout/orgChart1"/>
    <dgm:cxn modelId="{32DAEB7F-21C2-420A-9DE2-3D565EA56164}" srcId="{9E9BF44B-64B0-4996-9B7B-83E0EBAA83F3}" destId="{676A38FA-8225-47AB-9615-1BBFAD504F47}" srcOrd="1" destOrd="0" parTransId="{F9C485B3-FD7E-464A-B562-DA08948EEBA7}" sibTransId="{EDC954FC-A6D6-459E-BE39-67BC25F93F06}"/>
    <dgm:cxn modelId="{52538F93-09D0-4B06-B2A6-765C3B735E8A}" type="presOf" srcId="{625B4F07-D8D4-43C9-8B48-88448765C026}" destId="{9812C9A6-8292-41C4-B5F7-C029BAC6720B}" srcOrd="0" destOrd="0" presId="urn:microsoft.com/office/officeart/2005/8/layout/orgChart1"/>
    <dgm:cxn modelId="{D10C42A4-9C2B-42CF-A499-309AEACF48CD}" type="presOf" srcId="{B503A4C5-208A-4B3C-977B-FC60801F668F}" destId="{D72F732B-7EA0-43D7-A6F1-A14244C23EDB}" srcOrd="1" destOrd="0" presId="urn:microsoft.com/office/officeart/2005/8/layout/orgChart1"/>
    <dgm:cxn modelId="{B19B95A4-D5B2-4FEA-A64B-619546FD643A}" srcId="{9E9BF44B-64B0-4996-9B7B-83E0EBAA83F3}" destId="{8A9CD72B-2EF7-4CA5-AC6D-DABC85838C94}" srcOrd="0" destOrd="0" parTransId="{AAA90E37-5305-46DE-9094-909606969844}" sibTransId="{C40F7742-58D2-4582-BF17-11BDAD9746E0}"/>
    <dgm:cxn modelId="{04F775A8-3374-4940-A96F-0200A77A5904}" type="presOf" srcId="{676A38FA-8225-47AB-9615-1BBFAD504F47}" destId="{0C38D2B9-D734-42FA-A5E1-0F292060256A}" srcOrd="1" destOrd="0" presId="urn:microsoft.com/office/officeart/2005/8/layout/orgChart1"/>
    <dgm:cxn modelId="{E7D09FF0-D951-4100-AE98-FB4EDEF35A78}" type="presOf" srcId="{AAA90E37-5305-46DE-9094-909606969844}" destId="{732E96EB-B322-4B30-B926-01EFFAFF4A66}" srcOrd="0" destOrd="0" presId="urn:microsoft.com/office/officeart/2005/8/layout/orgChart1"/>
    <dgm:cxn modelId="{5609FBF0-E97E-478B-91EC-9A228D22E26A}" type="presOf" srcId="{9E9BF44B-64B0-4996-9B7B-83E0EBAA83F3}" destId="{2F56C836-60CC-4BAC-8F8F-342C4FA96990}" srcOrd="1" destOrd="0" presId="urn:microsoft.com/office/officeart/2005/8/layout/orgChart1"/>
    <dgm:cxn modelId="{C791C1F8-490D-41E0-A293-4A5AF7D71A23}" type="presOf" srcId="{1D4D7780-B77E-418C-93A2-862DD2FF710A}" destId="{F7D64EFE-A0C1-46AA-A070-B4CA003BAE3A}" srcOrd="0" destOrd="0" presId="urn:microsoft.com/office/officeart/2005/8/layout/orgChart1"/>
    <dgm:cxn modelId="{48A106FC-A01D-4AE7-9F54-EF37289024C3}" srcId="{1D4D7780-B77E-418C-93A2-862DD2FF710A}" destId="{9E9BF44B-64B0-4996-9B7B-83E0EBAA83F3}" srcOrd="0" destOrd="0" parTransId="{CA273E17-BE19-4DD3-AA83-612F6833691D}" sibTransId="{82AF9B32-5FEA-4DF4-995E-85E5E6181FC9}"/>
    <dgm:cxn modelId="{85FE1858-2B26-445B-8179-F5878B88A52B}" type="presParOf" srcId="{F7D64EFE-A0C1-46AA-A070-B4CA003BAE3A}" destId="{6F97CCEE-85B4-40F0-B1D8-2431856B0213}" srcOrd="0" destOrd="0" presId="urn:microsoft.com/office/officeart/2005/8/layout/orgChart1"/>
    <dgm:cxn modelId="{58C58E08-CD3B-4E42-8831-6C6698A6DF7B}" type="presParOf" srcId="{6F97CCEE-85B4-40F0-B1D8-2431856B0213}" destId="{86D1AEC6-005C-4D60-B536-7F9CBE844EEE}" srcOrd="0" destOrd="0" presId="urn:microsoft.com/office/officeart/2005/8/layout/orgChart1"/>
    <dgm:cxn modelId="{712C4487-34C7-4301-939C-C2AB9BC2D787}" type="presParOf" srcId="{86D1AEC6-005C-4D60-B536-7F9CBE844EEE}" destId="{98D3806B-6442-4231-AA96-DC6B618A2141}" srcOrd="0" destOrd="0" presId="urn:microsoft.com/office/officeart/2005/8/layout/orgChart1"/>
    <dgm:cxn modelId="{956E2DFD-70FB-4AE1-911D-06C804793ADF}" type="presParOf" srcId="{86D1AEC6-005C-4D60-B536-7F9CBE844EEE}" destId="{2F56C836-60CC-4BAC-8F8F-342C4FA96990}" srcOrd="1" destOrd="0" presId="urn:microsoft.com/office/officeart/2005/8/layout/orgChart1"/>
    <dgm:cxn modelId="{93DE736B-9815-4AF5-8D46-EE6D982BD94F}" type="presParOf" srcId="{6F97CCEE-85B4-40F0-B1D8-2431856B0213}" destId="{DA006EA6-3602-4E19-8F77-EC1D41D284BD}" srcOrd="1" destOrd="0" presId="urn:microsoft.com/office/officeart/2005/8/layout/orgChart1"/>
    <dgm:cxn modelId="{22B853F7-BCA7-409B-9892-A2A335393C44}" type="presParOf" srcId="{DA006EA6-3602-4E19-8F77-EC1D41D284BD}" destId="{732E96EB-B322-4B30-B926-01EFFAFF4A66}" srcOrd="0" destOrd="0" presId="urn:microsoft.com/office/officeart/2005/8/layout/orgChart1"/>
    <dgm:cxn modelId="{0C8307E0-D904-40C3-9EA5-047A7B8F8926}" type="presParOf" srcId="{DA006EA6-3602-4E19-8F77-EC1D41D284BD}" destId="{F020416D-603F-47AD-BF25-01E9149CE51F}" srcOrd="1" destOrd="0" presId="urn:microsoft.com/office/officeart/2005/8/layout/orgChart1"/>
    <dgm:cxn modelId="{16B1CCA5-E2EB-4E48-BE11-342121BA5E2A}" type="presParOf" srcId="{F020416D-603F-47AD-BF25-01E9149CE51F}" destId="{9E1C71FD-8B2F-469D-A6B8-0E99A0E1D8AA}" srcOrd="0" destOrd="0" presId="urn:microsoft.com/office/officeart/2005/8/layout/orgChart1"/>
    <dgm:cxn modelId="{44F5485C-017F-4FFF-B1ED-48DC7CEFAF08}" type="presParOf" srcId="{9E1C71FD-8B2F-469D-A6B8-0E99A0E1D8AA}" destId="{51B98E67-FBD3-4FDD-95B8-638430304D16}" srcOrd="0" destOrd="0" presId="urn:microsoft.com/office/officeart/2005/8/layout/orgChart1"/>
    <dgm:cxn modelId="{763CB66D-33C5-4EC8-9283-CF14D96A1717}" type="presParOf" srcId="{9E1C71FD-8B2F-469D-A6B8-0E99A0E1D8AA}" destId="{69866AD4-F939-4724-A27F-6ADAE0F90449}" srcOrd="1" destOrd="0" presId="urn:microsoft.com/office/officeart/2005/8/layout/orgChart1"/>
    <dgm:cxn modelId="{F7832C5E-83DD-414E-841F-06E5F7257E6D}" type="presParOf" srcId="{F020416D-603F-47AD-BF25-01E9149CE51F}" destId="{C348F916-9553-4B0D-8346-4678FBF7DD8A}" srcOrd="1" destOrd="0" presId="urn:microsoft.com/office/officeart/2005/8/layout/orgChart1"/>
    <dgm:cxn modelId="{CBFE3D32-0684-49C6-8ABD-EABF27E3E051}" type="presParOf" srcId="{F020416D-603F-47AD-BF25-01E9149CE51F}" destId="{9E1C660B-9FB3-4CC4-999E-F71E9B6BD2DB}" srcOrd="2" destOrd="0" presId="urn:microsoft.com/office/officeart/2005/8/layout/orgChart1"/>
    <dgm:cxn modelId="{683B7D0E-5171-4C06-8433-6049C73BC37B}" type="presParOf" srcId="{DA006EA6-3602-4E19-8F77-EC1D41D284BD}" destId="{F6457628-9399-405E-A870-A5E72F0A0DE4}" srcOrd="2" destOrd="0" presId="urn:microsoft.com/office/officeart/2005/8/layout/orgChart1"/>
    <dgm:cxn modelId="{88F0053A-1E2E-4698-8CE6-7540838DAF2D}" type="presParOf" srcId="{DA006EA6-3602-4E19-8F77-EC1D41D284BD}" destId="{40FE9A3E-EB55-4F29-B01F-D5E1D901B270}" srcOrd="3" destOrd="0" presId="urn:microsoft.com/office/officeart/2005/8/layout/orgChart1"/>
    <dgm:cxn modelId="{94FEFB78-9117-4254-B744-2071C5A06711}" type="presParOf" srcId="{40FE9A3E-EB55-4F29-B01F-D5E1D901B270}" destId="{DB980724-C86C-457F-9793-97A9833FA5B7}" srcOrd="0" destOrd="0" presId="urn:microsoft.com/office/officeart/2005/8/layout/orgChart1"/>
    <dgm:cxn modelId="{E8FE022A-FB8F-4317-97FC-C6F3C5D92A91}" type="presParOf" srcId="{DB980724-C86C-457F-9793-97A9833FA5B7}" destId="{349EF04F-C109-421B-95A8-28CBD8CD3787}" srcOrd="0" destOrd="0" presId="urn:microsoft.com/office/officeart/2005/8/layout/orgChart1"/>
    <dgm:cxn modelId="{37D49A0D-D5D0-41B3-8581-DBDEB284C950}" type="presParOf" srcId="{DB980724-C86C-457F-9793-97A9833FA5B7}" destId="{0C38D2B9-D734-42FA-A5E1-0F292060256A}" srcOrd="1" destOrd="0" presId="urn:microsoft.com/office/officeart/2005/8/layout/orgChart1"/>
    <dgm:cxn modelId="{531ED789-C79E-4DAD-B63C-BF74EAA487FB}" type="presParOf" srcId="{40FE9A3E-EB55-4F29-B01F-D5E1D901B270}" destId="{6B4E7A56-D252-49E5-888D-12A8CDF22A9A}" srcOrd="1" destOrd="0" presId="urn:microsoft.com/office/officeart/2005/8/layout/orgChart1"/>
    <dgm:cxn modelId="{46402F15-7064-409C-A465-C9B1D06319D9}" type="presParOf" srcId="{40FE9A3E-EB55-4F29-B01F-D5E1D901B270}" destId="{3FB741AB-9F05-4B57-98D3-7EFAB643AD8A}" srcOrd="2" destOrd="0" presId="urn:microsoft.com/office/officeart/2005/8/layout/orgChart1"/>
    <dgm:cxn modelId="{C8AAF78D-D437-486D-B64D-0EED260DCFEC}" type="presParOf" srcId="{DA006EA6-3602-4E19-8F77-EC1D41D284BD}" destId="{9812C9A6-8292-41C4-B5F7-C029BAC6720B}" srcOrd="4" destOrd="0" presId="urn:microsoft.com/office/officeart/2005/8/layout/orgChart1"/>
    <dgm:cxn modelId="{7D72EC0E-0E6A-477E-953E-158D34194D53}" type="presParOf" srcId="{DA006EA6-3602-4E19-8F77-EC1D41D284BD}" destId="{B6F05593-B3B4-411E-8A23-58B2EB81E22B}" srcOrd="5" destOrd="0" presId="urn:microsoft.com/office/officeart/2005/8/layout/orgChart1"/>
    <dgm:cxn modelId="{1F223A0B-710D-41D8-A059-6873F4A4CD83}" type="presParOf" srcId="{B6F05593-B3B4-411E-8A23-58B2EB81E22B}" destId="{A4E63BAD-AC13-4541-A435-98DD615561D3}" srcOrd="0" destOrd="0" presId="urn:microsoft.com/office/officeart/2005/8/layout/orgChart1"/>
    <dgm:cxn modelId="{6C3405F4-73D9-4645-90BE-1B7B647E6161}" type="presParOf" srcId="{A4E63BAD-AC13-4541-A435-98DD615561D3}" destId="{4410716E-8182-43EF-8CA4-50AA381181CB}" srcOrd="0" destOrd="0" presId="urn:microsoft.com/office/officeart/2005/8/layout/orgChart1"/>
    <dgm:cxn modelId="{B7EEEB38-80AB-4336-B718-7493C9412C5E}" type="presParOf" srcId="{A4E63BAD-AC13-4541-A435-98DD615561D3}" destId="{D72F732B-7EA0-43D7-A6F1-A14244C23EDB}" srcOrd="1" destOrd="0" presId="urn:microsoft.com/office/officeart/2005/8/layout/orgChart1"/>
    <dgm:cxn modelId="{A8ED8CFF-43C8-48D7-B3CA-C0E18DD22B35}" type="presParOf" srcId="{B6F05593-B3B4-411E-8A23-58B2EB81E22B}" destId="{A074DF22-12CC-4754-9BF4-BF2F1219CD36}" srcOrd="1" destOrd="0" presId="urn:microsoft.com/office/officeart/2005/8/layout/orgChart1"/>
    <dgm:cxn modelId="{493713E9-939D-40AC-9226-B83E8B0B095D}" type="presParOf" srcId="{B6F05593-B3B4-411E-8A23-58B2EB81E22B}" destId="{32838802-F069-4C00-9BAA-52117613AAF6}" srcOrd="2" destOrd="0" presId="urn:microsoft.com/office/officeart/2005/8/layout/orgChart1"/>
    <dgm:cxn modelId="{1428159B-4D2C-4ED4-B23C-C89C18973F55}" type="presParOf" srcId="{6F97CCEE-85B4-40F0-B1D8-2431856B0213}" destId="{0F6FBA23-65C5-4E18-A59E-2CB09F71B4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C87DE-8C57-4674-8470-4EC98E84E3A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pPr rtl="1"/>
          <a:endParaRPr lang="ar-EG"/>
        </a:p>
      </dgm:t>
    </dgm:pt>
    <dgm:pt modelId="{20244929-5A9F-44B6-8A03-5DB2FE93566E}">
      <dgm:prSet phldrT="[نص]" phldr="0"/>
      <dgm:spPr/>
      <dgm:t>
        <a:bodyPr/>
        <a:lstStyle/>
        <a:p>
          <a:pPr rtl="1"/>
          <a:r>
            <a:rPr lang="ar-EG" dirty="0"/>
            <a:t>أنواع التسمم الدوائي</a:t>
          </a:r>
        </a:p>
      </dgm:t>
    </dgm:pt>
    <dgm:pt modelId="{E8D152B3-1291-48B0-BBB4-BC773C4656B3}" type="parTrans" cxnId="{AAB3E5CD-0483-4E16-8905-291145EDB74F}">
      <dgm:prSet/>
      <dgm:spPr/>
      <dgm:t>
        <a:bodyPr/>
        <a:lstStyle/>
        <a:p>
          <a:pPr rtl="1"/>
          <a:endParaRPr lang="ar-EG"/>
        </a:p>
      </dgm:t>
    </dgm:pt>
    <dgm:pt modelId="{EE76C058-AB0D-4329-B474-D271BE15AE3F}" type="sibTrans" cxnId="{AAB3E5CD-0483-4E16-8905-291145EDB74F}">
      <dgm:prSet/>
      <dgm:spPr/>
      <dgm:t>
        <a:bodyPr/>
        <a:lstStyle/>
        <a:p>
          <a:pPr rtl="1"/>
          <a:endParaRPr lang="ar-EG"/>
        </a:p>
      </dgm:t>
    </dgm:pt>
    <dgm:pt modelId="{166859F9-9807-4425-BF6F-BBED1FC48CEE}">
      <dgm:prSet phldrT="[نص]"/>
      <dgm:spPr/>
      <dgm:t>
        <a:bodyPr/>
        <a:lstStyle/>
        <a:p>
          <a:pPr rtl="1"/>
          <a:r>
            <a:rPr lang="ar-EG" b="1" i="0" u="none" dirty="0"/>
            <a:t>تسمم مزمن: وينتج عن تناول الدواء مدة طويلة مما يسبب تراكم الأدوية وارتفاع مستوى السموم في جسم المريض.</a:t>
          </a:r>
          <a:endParaRPr lang="ar-EG" b="1" dirty="0"/>
        </a:p>
      </dgm:t>
    </dgm:pt>
    <dgm:pt modelId="{3FDC5E99-060C-4CF4-B833-4BFF0F689149}" type="parTrans" cxnId="{E450CC35-5737-4D5B-A2CC-6615E1D0234E}">
      <dgm:prSet/>
      <dgm:spPr/>
      <dgm:t>
        <a:bodyPr/>
        <a:lstStyle/>
        <a:p>
          <a:pPr rtl="1"/>
          <a:endParaRPr lang="ar-EG"/>
        </a:p>
      </dgm:t>
    </dgm:pt>
    <dgm:pt modelId="{7CA19915-8B0E-42EB-B268-2B21F0E52B55}" type="sibTrans" cxnId="{E450CC35-5737-4D5B-A2CC-6615E1D0234E}">
      <dgm:prSet/>
      <dgm:spPr/>
      <dgm:t>
        <a:bodyPr/>
        <a:lstStyle/>
        <a:p>
          <a:pPr rtl="1"/>
          <a:endParaRPr lang="ar-EG"/>
        </a:p>
      </dgm:t>
    </dgm:pt>
    <dgm:pt modelId="{FE0B0FC1-27CC-4726-A560-603218AAAE7B}">
      <dgm:prSet phldrT="[نص]"/>
      <dgm:spPr/>
      <dgm:t>
        <a:bodyPr/>
        <a:lstStyle/>
        <a:p>
          <a:pPr rtl="1"/>
          <a:r>
            <a:rPr lang="ar-EG" b="1" i="0" u="none" dirty="0"/>
            <a:t>تسمم حاد: وينتج عن تناول المريض لجرعات زائدة من الدواء.</a:t>
          </a:r>
          <a:endParaRPr lang="ar-EG" b="0" dirty="0"/>
        </a:p>
      </dgm:t>
    </dgm:pt>
    <dgm:pt modelId="{6D2F79B9-7707-4CD9-B8FF-938C666A1E66}" type="parTrans" cxnId="{FD230F4D-A54B-4508-9F62-F9D9B8D2CF74}">
      <dgm:prSet/>
      <dgm:spPr/>
      <dgm:t>
        <a:bodyPr/>
        <a:lstStyle/>
        <a:p>
          <a:pPr rtl="1"/>
          <a:endParaRPr lang="ar-EG"/>
        </a:p>
      </dgm:t>
    </dgm:pt>
    <dgm:pt modelId="{7E5C6627-93E0-4EFE-801D-1765D6DB1618}" type="sibTrans" cxnId="{FD230F4D-A54B-4508-9F62-F9D9B8D2CF74}">
      <dgm:prSet/>
      <dgm:spPr/>
      <dgm:t>
        <a:bodyPr/>
        <a:lstStyle/>
        <a:p>
          <a:pPr rtl="1"/>
          <a:endParaRPr lang="ar-EG"/>
        </a:p>
      </dgm:t>
    </dgm:pt>
    <dgm:pt modelId="{365F47E8-6267-48B4-B75D-9AD01F32910C}" type="pres">
      <dgm:prSet presAssocID="{BF7C87DE-8C57-4674-8470-4EC98E84E3AA}" presName="hierChild1" presStyleCnt="0">
        <dgm:presLayoutVars>
          <dgm:orgChart val="1"/>
          <dgm:chPref val="1"/>
          <dgm:dir/>
          <dgm:animOne val="branch"/>
          <dgm:animLvl val="lvl"/>
          <dgm:resizeHandles/>
        </dgm:presLayoutVars>
      </dgm:prSet>
      <dgm:spPr/>
    </dgm:pt>
    <dgm:pt modelId="{E61ABFBD-3989-4813-96D3-D3A48C0EAA55}" type="pres">
      <dgm:prSet presAssocID="{20244929-5A9F-44B6-8A03-5DB2FE93566E}" presName="hierRoot1" presStyleCnt="0">
        <dgm:presLayoutVars>
          <dgm:hierBranch val="init"/>
        </dgm:presLayoutVars>
      </dgm:prSet>
      <dgm:spPr/>
    </dgm:pt>
    <dgm:pt modelId="{314FB0C0-BA59-44CF-996F-F4D2E1C9911F}" type="pres">
      <dgm:prSet presAssocID="{20244929-5A9F-44B6-8A03-5DB2FE93566E}" presName="rootComposite1" presStyleCnt="0"/>
      <dgm:spPr/>
    </dgm:pt>
    <dgm:pt modelId="{B8198179-EE0D-43C3-AB11-7669B9E6C312}" type="pres">
      <dgm:prSet presAssocID="{20244929-5A9F-44B6-8A03-5DB2FE93566E}" presName="rootText1" presStyleLbl="node0" presStyleIdx="0" presStyleCnt="1">
        <dgm:presLayoutVars>
          <dgm:chPref val="3"/>
        </dgm:presLayoutVars>
      </dgm:prSet>
      <dgm:spPr/>
    </dgm:pt>
    <dgm:pt modelId="{855CEF6B-F863-4A60-A703-415A639EBDEA}" type="pres">
      <dgm:prSet presAssocID="{20244929-5A9F-44B6-8A03-5DB2FE93566E}" presName="rootConnector1" presStyleLbl="node1" presStyleIdx="0" presStyleCnt="0"/>
      <dgm:spPr/>
    </dgm:pt>
    <dgm:pt modelId="{697A6A08-CB63-40BC-B3E9-62AC53AB9C47}" type="pres">
      <dgm:prSet presAssocID="{20244929-5A9F-44B6-8A03-5DB2FE93566E}" presName="hierChild2" presStyleCnt="0"/>
      <dgm:spPr/>
    </dgm:pt>
    <dgm:pt modelId="{3D3EE33C-D623-4D94-8110-D53A01576E62}" type="pres">
      <dgm:prSet presAssocID="{3FDC5E99-060C-4CF4-B833-4BFF0F689149}" presName="Name37" presStyleLbl="parChTrans1D2" presStyleIdx="0" presStyleCnt="2"/>
      <dgm:spPr/>
    </dgm:pt>
    <dgm:pt modelId="{8FDE7EBC-057A-4C77-9497-CCEA4A433B2F}" type="pres">
      <dgm:prSet presAssocID="{166859F9-9807-4425-BF6F-BBED1FC48CEE}" presName="hierRoot2" presStyleCnt="0">
        <dgm:presLayoutVars>
          <dgm:hierBranch val="init"/>
        </dgm:presLayoutVars>
      </dgm:prSet>
      <dgm:spPr/>
    </dgm:pt>
    <dgm:pt modelId="{FA0433A1-802F-4430-85B5-22046DF135B2}" type="pres">
      <dgm:prSet presAssocID="{166859F9-9807-4425-BF6F-BBED1FC48CEE}" presName="rootComposite" presStyleCnt="0"/>
      <dgm:spPr/>
    </dgm:pt>
    <dgm:pt modelId="{CCE81B7A-60DA-4076-A06A-A09A530D4EE7}" type="pres">
      <dgm:prSet presAssocID="{166859F9-9807-4425-BF6F-BBED1FC48CEE}" presName="rootText" presStyleLbl="node2" presStyleIdx="0" presStyleCnt="2">
        <dgm:presLayoutVars>
          <dgm:chPref val="3"/>
        </dgm:presLayoutVars>
      </dgm:prSet>
      <dgm:spPr/>
    </dgm:pt>
    <dgm:pt modelId="{0A41F278-1370-4B4F-8E0D-855FD596B0E1}" type="pres">
      <dgm:prSet presAssocID="{166859F9-9807-4425-BF6F-BBED1FC48CEE}" presName="rootConnector" presStyleLbl="node2" presStyleIdx="0" presStyleCnt="2"/>
      <dgm:spPr/>
    </dgm:pt>
    <dgm:pt modelId="{FB888963-AB87-4174-B745-E9F992A046F8}" type="pres">
      <dgm:prSet presAssocID="{166859F9-9807-4425-BF6F-BBED1FC48CEE}" presName="hierChild4" presStyleCnt="0"/>
      <dgm:spPr/>
    </dgm:pt>
    <dgm:pt modelId="{10DC6350-768F-458D-B0A5-B11E67D15A36}" type="pres">
      <dgm:prSet presAssocID="{166859F9-9807-4425-BF6F-BBED1FC48CEE}" presName="hierChild5" presStyleCnt="0"/>
      <dgm:spPr/>
    </dgm:pt>
    <dgm:pt modelId="{88DA9CA7-46F6-4640-910C-77771A0D5671}" type="pres">
      <dgm:prSet presAssocID="{6D2F79B9-7707-4CD9-B8FF-938C666A1E66}" presName="Name37" presStyleLbl="parChTrans1D2" presStyleIdx="1" presStyleCnt="2"/>
      <dgm:spPr/>
    </dgm:pt>
    <dgm:pt modelId="{5DE6DA5E-CD68-4AA8-8ADF-3A998421EB02}" type="pres">
      <dgm:prSet presAssocID="{FE0B0FC1-27CC-4726-A560-603218AAAE7B}" presName="hierRoot2" presStyleCnt="0">
        <dgm:presLayoutVars>
          <dgm:hierBranch val="init"/>
        </dgm:presLayoutVars>
      </dgm:prSet>
      <dgm:spPr/>
    </dgm:pt>
    <dgm:pt modelId="{6770CED0-1594-4E97-AC87-31C3DFA86A45}" type="pres">
      <dgm:prSet presAssocID="{FE0B0FC1-27CC-4726-A560-603218AAAE7B}" presName="rootComposite" presStyleCnt="0"/>
      <dgm:spPr/>
    </dgm:pt>
    <dgm:pt modelId="{7CC7FD54-C5DC-49B6-AE9C-65BC116D17B8}" type="pres">
      <dgm:prSet presAssocID="{FE0B0FC1-27CC-4726-A560-603218AAAE7B}" presName="rootText" presStyleLbl="node2" presStyleIdx="1" presStyleCnt="2">
        <dgm:presLayoutVars>
          <dgm:chPref val="3"/>
        </dgm:presLayoutVars>
      </dgm:prSet>
      <dgm:spPr/>
    </dgm:pt>
    <dgm:pt modelId="{77CEBFCA-8788-4883-9B54-09F00224C64D}" type="pres">
      <dgm:prSet presAssocID="{FE0B0FC1-27CC-4726-A560-603218AAAE7B}" presName="rootConnector" presStyleLbl="node2" presStyleIdx="1" presStyleCnt="2"/>
      <dgm:spPr/>
    </dgm:pt>
    <dgm:pt modelId="{4D89E6B5-227B-4B4D-ACAB-4463629EF301}" type="pres">
      <dgm:prSet presAssocID="{FE0B0FC1-27CC-4726-A560-603218AAAE7B}" presName="hierChild4" presStyleCnt="0"/>
      <dgm:spPr/>
    </dgm:pt>
    <dgm:pt modelId="{1FB96579-101D-44A3-AB1D-4A06D0EF3171}" type="pres">
      <dgm:prSet presAssocID="{FE0B0FC1-27CC-4726-A560-603218AAAE7B}" presName="hierChild5" presStyleCnt="0"/>
      <dgm:spPr/>
    </dgm:pt>
    <dgm:pt modelId="{7E9F0D85-45AA-472E-B6D1-9802EB8014FC}" type="pres">
      <dgm:prSet presAssocID="{20244929-5A9F-44B6-8A03-5DB2FE93566E}" presName="hierChild3" presStyleCnt="0"/>
      <dgm:spPr/>
    </dgm:pt>
  </dgm:ptLst>
  <dgm:cxnLst>
    <dgm:cxn modelId="{E450CC35-5737-4D5B-A2CC-6615E1D0234E}" srcId="{20244929-5A9F-44B6-8A03-5DB2FE93566E}" destId="{166859F9-9807-4425-BF6F-BBED1FC48CEE}" srcOrd="0" destOrd="0" parTransId="{3FDC5E99-060C-4CF4-B833-4BFF0F689149}" sibTransId="{7CA19915-8B0E-42EB-B268-2B21F0E52B55}"/>
    <dgm:cxn modelId="{87CC7936-8F83-4456-BD29-0D42E1318F30}" type="presOf" srcId="{FE0B0FC1-27CC-4726-A560-603218AAAE7B}" destId="{77CEBFCA-8788-4883-9B54-09F00224C64D}" srcOrd="1" destOrd="0" presId="urn:microsoft.com/office/officeart/2005/8/layout/orgChart1"/>
    <dgm:cxn modelId="{19C91141-EDED-4EED-9A83-ADDE4AE30144}" type="presOf" srcId="{20244929-5A9F-44B6-8A03-5DB2FE93566E}" destId="{B8198179-EE0D-43C3-AB11-7669B9E6C312}" srcOrd="0" destOrd="0" presId="urn:microsoft.com/office/officeart/2005/8/layout/orgChart1"/>
    <dgm:cxn modelId="{FD230F4D-A54B-4508-9F62-F9D9B8D2CF74}" srcId="{20244929-5A9F-44B6-8A03-5DB2FE93566E}" destId="{FE0B0FC1-27CC-4726-A560-603218AAAE7B}" srcOrd="1" destOrd="0" parTransId="{6D2F79B9-7707-4CD9-B8FF-938C666A1E66}" sibTransId="{7E5C6627-93E0-4EFE-801D-1765D6DB1618}"/>
    <dgm:cxn modelId="{64E31370-7644-4B7A-8FB2-85D7D4382B97}" type="presOf" srcId="{BF7C87DE-8C57-4674-8470-4EC98E84E3AA}" destId="{365F47E8-6267-48B4-B75D-9AD01F32910C}" srcOrd="0" destOrd="0" presId="urn:microsoft.com/office/officeart/2005/8/layout/orgChart1"/>
    <dgm:cxn modelId="{B846008A-44D1-4153-BAF5-97BAFD85EFE9}" type="presOf" srcId="{FE0B0FC1-27CC-4726-A560-603218AAAE7B}" destId="{7CC7FD54-C5DC-49B6-AE9C-65BC116D17B8}" srcOrd="0" destOrd="0" presId="urn:microsoft.com/office/officeart/2005/8/layout/orgChart1"/>
    <dgm:cxn modelId="{747F7D8F-AA6E-4DF5-9A8A-6C634557BFED}" type="presOf" srcId="{166859F9-9807-4425-BF6F-BBED1FC48CEE}" destId="{0A41F278-1370-4B4F-8E0D-855FD596B0E1}" srcOrd="1" destOrd="0" presId="urn:microsoft.com/office/officeart/2005/8/layout/orgChart1"/>
    <dgm:cxn modelId="{69BC0496-A414-45CD-BAB1-AB5D667332E5}" type="presOf" srcId="{166859F9-9807-4425-BF6F-BBED1FC48CEE}" destId="{CCE81B7A-60DA-4076-A06A-A09A530D4EE7}" srcOrd="0" destOrd="0" presId="urn:microsoft.com/office/officeart/2005/8/layout/orgChart1"/>
    <dgm:cxn modelId="{8658389A-5821-486C-B98C-D7A37360E03C}" type="presOf" srcId="{3FDC5E99-060C-4CF4-B833-4BFF0F689149}" destId="{3D3EE33C-D623-4D94-8110-D53A01576E62}" srcOrd="0" destOrd="0" presId="urn:microsoft.com/office/officeart/2005/8/layout/orgChart1"/>
    <dgm:cxn modelId="{AAB3E5CD-0483-4E16-8905-291145EDB74F}" srcId="{BF7C87DE-8C57-4674-8470-4EC98E84E3AA}" destId="{20244929-5A9F-44B6-8A03-5DB2FE93566E}" srcOrd="0" destOrd="0" parTransId="{E8D152B3-1291-48B0-BBB4-BC773C4656B3}" sibTransId="{EE76C058-AB0D-4329-B474-D271BE15AE3F}"/>
    <dgm:cxn modelId="{2CA923D3-D832-4E8A-91D0-8A132A2CD6E3}" type="presOf" srcId="{6D2F79B9-7707-4CD9-B8FF-938C666A1E66}" destId="{88DA9CA7-46F6-4640-910C-77771A0D5671}" srcOrd="0" destOrd="0" presId="urn:microsoft.com/office/officeart/2005/8/layout/orgChart1"/>
    <dgm:cxn modelId="{6415F8E6-2CBE-4ACA-81C7-44B33FE787F2}" type="presOf" srcId="{20244929-5A9F-44B6-8A03-5DB2FE93566E}" destId="{855CEF6B-F863-4A60-A703-415A639EBDEA}" srcOrd="1" destOrd="0" presId="urn:microsoft.com/office/officeart/2005/8/layout/orgChart1"/>
    <dgm:cxn modelId="{2E59814B-2068-4FC7-A538-6409B8A9D40B}" type="presParOf" srcId="{365F47E8-6267-48B4-B75D-9AD01F32910C}" destId="{E61ABFBD-3989-4813-96D3-D3A48C0EAA55}" srcOrd="0" destOrd="0" presId="urn:microsoft.com/office/officeart/2005/8/layout/orgChart1"/>
    <dgm:cxn modelId="{D1A4ADA3-AA60-4C8D-8278-1A09C861E60C}" type="presParOf" srcId="{E61ABFBD-3989-4813-96D3-D3A48C0EAA55}" destId="{314FB0C0-BA59-44CF-996F-F4D2E1C9911F}" srcOrd="0" destOrd="0" presId="urn:microsoft.com/office/officeart/2005/8/layout/orgChart1"/>
    <dgm:cxn modelId="{69CA5141-604D-44A2-B321-0B085446ACF3}" type="presParOf" srcId="{314FB0C0-BA59-44CF-996F-F4D2E1C9911F}" destId="{B8198179-EE0D-43C3-AB11-7669B9E6C312}" srcOrd="0" destOrd="0" presId="urn:microsoft.com/office/officeart/2005/8/layout/orgChart1"/>
    <dgm:cxn modelId="{DD6FC94F-5E3C-4E29-A478-B33BB105ED10}" type="presParOf" srcId="{314FB0C0-BA59-44CF-996F-F4D2E1C9911F}" destId="{855CEF6B-F863-4A60-A703-415A639EBDEA}" srcOrd="1" destOrd="0" presId="urn:microsoft.com/office/officeart/2005/8/layout/orgChart1"/>
    <dgm:cxn modelId="{B77C572C-3EA8-427E-B9B5-B0F39D61D878}" type="presParOf" srcId="{E61ABFBD-3989-4813-96D3-D3A48C0EAA55}" destId="{697A6A08-CB63-40BC-B3E9-62AC53AB9C47}" srcOrd="1" destOrd="0" presId="urn:microsoft.com/office/officeart/2005/8/layout/orgChart1"/>
    <dgm:cxn modelId="{E56BDDB4-F498-4CDB-8417-B691A499D1E1}" type="presParOf" srcId="{697A6A08-CB63-40BC-B3E9-62AC53AB9C47}" destId="{3D3EE33C-D623-4D94-8110-D53A01576E62}" srcOrd="0" destOrd="0" presId="urn:microsoft.com/office/officeart/2005/8/layout/orgChart1"/>
    <dgm:cxn modelId="{AAFEDF3F-EC8B-46EC-9D01-B148D597EC94}" type="presParOf" srcId="{697A6A08-CB63-40BC-B3E9-62AC53AB9C47}" destId="{8FDE7EBC-057A-4C77-9497-CCEA4A433B2F}" srcOrd="1" destOrd="0" presId="urn:microsoft.com/office/officeart/2005/8/layout/orgChart1"/>
    <dgm:cxn modelId="{7F5110E1-F354-4D3B-BD8F-A70C9F92AD07}" type="presParOf" srcId="{8FDE7EBC-057A-4C77-9497-CCEA4A433B2F}" destId="{FA0433A1-802F-4430-85B5-22046DF135B2}" srcOrd="0" destOrd="0" presId="urn:microsoft.com/office/officeart/2005/8/layout/orgChart1"/>
    <dgm:cxn modelId="{B51A0E3F-EE83-4A9E-A8F0-69BF4D4341A7}" type="presParOf" srcId="{FA0433A1-802F-4430-85B5-22046DF135B2}" destId="{CCE81B7A-60DA-4076-A06A-A09A530D4EE7}" srcOrd="0" destOrd="0" presId="urn:microsoft.com/office/officeart/2005/8/layout/orgChart1"/>
    <dgm:cxn modelId="{90795CCA-2ACE-448C-B828-C6AAF5F23674}" type="presParOf" srcId="{FA0433A1-802F-4430-85B5-22046DF135B2}" destId="{0A41F278-1370-4B4F-8E0D-855FD596B0E1}" srcOrd="1" destOrd="0" presId="urn:microsoft.com/office/officeart/2005/8/layout/orgChart1"/>
    <dgm:cxn modelId="{3E29B918-1A42-40C1-BD57-4EA7208AC525}" type="presParOf" srcId="{8FDE7EBC-057A-4C77-9497-CCEA4A433B2F}" destId="{FB888963-AB87-4174-B745-E9F992A046F8}" srcOrd="1" destOrd="0" presId="urn:microsoft.com/office/officeart/2005/8/layout/orgChart1"/>
    <dgm:cxn modelId="{0EC16A6E-6368-4745-961D-CA139E159E40}" type="presParOf" srcId="{8FDE7EBC-057A-4C77-9497-CCEA4A433B2F}" destId="{10DC6350-768F-458D-B0A5-B11E67D15A36}" srcOrd="2" destOrd="0" presId="urn:microsoft.com/office/officeart/2005/8/layout/orgChart1"/>
    <dgm:cxn modelId="{E0B2E4A3-449D-4263-9B4A-70846C693594}" type="presParOf" srcId="{697A6A08-CB63-40BC-B3E9-62AC53AB9C47}" destId="{88DA9CA7-46F6-4640-910C-77771A0D5671}" srcOrd="2" destOrd="0" presId="urn:microsoft.com/office/officeart/2005/8/layout/orgChart1"/>
    <dgm:cxn modelId="{9C7A93A7-3C93-4E78-9C87-102F4EE3D2E7}" type="presParOf" srcId="{697A6A08-CB63-40BC-B3E9-62AC53AB9C47}" destId="{5DE6DA5E-CD68-4AA8-8ADF-3A998421EB02}" srcOrd="3" destOrd="0" presId="urn:microsoft.com/office/officeart/2005/8/layout/orgChart1"/>
    <dgm:cxn modelId="{C5041BAB-D649-4902-BB83-1EC4701B6B1A}" type="presParOf" srcId="{5DE6DA5E-CD68-4AA8-8ADF-3A998421EB02}" destId="{6770CED0-1594-4E97-AC87-31C3DFA86A45}" srcOrd="0" destOrd="0" presId="urn:microsoft.com/office/officeart/2005/8/layout/orgChart1"/>
    <dgm:cxn modelId="{4FB21B4B-072F-4119-998C-2CE69FA2EBEB}" type="presParOf" srcId="{6770CED0-1594-4E97-AC87-31C3DFA86A45}" destId="{7CC7FD54-C5DC-49B6-AE9C-65BC116D17B8}" srcOrd="0" destOrd="0" presId="urn:microsoft.com/office/officeart/2005/8/layout/orgChart1"/>
    <dgm:cxn modelId="{1B38A536-40EA-4940-8DEF-E44BA98B43E3}" type="presParOf" srcId="{6770CED0-1594-4E97-AC87-31C3DFA86A45}" destId="{77CEBFCA-8788-4883-9B54-09F00224C64D}" srcOrd="1" destOrd="0" presId="urn:microsoft.com/office/officeart/2005/8/layout/orgChart1"/>
    <dgm:cxn modelId="{6CC3924C-2AF8-4271-81E4-FFF2B9623E27}" type="presParOf" srcId="{5DE6DA5E-CD68-4AA8-8ADF-3A998421EB02}" destId="{4D89E6B5-227B-4B4D-ACAB-4463629EF301}" srcOrd="1" destOrd="0" presId="urn:microsoft.com/office/officeart/2005/8/layout/orgChart1"/>
    <dgm:cxn modelId="{3361D43B-CEC4-41D7-B26B-9A488E76C454}" type="presParOf" srcId="{5DE6DA5E-CD68-4AA8-8ADF-3A998421EB02}" destId="{1FB96579-101D-44A3-AB1D-4A06D0EF3171}" srcOrd="2" destOrd="0" presId="urn:microsoft.com/office/officeart/2005/8/layout/orgChart1"/>
    <dgm:cxn modelId="{A7D207E2-8E30-4213-B3C6-A96A2CA12EF9}" type="presParOf" srcId="{E61ABFBD-3989-4813-96D3-D3A48C0EAA55}" destId="{7E9F0D85-45AA-472E-B6D1-9802EB8014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65DE3-E15D-465D-88FD-A9F17CA42D10}"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pPr rtl="1"/>
          <a:endParaRPr lang="ar-EG"/>
        </a:p>
      </dgm:t>
    </dgm:pt>
    <dgm:pt modelId="{FB674EF4-6BD3-4517-8ED0-600A8D7DDE2F}">
      <dgm:prSet phldrT="[نص]" phldr="0" custT="1"/>
      <dgm:spPr/>
      <dgm:t>
        <a:bodyPr/>
        <a:lstStyle/>
        <a:p>
          <a:pPr rtl="1"/>
          <a:r>
            <a:rPr lang="ar-EG" sz="2800" b="1" dirty="0"/>
            <a:t>أقسام مسكنات </a:t>
          </a:r>
          <a:r>
            <a:rPr lang="ar-EG" sz="2800" b="1" dirty="0" err="1"/>
            <a:t>الآلم</a:t>
          </a:r>
          <a:endParaRPr lang="ar-EG" sz="2800" b="1" dirty="0"/>
        </a:p>
      </dgm:t>
    </dgm:pt>
    <dgm:pt modelId="{66497E3E-3617-4A24-9360-F032876E696B}" type="parTrans" cxnId="{613B2CC1-C4FF-40B0-AECC-7D79913B57D3}">
      <dgm:prSet/>
      <dgm:spPr/>
      <dgm:t>
        <a:bodyPr/>
        <a:lstStyle/>
        <a:p>
          <a:pPr rtl="1"/>
          <a:endParaRPr lang="ar-EG"/>
        </a:p>
      </dgm:t>
    </dgm:pt>
    <dgm:pt modelId="{87506BA4-6011-46BF-A3B1-8D6AC929CC66}" type="sibTrans" cxnId="{613B2CC1-C4FF-40B0-AECC-7D79913B57D3}">
      <dgm:prSet/>
      <dgm:spPr/>
      <dgm:t>
        <a:bodyPr/>
        <a:lstStyle/>
        <a:p>
          <a:pPr rtl="1"/>
          <a:endParaRPr lang="ar-EG"/>
        </a:p>
      </dgm:t>
    </dgm:pt>
    <dgm:pt modelId="{498384AE-0F40-4CC9-8409-9F2D97F6FEE0}">
      <dgm:prSet phldrT="[نص]"/>
      <dgm:spPr/>
      <dgm:t>
        <a:bodyPr/>
        <a:lstStyle/>
        <a:p>
          <a:pPr rtl="1"/>
          <a:r>
            <a:rPr lang="ar-EG" b="1" i="0" u="none" dirty="0"/>
            <a:t>المسكنات الوصفية: هي مسكنات لا تصرف إلا بوصفة طبية من الطبيب بعد مراجعة حالتك الطبية.</a:t>
          </a:r>
          <a:endParaRPr lang="ar-EG" b="0" dirty="0"/>
        </a:p>
        <a:p>
          <a:pPr rtl="1"/>
          <a:endParaRPr lang="ar-EG" dirty="0"/>
        </a:p>
      </dgm:t>
    </dgm:pt>
    <dgm:pt modelId="{948DFCB3-C201-4E1D-8C92-365EBDE9CD27}" type="parTrans" cxnId="{0AC7E20E-3226-421C-B5F8-C1E2B15AFF2C}">
      <dgm:prSet/>
      <dgm:spPr/>
      <dgm:t>
        <a:bodyPr/>
        <a:lstStyle/>
        <a:p>
          <a:pPr rtl="1"/>
          <a:endParaRPr lang="ar-EG"/>
        </a:p>
      </dgm:t>
    </dgm:pt>
    <dgm:pt modelId="{6218DE3A-5525-4A8A-8BEF-022001B1181B}" type="sibTrans" cxnId="{0AC7E20E-3226-421C-B5F8-C1E2B15AFF2C}">
      <dgm:prSet/>
      <dgm:spPr/>
      <dgm:t>
        <a:bodyPr/>
        <a:lstStyle/>
        <a:p>
          <a:pPr rtl="1"/>
          <a:endParaRPr lang="ar-EG"/>
        </a:p>
      </dgm:t>
    </dgm:pt>
    <dgm:pt modelId="{AAF0241D-1F32-4250-9783-B4215AC954B5}">
      <dgm:prSet phldrT="[نص]" custT="1"/>
      <dgm:spPr/>
      <dgm:t>
        <a:bodyPr/>
        <a:lstStyle/>
        <a:p>
          <a:pPr rtl="1"/>
          <a:r>
            <a:rPr lang="ar-EG" sz="2800" b="1" i="0" u="none" dirty="0"/>
            <a:t>المسكنات </a:t>
          </a:r>
          <a:r>
            <a:rPr lang="ar-EG" sz="2800" b="1" i="0" u="none" dirty="0" err="1"/>
            <a:t>اللاوصفية</a:t>
          </a:r>
          <a:r>
            <a:rPr lang="ar-EG" sz="2800" b="1" i="0" u="none" dirty="0"/>
            <a:t> </a:t>
          </a:r>
          <a:r>
            <a:rPr lang="ar-EG" sz="2300" b="1" i="0" u="none" dirty="0"/>
            <a:t>: هي مسكنات يمكن شراؤها من الصيدلية بدون وصفة طبية.</a:t>
          </a:r>
          <a:endParaRPr lang="ar-EG" sz="2300" b="1" dirty="0"/>
        </a:p>
        <a:p>
          <a:pPr rtl="1"/>
          <a:endParaRPr lang="ar-EG" sz="2300" b="1" dirty="0"/>
        </a:p>
      </dgm:t>
    </dgm:pt>
    <dgm:pt modelId="{ECD852F0-4D25-4F26-BD55-B2C16DDC5B92}" type="parTrans" cxnId="{B7AFCACE-47F3-41AB-B960-19D1FFF158B5}">
      <dgm:prSet/>
      <dgm:spPr/>
      <dgm:t>
        <a:bodyPr/>
        <a:lstStyle/>
        <a:p>
          <a:pPr rtl="1"/>
          <a:endParaRPr lang="ar-EG"/>
        </a:p>
      </dgm:t>
    </dgm:pt>
    <dgm:pt modelId="{266C9AF2-90F6-4EB2-8E30-1A88DB4E736C}" type="sibTrans" cxnId="{B7AFCACE-47F3-41AB-B960-19D1FFF158B5}">
      <dgm:prSet/>
      <dgm:spPr/>
      <dgm:t>
        <a:bodyPr/>
        <a:lstStyle/>
        <a:p>
          <a:pPr rtl="1"/>
          <a:endParaRPr lang="ar-EG"/>
        </a:p>
      </dgm:t>
    </dgm:pt>
    <dgm:pt modelId="{06032D60-0A20-46BD-9776-BC09A342B65C}" type="pres">
      <dgm:prSet presAssocID="{86F65DE3-E15D-465D-88FD-A9F17CA42D10}" presName="Name0" presStyleCnt="0">
        <dgm:presLayoutVars>
          <dgm:chMax val="1"/>
          <dgm:chPref val="1"/>
        </dgm:presLayoutVars>
      </dgm:prSet>
      <dgm:spPr/>
    </dgm:pt>
    <dgm:pt modelId="{87FE606C-891E-4B15-A41A-2BA0A7A171D1}" type="pres">
      <dgm:prSet presAssocID="{FB674EF4-6BD3-4517-8ED0-600A8D7DDE2F}" presName="Parent" presStyleLbl="node0" presStyleIdx="0" presStyleCnt="1" custScaleX="50015" custScaleY="52709">
        <dgm:presLayoutVars>
          <dgm:chMax val="5"/>
          <dgm:chPref val="5"/>
        </dgm:presLayoutVars>
      </dgm:prSet>
      <dgm:spPr/>
    </dgm:pt>
    <dgm:pt modelId="{B55BABAA-9A17-498D-9470-E872B4382279}" type="pres">
      <dgm:prSet presAssocID="{FB674EF4-6BD3-4517-8ED0-600A8D7DDE2F}" presName="Accent1" presStyleLbl="node1" presStyleIdx="0" presStyleCnt="13"/>
      <dgm:spPr/>
    </dgm:pt>
    <dgm:pt modelId="{2B5CB30C-2D78-4526-9740-36D4891F3907}" type="pres">
      <dgm:prSet presAssocID="{FB674EF4-6BD3-4517-8ED0-600A8D7DDE2F}" presName="Accent2" presStyleLbl="node1" presStyleIdx="1" presStyleCnt="13"/>
      <dgm:spPr/>
    </dgm:pt>
    <dgm:pt modelId="{90DDFB12-F16F-4EDF-9255-091B2BA88711}" type="pres">
      <dgm:prSet presAssocID="{FB674EF4-6BD3-4517-8ED0-600A8D7DDE2F}" presName="Accent3" presStyleLbl="node1" presStyleIdx="2" presStyleCnt="13"/>
      <dgm:spPr/>
    </dgm:pt>
    <dgm:pt modelId="{C32CBBA7-EF3F-486A-A6AF-DC35DDC5E62F}" type="pres">
      <dgm:prSet presAssocID="{FB674EF4-6BD3-4517-8ED0-600A8D7DDE2F}" presName="Accent4" presStyleLbl="node1" presStyleIdx="3" presStyleCnt="13"/>
      <dgm:spPr/>
    </dgm:pt>
    <dgm:pt modelId="{5EA59718-FECE-4F0D-AC22-B103765142FA}" type="pres">
      <dgm:prSet presAssocID="{FB674EF4-6BD3-4517-8ED0-600A8D7DDE2F}" presName="Accent5" presStyleLbl="node1" presStyleIdx="4" presStyleCnt="13"/>
      <dgm:spPr/>
    </dgm:pt>
    <dgm:pt modelId="{02EE2012-10CD-401A-8AE3-55703BF30C02}" type="pres">
      <dgm:prSet presAssocID="{FB674EF4-6BD3-4517-8ED0-600A8D7DDE2F}" presName="Accent6" presStyleLbl="node1" presStyleIdx="5" presStyleCnt="13"/>
      <dgm:spPr/>
    </dgm:pt>
    <dgm:pt modelId="{66D3218B-B1BA-43A5-A317-8021794691C9}" type="pres">
      <dgm:prSet presAssocID="{498384AE-0F40-4CC9-8409-9F2D97F6FEE0}" presName="Child1" presStyleLbl="node1" presStyleIdx="6" presStyleCnt="13" custScaleX="116046" custScaleY="215378" custLinFactNeighborX="-49226" custLinFactNeighborY="-11900">
        <dgm:presLayoutVars>
          <dgm:chMax val="0"/>
          <dgm:chPref val="0"/>
        </dgm:presLayoutVars>
      </dgm:prSet>
      <dgm:spPr/>
    </dgm:pt>
    <dgm:pt modelId="{0F5702A9-EED7-4070-A6D9-B65B16143ABF}" type="pres">
      <dgm:prSet presAssocID="{498384AE-0F40-4CC9-8409-9F2D97F6FEE0}" presName="Accent7" presStyleCnt="0"/>
      <dgm:spPr/>
    </dgm:pt>
    <dgm:pt modelId="{FDC797B5-A146-48EF-A5A4-EFBB29128CD9}" type="pres">
      <dgm:prSet presAssocID="{498384AE-0F40-4CC9-8409-9F2D97F6FEE0}" presName="AccentHold1" presStyleLbl="node1" presStyleIdx="7" presStyleCnt="13"/>
      <dgm:spPr/>
    </dgm:pt>
    <dgm:pt modelId="{F0B8D08F-FFAC-472E-8CB4-47FC06FBC467}" type="pres">
      <dgm:prSet presAssocID="{498384AE-0F40-4CC9-8409-9F2D97F6FEE0}" presName="Accent8" presStyleCnt="0"/>
      <dgm:spPr/>
    </dgm:pt>
    <dgm:pt modelId="{C5C213F7-C285-49CF-8BD6-2A2FF6D521DC}" type="pres">
      <dgm:prSet presAssocID="{498384AE-0F40-4CC9-8409-9F2D97F6FEE0}" presName="AccentHold2" presStyleLbl="node1" presStyleIdx="8" presStyleCnt="13"/>
      <dgm:spPr/>
    </dgm:pt>
    <dgm:pt modelId="{CEBB18C3-BBAC-4F04-857B-1657DD2F692A}" type="pres">
      <dgm:prSet presAssocID="{AAF0241D-1F32-4250-9783-B4215AC954B5}" presName="Child2" presStyleLbl="node1" presStyleIdx="9" presStyleCnt="13" custScaleX="127640" custScaleY="230131" custLinFactNeighborX="7379" custLinFactNeighborY="56904">
        <dgm:presLayoutVars>
          <dgm:chMax val="0"/>
          <dgm:chPref val="0"/>
        </dgm:presLayoutVars>
      </dgm:prSet>
      <dgm:spPr/>
    </dgm:pt>
    <dgm:pt modelId="{A5D22701-5B60-4D58-97C8-FCB4BA0B071D}" type="pres">
      <dgm:prSet presAssocID="{AAF0241D-1F32-4250-9783-B4215AC954B5}" presName="Accent9" presStyleCnt="0"/>
      <dgm:spPr/>
    </dgm:pt>
    <dgm:pt modelId="{28657EAC-1BAC-4AA3-8557-694501303D8E}" type="pres">
      <dgm:prSet presAssocID="{AAF0241D-1F32-4250-9783-B4215AC954B5}" presName="AccentHold1" presStyleLbl="node1" presStyleIdx="10" presStyleCnt="13"/>
      <dgm:spPr/>
    </dgm:pt>
    <dgm:pt modelId="{446B7530-02B3-4BD8-9B5D-0E913F9B955C}" type="pres">
      <dgm:prSet presAssocID="{AAF0241D-1F32-4250-9783-B4215AC954B5}" presName="Accent10" presStyleCnt="0"/>
      <dgm:spPr/>
    </dgm:pt>
    <dgm:pt modelId="{A48EFE50-8478-43AA-80F9-64A98ED57852}" type="pres">
      <dgm:prSet presAssocID="{AAF0241D-1F32-4250-9783-B4215AC954B5}" presName="AccentHold2" presStyleLbl="node1" presStyleIdx="11" presStyleCnt="13"/>
      <dgm:spPr/>
    </dgm:pt>
    <dgm:pt modelId="{EB1283A0-1696-47DA-BC03-410A0C97DC03}" type="pres">
      <dgm:prSet presAssocID="{AAF0241D-1F32-4250-9783-B4215AC954B5}" presName="Accent11" presStyleCnt="0"/>
      <dgm:spPr/>
    </dgm:pt>
    <dgm:pt modelId="{DDA6953E-EBF9-45BC-B1A4-F353D8450E3D}" type="pres">
      <dgm:prSet presAssocID="{AAF0241D-1F32-4250-9783-B4215AC954B5}" presName="AccentHold3" presStyleLbl="node1" presStyleIdx="12" presStyleCnt="13"/>
      <dgm:spPr/>
    </dgm:pt>
  </dgm:ptLst>
  <dgm:cxnLst>
    <dgm:cxn modelId="{0AC7E20E-3226-421C-B5F8-C1E2B15AFF2C}" srcId="{FB674EF4-6BD3-4517-8ED0-600A8D7DDE2F}" destId="{498384AE-0F40-4CC9-8409-9F2D97F6FEE0}" srcOrd="0" destOrd="0" parTransId="{948DFCB3-C201-4E1D-8C92-365EBDE9CD27}" sibTransId="{6218DE3A-5525-4A8A-8BEF-022001B1181B}"/>
    <dgm:cxn modelId="{5DA6662E-7774-4EF5-B156-11C2DDFB3866}" type="presOf" srcId="{FB674EF4-6BD3-4517-8ED0-600A8D7DDE2F}" destId="{87FE606C-891E-4B15-A41A-2BA0A7A171D1}" srcOrd="0" destOrd="0" presId="urn:microsoft.com/office/officeart/2009/3/layout/CircleRelationship"/>
    <dgm:cxn modelId="{38D10169-5ACF-4DBB-9022-A245AC64AE17}" type="presOf" srcId="{AAF0241D-1F32-4250-9783-B4215AC954B5}" destId="{CEBB18C3-BBAC-4F04-857B-1657DD2F692A}" srcOrd="0" destOrd="0" presId="urn:microsoft.com/office/officeart/2009/3/layout/CircleRelationship"/>
    <dgm:cxn modelId="{11B1BE58-F60A-4496-8B75-A11C376ECB71}" type="presOf" srcId="{86F65DE3-E15D-465D-88FD-A9F17CA42D10}" destId="{06032D60-0A20-46BD-9776-BC09A342B65C}" srcOrd="0" destOrd="0" presId="urn:microsoft.com/office/officeart/2009/3/layout/CircleRelationship"/>
    <dgm:cxn modelId="{B191058E-B3CF-4344-8071-82C86905E8E5}" type="presOf" srcId="{498384AE-0F40-4CC9-8409-9F2D97F6FEE0}" destId="{66D3218B-B1BA-43A5-A317-8021794691C9}" srcOrd="0" destOrd="0" presId="urn:microsoft.com/office/officeart/2009/3/layout/CircleRelationship"/>
    <dgm:cxn modelId="{613B2CC1-C4FF-40B0-AECC-7D79913B57D3}" srcId="{86F65DE3-E15D-465D-88FD-A9F17CA42D10}" destId="{FB674EF4-6BD3-4517-8ED0-600A8D7DDE2F}" srcOrd="0" destOrd="0" parTransId="{66497E3E-3617-4A24-9360-F032876E696B}" sibTransId="{87506BA4-6011-46BF-A3B1-8D6AC929CC66}"/>
    <dgm:cxn modelId="{B7AFCACE-47F3-41AB-B960-19D1FFF158B5}" srcId="{FB674EF4-6BD3-4517-8ED0-600A8D7DDE2F}" destId="{AAF0241D-1F32-4250-9783-B4215AC954B5}" srcOrd="1" destOrd="0" parTransId="{ECD852F0-4D25-4F26-BD55-B2C16DDC5B92}" sibTransId="{266C9AF2-90F6-4EB2-8E30-1A88DB4E736C}"/>
    <dgm:cxn modelId="{415EB26F-C75B-44FF-B9C2-F8C9B524E23C}" type="presParOf" srcId="{06032D60-0A20-46BD-9776-BC09A342B65C}" destId="{87FE606C-891E-4B15-A41A-2BA0A7A171D1}" srcOrd="0" destOrd="0" presId="urn:microsoft.com/office/officeart/2009/3/layout/CircleRelationship"/>
    <dgm:cxn modelId="{3C14DB75-838F-4938-8885-5230795AF517}" type="presParOf" srcId="{06032D60-0A20-46BD-9776-BC09A342B65C}" destId="{B55BABAA-9A17-498D-9470-E872B4382279}" srcOrd="1" destOrd="0" presId="urn:microsoft.com/office/officeart/2009/3/layout/CircleRelationship"/>
    <dgm:cxn modelId="{0278D85D-EB60-4AEA-948C-C661CEA66F86}" type="presParOf" srcId="{06032D60-0A20-46BD-9776-BC09A342B65C}" destId="{2B5CB30C-2D78-4526-9740-36D4891F3907}" srcOrd="2" destOrd="0" presId="urn:microsoft.com/office/officeart/2009/3/layout/CircleRelationship"/>
    <dgm:cxn modelId="{A5D7F484-F941-44C5-91F7-1F2E6E50677E}" type="presParOf" srcId="{06032D60-0A20-46BD-9776-BC09A342B65C}" destId="{90DDFB12-F16F-4EDF-9255-091B2BA88711}" srcOrd="3" destOrd="0" presId="urn:microsoft.com/office/officeart/2009/3/layout/CircleRelationship"/>
    <dgm:cxn modelId="{7028DDE9-FF50-44F1-AA9D-ABFE4C097F13}" type="presParOf" srcId="{06032D60-0A20-46BD-9776-BC09A342B65C}" destId="{C32CBBA7-EF3F-486A-A6AF-DC35DDC5E62F}" srcOrd="4" destOrd="0" presId="urn:microsoft.com/office/officeart/2009/3/layout/CircleRelationship"/>
    <dgm:cxn modelId="{5D3B2488-AA9D-4215-A0A0-4B4D10F09480}" type="presParOf" srcId="{06032D60-0A20-46BD-9776-BC09A342B65C}" destId="{5EA59718-FECE-4F0D-AC22-B103765142FA}" srcOrd="5" destOrd="0" presId="urn:microsoft.com/office/officeart/2009/3/layout/CircleRelationship"/>
    <dgm:cxn modelId="{BB06B3DA-DD42-4E73-A16C-450DA4FD74CA}" type="presParOf" srcId="{06032D60-0A20-46BD-9776-BC09A342B65C}" destId="{02EE2012-10CD-401A-8AE3-55703BF30C02}" srcOrd="6" destOrd="0" presId="urn:microsoft.com/office/officeart/2009/3/layout/CircleRelationship"/>
    <dgm:cxn modelId="{81A131D4-B500-4E23-9231-21571D2A5BD1}" type="presParOf" srcId="{06032D60-0A20-46BD-9776-BC09A342B65C}" destId="{66D3218B-B1BA-43A5-A317-8021794691C9}" srcOrd="7" destOrd="0" presId="urn:microsoft.com/office/officeart/2009/3/layout/CircleRelationship"/>
    <dgm:cxn modelId="{FDD19931-907F-4E8A-9897-DA0D43EF6B31}" type="presParOf" srcId="{06032D60-0A20-46BD-9776-BC09A342B65C}" destId="{0F5702A9-EED7-4070-A6D9-B65B16143ABF}" srcOrd="8" destOrd="0" presId="urn:microsoft.com/office/officeart/2009/3/layout/CircleRelationship"/>
    <dgm:cxn modelId="{2BEC1FDA-916C-453A-9469-9F322EC24723}" type="presParOf" srcId="{0F5702A9-EED7-4070-A6D9-B65B16143ABF}" destId="{FDC797B5-A146-48EF-A5A4-EFBB29128CD9}" srcOrd="0" destOrd="0" presId="urn:microsoft.com/office/officeart/2009/3/layout/CircleRelationship"/>
    <dgm:cxn modelId="{E22647D4-957D-4210-92D9-87BEB07DF1B1}" type="presParOf" srcId="{06032D60-0A20-46BD-9776-BC09A342B65C}" destId="{F0B8D08F-FFAC-472E-8CB4-47FC06FBC467}" srcOrd="9" destOrd="0" presId="urn:microsoft.com/office/officeart/2009/3/layout/CircleRelationship"/>
    <dgm:cxn modelId="{F83F2AA8-89F7-40AF-805F-4269C2F0D3DF}" type="presParOf" srcId="{F0B8D08F-FFAC-472E-8CB4-47FC06FBC467}" destId="{C5C213F7-C285-49CF-8BD6-2A2FF6D521DC}" srcOrd="0" destOrd="0" presId="urn:microsoft.com/office/officeart/2009/3/layout/CircleRelationship"/>
    <dgm:cxn modelId="{E341A997-30C7-44CA-8035-095F30E5D691}" type="presParOf" srcId="{06032D60-0A20-46BD-9776-BC09A342B65C}" destId="{CEBB18C3-BBAC-4F04-857B-1657DD2F692A}" srcOrd="10" destOrd="0" presId="urn:microsoft.com/office/officeart/2009/3/layout/CircleRelationship"/>
    <dgm:cxn modelId="{114F6B3F-D1A9-4328-A0E6-A4151CB51D87}" type="presParOf" srcId="{06032D60-0A20-46BD-9776-BC09A342B65C}" destId="{A5D22701-5B60-4D58-97C8-FCB4BA0B071D}" srcOrd="11" destOrd="0" presId="urn:microsoft.com/office/officeart/2009/3/layout/CircleRelationship"/>
    <dgm:cxn modelId="{67DDD70D-2936-42D3-B77F-F6E4F064EC62}" type="presParOf" srcId="{A5D22701-5B60-4D58-97C8-FCB4BA0B071D}" destId="{28657EAC-1BAC-4AA3-8557-694501303D8E}" srcOrd="0" destOrd="0" presId="urn:microsoft.com/office/officeart/2009/3/layout/CircleRelationship"/>
    <dgm:cxn modelId="{86F7D591-BDD6-412A-BF44-67CA00068BCD}" type="presParOf" srcId="{06032D60-0A20-46BD-9776-BC09A342B65C}" destId="{446B7530-02B3-4BD8-9B5D-0E913F9B955C}" srcOrd="12" destOrd="0" presId="urn:microsoft.com/office/officeart/2009/3/layout/CircleRelationship"/>
    <dgm:cxn modelId="{E9DAE5BF-0F17-4E4A-975D-5F476BBD0524}" type="presParOf" srcId="{446B7530-02B3-4BD8-9B5D-0E913F9B955C}" destId="{A48EFE50-8478-43AA-80F9-64A98ED57852}" srcOrd="0" destOrd="0" presId="urn:microsoft.com/office/officeart/2009/3/layout/CircleRelationship"/>
    <dgm:cxn modelId="{9391EE2A-6ACA-40A3-937D-23DDC1314F93}" type="presParOf" srcId="{06032D60-0A20-46BD-9776-BC09A342B65C}" destId="{EB1283A0-1696-47DA-BC03-410A0C97DC03}" srcOrd="13" destOrd="0" presId="urn:microsoft.com/office/officeart/2009/3/layout/CircleRelationship"/>
    <dgm:cxn modelId="{5C1C0CD7-EBD8-4F41-9CCA-B9C30EFFCFDC}" type="presParOf" srcId="{EB1283A0-1696-47DA-BC03-410A0C97DC03}" destId="{DDA6953E-EBF9-45BC-B1A4-F353D8450E3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2C9A6-8292-41C4-B5F7-C029BAC6720B}">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57628-9399-405E-A870-A5E72F0A0DE4}">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2E96EB-B322-4B30-B926-01EFFAFF4A66}">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3806B-6442-4231-AA96-DC6B618A2141}">
      <dsp:nvSpPr>
        <dsp:cNvPr id="0" name=""/>
        <dsp:cNvSpPr/>
      </dsp:nvSpPr>
      <dsp:spPr>
        <a:xfrm>
          <a:off x="2875855" y="1271678"/>
          <a:ext cx="2376289" cy="11881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EG" sz="4100" b="1" kern="1200" dirty="0">
              <a:solidFill>
                <a:schemeClr val="accent4">
                  <a:lumMod val="50000"/>
                </a:schemeClr>
              </a:solidFill>
            </a:rPr>
            <a:t>أقسام التسمم حسب المسبب</a:t>
          </a:r>
        </a:p>
      </dsp:txBody>
      <dsp:txXfrm>
        <a:off x="2875855" y="1271678"/>
        <a:ext cx="2376289" cy="1188144"/>
      </dsp:txXfrm>
    </dsp:sp>
    <dsp:sp modelId="{51B98E67-FBD3-4FDD-95B8-638430304D16}">
      <dsp:nvSpPr>
        <dsp:cNvPr id="0" name=""/>
        <dsp:cNvSpPr/>
      </dsp:nvSpPr>
      <dsp:spPr>
        <a:xfrm>
          <a:off x="545" y="2958843"/>
          <a:ext cx="2376289" cy="11881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EG" sz="4100" kern="1200" dirty="0"/>
            <a:t>التسمم الغذائي</a:t>
          </a:r>
        </a:p>
      </dsp:txBody>
      <dsp:txXfrm>
        <a:off x="545" y="2958843"/>
        <a:ext cx="2376289" cy="1188144"/>
      </dsp:txXfrm>
    </dsp:sp>
    <dsp:sp modelId="{349EF04F-C109-421B-95A8-28CBD8CD3787}">
      <dsp:nvSpPr>
        <dsp:cNvPr id="0" name=""/>
        <dsp:cNvSpPr/>
      </dsp:nvSpPr>
      <dsp:spPr>
        <a:xfrm>
          <a:off x="2875855" y="2958843"/>
          <a:ext cx="2376289" cy="11881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EG" sz="4100" kern="1200" dirty="0"/>
            <a:t>التسمم الكيمائي</a:t>
          </a:r>
        </a:p>
      </dsp:txBody>
      <dsp:txXfrm>
        <a:off x="2875855" y="2958843"/>
        <a:ext cx="2376289" cy="1188144"/>
      </dsp:txXfrm>
    </dsp:sp>
    <dsp:sp modelId="{4410716E-8182-43EF-8CA4-50AA381181CB}">
      <dsp:nvSpPr>
        <dsp:cNvPr id="0" name=""/>
        <dsp:cNvSpPr/>
      </dsp:nvSpPr>
      <dsp:spPr>
        <a:xfrm>
          <a:off x="5751165" y="2958843"/>
          <a:ext cx="2376289" cy="11881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1">
            <a:lnSpc>
              <a:spcPct val="90000"/>
            </a:lnSpc>
            <a:spcBef>
              <a:spcPct val="0"/>
            </a:spcBef>
            <a:spcAft>
              <a:spcPct val="35000"/>
            </a:spcAft>
            <a:buNone/>
          </a:pPr>
          <a:r>
            <a:rPr lang="ar-EG" sz="4100" kern="1200" dirty="0"/>
            <a:t>التسمم بالأدوية</a:t>
          </a:r>
        </a:p>
      </dsp:txBody>
      <dsp:txXfrm>
        <a:off x="5751165" y="2958843"/>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9CA7-46F6-4640-910C-77771A0D5671}">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EE33C-D623-4D94-8110-D53A01576E62}">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98179-EE0D-43C3-AB11-7669B9E6C312}">
      <dsp:nvSpPr>
        <dsp:cNvPr id="0" name=""/>
        <dsp:cNvSpPr/>
      </dsp:nvSpPr>
      <dsp:spPr>
        <a:xfrm>
          <a:off x="2225972" y="485320"/>
          <a:ext cx="3676054" cy="18380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EG" sz="3000" kern="1200" dirty="0"/>
            <a:t>أنواع التسمم الدوائي</a:t>
          </a:r>
        </a:p>
      </dsp:txBody>
      <dsp:txXfrm>
        <a:off x="2225972" y="485320"/>
        <a:ext cx="3676054" cy="1838027"/>
      </dsp:txXfrm>
    </dsp:sp>
    <dsp:sp modelId="{CCE81B7A-60DA-4076-A06A-A09A530D4EE7}">
      <dsp:nvSpPr>
        <dsp:cNvPr id="0" name=""/>
        <dsp:cNvSpPr/>
      </dsp:nvSpPr>
      <dsp:spPr>
        <a:xfrm>
          <a:off x="1959" y="3095319"/>
          <a:ext cx="3676054" cy="18380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EG" sz="3000" b="1" i="0" u="none" kern="1200" dirty="0"/>
            <a:t>تسمم مزمن: وينتج عن تناول الدواء مدة طويلة مما يسبب تراكم الأدوية وارتفاع مستوى السموم في جسم المريض.</a:t>
          </a:r>
          <a:endParaRPr lang="ar-EG" sz="3000" b="1" kern="1200" dirty="0"/>
        </a:p>
      </dsp:txBody>
      <dsp:txXfrm>
        <a:off x="1959" y="3095319"/>
        <a:ext cx="3676054" cy="1838027"/>
      </dsp:txXfrm>
    </dsp:sp>
    <dsp:sp modelId="{7CC7FD54-C5DC-49B6-AE9C-65BC116D17B8}">
      <dsp:nvSpPr>
        <dsp:cNvPr id="0" name=""/>
        <dsp:cNvSpPr/>
      </dsp:nvSpPr>
      <dsp:spPr>
        <a:xfrm>
          <a:off x="4449985" y="3095319"/>
          <a:ext cx="3676054" cy="18380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1">
            <a:lnSpc>
              <a:spcPct val="90000"/>
            </a:lnSpc>
            <a:spcBef>
              <a:spcPct val="0"/>
            </a:spcBef>
            <a:spcAft>
              <a:spcPct val="35000"/>
            </a:spcAft>
            <a:buNone/>
          </a:pPr>
          <a:r>
            <a:rPr lang="ar-EG" sz="3000" b="1" i="0" u="none" kern="1200" dirty="0"/>
            <a:t>تسمم حاد: وينتج عن تناول المريض لجرعات زائدة من الدواء.</a:t>
          </a:r>
          <a:endParaRPr lang="ar-EG" sz="3000" b="0" kern="1200" dirty="0"/>
        </a:p>
      </dsp:txBody>
      <dsp:txXfrm>
        <a:off x="4449985" y="3095319"/>
        <a:ext cx="3676054" cy="1838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E606C-891E-4B15-A41A-2BA0A7A171D1}">
      <dsp:nvSpPr>
        <dsp:cNvPr id="0" name=""/>
        <dsp:cNvSpPr/>
      </dsp:nvSpPr>
      <dsp:spPr>
        <a:xfrm>
          <a:off x="3054920" y="1840650"/>
          <a:ext cx="2319935" cy="24448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t>أقسام مسكنات </a:t>
          </a:r>
          <a:r>
            <a:rPr lang="ar-EG" sz="2800" b="1" kern="1200" dirty="0" err="1"/>
            <a:t>الآلم</a:t>
          </a:r>
          <a:endParaRPr lang="ar-EG" sz="2800" b="1" kern="1200" dirty="0"/>
        </a:p>
      </dsp:txBody>
      <dsp:txXfrm>
        <a:off x="3394667" y="2198689"/>
        <a:ext cx="1640441" cy="1728765"/>
      </dsp:txXfrm>
    </dsp:sp>
    <dsp:sp modelId="{B55BABAA-9A17-498D-9470-E872B4382279}">
      <dsp:nvSpPr>
        <dsp:cNvPr id="0" name=""/>
        <dsp:cNvSpPr/>
      </dsp:nvSpPr>
      <dsp:spPr>
        <a:xfrm>
          <a:off x="4542264" y="532554"/>
          <a:ext cx="515865" cy="51585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CB30C-2D78-4526-9740-36D4891F3907}">
      <dsp:nvSpPr>
        <dsp:cNvPr id="0" name=""/>
        <dsp:cNvSpPr/>
      </dsp:nvSpPr>
      <dsp:spPr>
        <a:xfrm>
          <a:off x="3320749" y="5037634"/>
          <a:ext cx="373528" cy="373888"/>
        </a:xfrm>
        <a:prstGeom prst="ellipse">
          <a:avLst/>
        </a:prstGeom>
        <a:solidFill>
          <a:schemeClr val="accent3">
            <a:hueOff val="225883"/>
            <a:satOff val="8333"/>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DFB12-F16F-4EDF-9255-091B2BA88711}">
      <dsp:nvSpPr>
        <dsp:cNvPr id="0" name=""/>
        <dsp:cNvSpPr/>
      </dsp:nvSpPr>
      <dsp:spPr>
        <a:xfrm>
          <a:off x="6832604" y="2626327"/>
          <a:ext cx="373528" cy="373888"/>
        </a:xfrm>
        <a:prstGeom prst="ellipse">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2CBBA7-EF3F-486A-A6AF-DC35DDC5E62F}">
      <dsp:nvSpPr>
        <dsp:cNvPr id="0" name=""/>
        <dsp:cNvSpPr/>
      </dsp:nvSpPr>
      <dsp:spPr>
        <a:xfrm>
          <a:off x="5045190" y="5435364"/>
          <a:ext cx="515865" cy="515857"/>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59718-FECE-4F0D-AC22-B103765142FA}">
      <dsp:nvSpPr>
        <dsp:cNvPr id="0" name=""/>
        <dsp:cNvSpPr/>
      </dsp:nvSpPr>
      <dsp:spPr>
        <a:xfrm>
          <a:off x="3426855" y="1265700"/>
          <a:ext cx="373528" cy="373888"/>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EE2012-10CD-401A-8AE3-55703BF30C02}">
      <dsp:nvSpPr>
        <dsp:cNvPr id="0" name=""/>
        <dsp:cNvSpPr/>
      </dsp:nvSpPr>
      <dsp:spPr>
        <a:xfrm>
          <a:off x="2249335" y="3404447"/>
          <a:ext cx="373528" cy="373888"/>
        </a:xfrm>
        <a:prstGeom prst="ellipse">
          <a:avLst/>
        </a:prstGeom>
        <a:solidFill>
          <a:schemeClr val="accent3">
            <a:hueOff val="1129416"/>
            <a:satOff val="41667"/>
            <a:lumOff val="-6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3218B-B1BA-43A5-A317-8021794691C9}">
      <dsp:nvSpPr>
        <dsp:cNvPr id="0" name=""/>
        <dsp:cNvSpPr/>
      </dsp:nvSpPr>
      <dsp:spPr>
        <a:xfrm>
          <a:off x="0" y="269206"/>
          <a:ext cx="2188345" cy="4060207"/>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EG" sz="2000" b="1" i="0" u="none" kern="1200" dirty="0"/>
            <a:t>المسكنات الوصفية: هي مسكنات لا تصرف إلا بوصفة طبية من الطبيب بعد مراجعة حالتك الطبية.</a:t>
          </a:r>
          <a:endParaRPr lang="ar-EG" sz="2000" b="0" kern="1200" dirty="0"/>
        </a:p>
        <a:p>
          <a:pPr marL="0" lvl="0" indent="0" algn="ctr" defTabSz="889000" rtl="1">
            <a:lnSpc>
              <a:spcPct val="90000"/>
            </a:lnSpc>
            <a:spcBef>
              <a:spcPct val="0"/>
            </a:spcBef>
            <a:spcAft>
              <a:spcPct val="35000"/>
            </a:spcAft>
            <a:buNone/>
          </a:pPr>
          <a:endParaRPr lang="ar-EG" sz="2000" kern="1200" dirty="0"/>
        </a:p>
      </dsp:txBody>
      <dsp:txXfrm>
        <a:off x="320476" y="863810"/>
        <a:ext cx="1547393" cy="2870999"/>
      </dsp:txXfrm>
    </dsp:sp>
    <dsp:sp modelId="{FDC797B5-A146-48EF-A5A4-EFBB29128CD9}">
      <dsp:nvSpPr>
        <dsp:cNvPr id="0" name=""/>
        <dsp:cNvSpPr/>
      </dsp:nvSpPr>
      <dsp:spPr>
        <a:xfrm>
          <a:off x="4020359" y="1281956"/>
          <a:ext cx="515865" cy="515857"/>
        </a:xfrm>
        <a:prstGeom prst="ellipse">
          <a:avLst/>
        </a:prstGeom>
        <a:solidFill>
          <a:schemeClr val="accent3">
            <a:hueOff val="1581183"/>
            <a:satOff val="58333"/>
            <a:lumOff val="-8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213F7-C285-49CF-8BD6-2A2FF6D521DC}">
      <dsp:nvSpPr>
        <dsp:cNvPr id="0" name=""/>
        <dsp:cNvSpPr/>
      </dsp:nvSpPr>
      <dsp:spPr>
        <a:xfrm>
          <a:off x="623237" y="4018924"/>
          <a:ext cx="932526" cy="932552"/>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B18C3-BBAC-4F04-857B-1657DD2F692A}">
      <dsp:nvSpPr>
        <dsp:cNvPr id="0" name=""/>
        <dsp:cNvSpPr/>
      </dsp:nvSpPr>
      <dsp:spPr>
        <a:xfrm>
          <a:off x="6887986" y="540173"/>
          <a:ext cx="2406979" cy="4338324"/>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i="0" u="none" kern="1200" dirty="0"/>
            <a:t>المسكنات </a:t>
          </a:r>
          <a:r>
            <a:rPr lang="ar-EG" sz="2800" b="1" i="0" u="none" kern="1200" dirty="0" err="1"/>
            <a:t>اللاوصفية</a:t>
          </a:r>
          <a:r>
            <a:rPr lang="ar-EG" sz="2800" b="1" i="0" u="none" kern="1200" dirty="0"/>
            <a:t> </a:t>
          </a:r>
          <a:r>
            <a:rPr lang="ar-EG" sz="2300" b="1" i="0" u="none" kern="1200" dirty="0"/>
            <a:t>: هي مسكنات يمكن شراؤها من الصيدلية بدون وصفة طبية.</a:t>
          </a:r>
          <a:endParaRPr lang="ar-EG" sz="2300" b="1" kern="1200" dirty="0"/>
        </a:p>
        <a:p>
          <a:pPr marL="0" lvl="0" indent="0" algn="ctr" defTabSz="1244600" rtl="1">
            <a:lnSpc>
              <a:spcPct val="90000"/>
            </a:lnSpc>
            <a:spcBef>
              <a:spcPct val="0"/>
            </a:spcBef>
            <a:spcAft>
              <a:spcPct val="35000"/>
            </a:spcAft>
            <a:buNone/>
          </a:pPr>
          <a:endParaRPr lang="ar-EG" sz="2300" b="1" kern="1200" dirty="0"/>
        </a:p>
      </dsp:txBody>
      <dsp:txXfrm>
        <a:off x="7240480" y="1175506"/>
        <a:ext cx="1701991" cy="3067658"/>
      </dsp:txXfrm>
    </dsp:sp>
    <dsp:sp modelId="{28657EAC-1BAC-4AA3-8557-694501303D8E}">
      <dsp:nvSpPr>
        <dsp:cNvPr id="0" name=""/>
        <dsp:cNvSpPr/>
      </dsp:nvSpPr>
      <dsp:spPr>
        <a:xfrm>
          <a:off x="6168362" y="1995594"/>
          <a:ext cx="515865" cy="515857"/>
        </a:xfrm>
        <a:prstGeom prst="ellipse">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EFE50-8478-43AA-80F9-64A98ED57852}">
      <dsp:nvSpPr>
        <dsp:cNvPr id="0" name=""/>
        <dsp:cNvSpPr/>
      </dsp:nvSpPr>
      <dsp:spPr>
        <a:xfrm>
          <a:off x="268687" y="5128667"/>
          <a:ext cx="373528" cy="373888"/>
        </a:xfrm>
        <a:prstGeom prst="ellipse">
          <a:avLst/>
        </a:prstGeom>
        <a:solidFill>
          <a:schemeClr val="accent3">
            <a:hueOff val="2484716"/>
            <a:satOff val="91667"/>
            <a:lumOff val="-134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6953E-EBF9-45BC-B1A4-F353D8450E3D}">
      <dsp:nvSpPr>
        <dsp:cNvPr id="0" name=""/>
        <dsp:cNvSpPr/>
      </dsp:nvSpPr>
      <dsp:spPr>
        <a:xfrm>
          <a:off x="3993617" y="4596554"/>
          <a:ext cx="373528" cy="37388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6E86AD-0FFF-4EEA-ACC6-F90F59EA7D0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72CB5894-B316-40C1-93A0-A909BAC7AB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D0C44E52-F7F7-42BD-BC5E-A171FFDAACD4}"/>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C4A91575-493F-49BA-AD26-81A2E7A7C27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AD889E7-EBB6-4DFF-89C9-1825F03DE1C4}"/>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329027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F6E4A5-07FF-4181-B33E-5F1127CFD48A}"/>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FB7668C4-EA27-4B7B-A071-3D8BC798019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47E63280-988A-474A-B241-8F35A03BEF48}"/>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D2D17F10-7391-4622-9BA9-55AE533201FE}"/>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B2622D0-25CE-491E-8472-7DDA93E38358}"/>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17184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9773F4B-CDD4-4ED2-BEFA-3D00F7FF2C8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796547D-04E5-465C-B589-52496EF1FBC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AC691DD7-C516-43E7-9E8D-1364C9B18602}"/>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044F9591-7D77-4ABA-B246-B31F9AF5634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AC56E18-4E54-4D32-8959-71191E6FB1AF}"/>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159698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938261-A8CA-4CE5-8464-8F02DF15B85D}"/>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E16F4C7-3A37-4D5C-B74F-1D5C585CB3F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157401DB-04CC-4C20-A4A7-16D4AD43025A}"/>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2BCE1BE4-A11C-45BE-ACD0-83C11C0B0A91}"/>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4C01570-27EF-45FB-A738-7FCD6A040B7B}"/>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272438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5EA443-A874-4AC6-851A-1FBF0BF09F0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1488C979-D426-4725-B1D4-5FFC1E78F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B4EEC81F-3BEA-4F20-B587-F2643B83F3A0}"/>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349B9277-503D-46C8-8C8C-918149905BD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EAA14D3-8040-40A5-A58C-18EEAAFCC80F}"/>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34100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6054F3-017F-440D-8C0C-3D96FCD615C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96E007D7-5B77-4470-BA11-56111CA52B8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774D9ECB-7EBC-4BBD-81CA-D90053611F2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D2A3DAFC-FAF6-4F94-B908-13E5FD915876}"/>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6" name="عنصر نائب للتذييل 5">
            <a:extLst>
              <a:ext uri="{FF2B5EF4-FFF2-40B4-BE49-F238E27FC236}">
                <a16:creationId xmlns:a16="http://schemas.microsoft.com/office/drawing/2014/main" id="{2B759C50-E03F-44FB-B29C-47A1081A5A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1C1FAC0-4EF1-4A00-98D3-48AF7B771E21}"/>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63813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71DCF4-3892-4F36-8908-BD7A3C671F6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5CB68415-1CE6-4718-84F5-EB188020D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835BB211-624A-41D4-A1FD-A85A1369F20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79F8BAF-7DD2-40DB-A2E7-6BAC36614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3F7940D-EA3E-4B3D-8F8D-D64493B5DE6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F88B84D3-0A6F-4385-A7C9-5DB9952B1008}"/>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8" name="عنصر نائب للتذييل 7">
            <a:extLst>
              <a:ext uri="{FF2B5EF4-FFF2-40B4-BE49-F238E27FC236}">
                <a16:creationId xmlns:a16="http://schemas.microsoft.com/office/drawing/2014/main" id="{A8345317-19DB-461E-A49A-07BD7562D96A}"/>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3BEBC2D5-B9DE-4F2C-A3C4-896DE3FE689C}"/>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160130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653ECC-CC53-44D9-BAC4-45ECC38CA94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C893C7A-CA3D-49D5-883B-480343CB052A}"/>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4" name="عنصر نائب للتذييل 3">
            <a:extLst>
              <a:ext uri="{FF2B5EF4-FFF2-40B4-BE49-F238E27FC236}">
                <a16:creationId xmlns:a16="http://schemas.microsoft.com/office/drawing/2014/main" id="{BA5F46F3-D006-4FBB-8078-03BFCF79E7E5}"/>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B5A6A3F8-969B-4A9F-8613-3371656301BC}"/>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264717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38C962A-1283-4A5C-BBAD-DD507081A179}"/>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3" name="عنصر نائب للتذييل 2">
            <a:extLst>
              <a:ext uri="{FF2B5EF4-FFF2-40B4-BE49-F238E27FC236}">
                <a16:creationId xmlns:a16="http://schemas.microsoft.com/office/drawing/2014/main" id="{8B6AD8DD-4A47-4816-B451-79B16A7623E8}"/>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248DDA01-BCA2-4E36-A24B-9ADFCF5B0CFE}"/>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208760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1D9CA3-FC16-4AE4-B1FE-F4BE7DE87C9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8BE047C3-2AAD-4C16-A5CC-E182822FD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C5285377-3D93-44D6-BDE6-40FE5401E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1807F06-E4E0-4600-A53B-9D0765ED74A1}"/>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6" name="عنصر نائب للتذييل 5">
            <a:extLst>
              <a:ext uri="{FF2B5EF4-FFF2-40B4-BE49-F238E27FC236}">
                <a16:creationId xmlns:a16="http://schemas.microsoft.com/office/drawing/2014/main" id="{FA052B95-ADA4-4CEE-8DEF-8B5C25B2C02C}"/>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DD7A5444-CCCD-4B20-B4E3-CD9DF964703B}"/>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3924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219B46-FD7F-4C7C-8CAC-A7770149433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E0E8489B-7207-42A2-B536-33537D17A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A317E638-18A2-4829-BCD6-2456A220F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1CFE720-9674-487A-8665-726E9A024AB6}"/>
              </a:ext>
            </a:extLst>
          </p:cNvPr>
          <p:cNvSpPr>
            <a:spLocks noGrp="1"/>
          </p:cNvSpPr>
          <p:nvPr>
            <p:ph type="dt" sz="half" idx="10"/>
          </p:nvPr>
        </p:nvSpPr>
        <p:spPr/>
        <p:txBody>
          <a:bodyPr/>
          <a:lstStyle/>
          <a:p>
            <a:fld id="{491CB199-BB02-48F7-B30C-73805C66ED24}" type="datetimeFigureOut">
              <a:rPr lang="ar-EG" smtClean="0"/>
              <a:t>05/07/1443</a:t>
            </a:fld>
            <a:endParaRPr lang="ar-EG"/>
          </a:p>
        </p:txBody>
      </p:sp>
      <p:sp>
        <p:nvSpPr>
          <p:cNvPr id="6" name="عنصر نائب للتذييل 5">
            <a:extLst>
              <a:ext uri="{FF2B5EF4-FFF2-40B4-BE49-F238E27FC236}">
                <a16:creationId xmlns:a16="http://schemas.microsoft.com/office/drawing/2014/main" id="{1B154D28-6A21-4C41-944C-E6F3F4D88209}"/>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A72BDB1F-7523-429A-982B-D24DD3949E70}"/>
              </a:ext>
            </a:extLst>
          </p:cNvPr>
          <p:cNvSpPr>
            <a:spLocks noGrp="1"/>
          </p:cNvSpPr>
          <p:nvPr>
            <p:ph type="sldNum" sz="quarter" idx="12"/>
          </p:nvPr>
        </p:nvSpPr>
        <p:spPr/>
        <p:txBody>
          <a:bodyPr/>
          <a:lstStyle/>
          <a:p>
            <a:fld id="{EAFE5103-919F-4E25-A1DB-CC140663F1E7}" type="slidenum">
              <a:rPr lang="ar-EG" smtClean="0"/>
              <a:t>‹#›</a:t>
            </a:fld>
            <a:endParaRPr lang="ar-EG"/>
          </a:p>
        </p:txBody>
      </p:sp>
    </p:spTree>
    <p:extLst>
      <p:ext uri="{BB962C8B-B14F-4D97-AF65-F5344CB8AC3E}">
        <p14:creationId xmlns:p14="http://schemas.microsoft.com/office/powerpoint/2010/main" val="317508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E96A057-561C-4396-99C5-678EBBB712F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75E9CDCA-1C55-499F-AEF1-7E03AB061F7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AA96071E-92B8-41B7-A83C-EF3A271B5F0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1CB199-BB02-48F7-B30C-73805C66ED24}" type="datetimeFigureOut">
              <a:rPr lang="ar-EG" smtClean="0"/>
              <a:t>05/07/1443</a:t>
            </a:fld>
            <a:endParaRPr lang="ar-EG"/>
          </a:p>
        </p:txBody>
      </p:sp>
      <p:sp>
        <p:nvSpPr>
          <p:cNvPr id="5" name="عنصر نائب للتذييل 4">
            <a:extLst>
              <a:ext uri="{FF2B5EF4-FFF2-40B4-BE49-F238E27FC236}">
                <a16:creationId xmlns:a16="http://schemas.microsoft.com/office/drawing/2014/main" id="{B5CDB122-5878-41CB-A622-E121E8ECA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2A508C57-26E0-4859-85D1-1695C53F6B0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FE5103-919F-4E25-A1DB-CC140663F1E7}" type="slidenum">
              <a:rPr lang="ar-EG" smtClean="0"/>
              <a:t>‹#›</a:t>
            </a:fld>
            <a:endParaRPr lang="ar-EG"/>
          </a:p>
        </p:txBody>
      </p:sp>
    </p:spTree>
    <p:extLst>
      <p:ext uri="{BB962C8B-B14F-4D97-AF65-F5344CB8AC3E}">
        <p14:creationId xmlns:p14="http://schemas.microsoft.com/office/powerpoint/2010/main" val="60935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2" descr="Japan, Running, Marathon, Jogging, Longdistance Running, Sports, Jersey,  Child, Running, Marathon, Jogging png | PNGWing">
            <a:extLst>
              <a:ext uri="{FF2B5EF4-FFF2-40B4-BE49-F238E27FC236}">
                <a16:creationId xmlns:a16="http://schemas.microsoft.com/office/drawing/2014/main" id="{EDD738A0-D6A4-483F-94F5-EAFE7A56EB7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0" b="100000" l="10000" r="90000">
                        <a14:foregroundMark x1="52500" y1="45250" x2="44022" y2="47875"/>
                      </a14:backgroundRemoval>
                    </a14:imgEffect>
                  </a14:imgLayer>
                </a14:imgProps>
              </a:ext>
              <a:ext uri="{28A0092B-C50C-407E-A947-70E740481C1C}">
                <a14:useLocalDpi xmlns:a14="http://schemas.microsoft.com/office/drawing/2010/main" val="0"/>
              </a:ext>
            </a:extLst>
          </a:blip>
          <a:srcRect/>
          <a:stretch>
            <a:fillRect/>
          </a:stretch>
        </p:blipFill>
        <p:spPr bwMode="auto">
          <a:xfrm>
            <a:off x="-1000455" y="725215"/>
            <a:ext cx="5020661" cy="5833240"/>
          </a:xfrm>
          <a:prstGeom prst="rect">
            <a:avLst/>
          </a:prstGeom>
          <a:noFill/>
        </p:spPr>
      </p:pic>
      <p:sp>
        <p:nvSpPr>
          <p:cNvPr id="5" name="سحابة 4">
            <a:extLst>
              <a:ext uri="{FF2B5EF4-FFF2-40B4-BE49-F238E27FC236}">
                <a16:creationId xmlns:a16="http://schemas.microsoft.com/office/drawing/2014/main" id="{6240BEA5-56EF-438D-B55C-0B18EE504187}"/>
              </a:ext>
            </a:extLst>
          </p:cNvPr>
          <p:cNvSpPr/>
          <p:nvPr/>
        </p:nvSpPr>
        <p:spPr>
          <a:xfrm>
            <a:off x="2948152" y="1718441"/>
            <a:ext cx="3452648" cy="2995449"/>
          </a:xfrm>
          <a:prstGeom prst="cloud">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1">
                    <a:lumMod val="50000"/>
                  </a:schemeClr>
                </a:solidFill>
              </a:rPr>
              <a:t>الوحدة الأولى</a:t>
            </a:r>
          </a:p>
          <a:p>
            <a:pPr algn="ctr"/>
            <a:r>
              <a:rPr lang="ar-EG" sz="3600" b="1" dirty="0">
                <a:solidFill>
                  <a:srgbClr val="C00000"/>
                </a:solidFill>
              </a:rPr>
              <a:t>التوعية الصحية</a:t>
            </a:r>
          </a:p>
        </p:txBody>
      </p:sp>
    </p:spTree>
    <p:extLst>
      <p:ext uri="{BB962C8B-B14F-4D97-AF65-F5344CB8AC3E}">
        <p14:creationId xmlns:p14="http://schemas.microsoft.com/office/powerpoint/2010/main" val="11099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3F17FA05-EF79-4F73-8052-FB3FFD3270D1}"/>
              </a:ext>
            </a:extLst>
          </p:cNvPr>
          <p:cNvGraphicFramePr/>
          <p:nvPr>
            <p:extLst>
              <p:ext uri="{D42A27DB-BD31-4B8C-83A1-F6EECF244321}">
                <p14:modId xmlns:p14="http://schemas.microsoft.com/office/powerpoint/2010/main" val="1005294423"/>
              </p:ext>
            </p:extLst>
          </p:nvPr>
        </p:nvGraphicFramePr>
        <p:xfrm>
          <a:off x="2032000" y="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a:extLst>
              <a:ext uri="{FF2B5EF4-FFF2-40B4-BE49-F238E27FC236}">
                <a16:creationId xmlns:a16="http://schemas.microsoft.com/office/drawing/2014/main" id="{4DD68327-5654-44D9-9C90-DADF8730A4F5}"/>
              </a:ext>
            </a:extLst>
          </p:cNvPr>
          <p:cNvPicPr>
            <a:picLocks noChangeAspect="1"/>
          </p:cNvPicPr>
          <p:nvPr/>
        </p:nvPicPr>
        <p:blipFill>
          <a:blip r:embed="rId7"/>
          <a:stretch>
            <a:fillRect/>
          </a:stretch>
        </p:blipFill>
        <p:spPr>
          <a:xfrm>
            <a:off x="8028057" y="4353546"/>
            <a:ext cx="2131943" cy="1496460"/>
          </a:xfrm>
          <a:prstGeom prst="rect">
            <a:avLst/>
          </a:prstGeom>
          <a:ln>
            <a:noFill/>
          </a:ln>
          <a:effectLst>
            <a:outerShdw blurRad="190500" algn="tl" rotWithShape="0">
              <a:srgbClr val="000000">
                <a:alpha val="70000"/>
              </a:srgbClr>
            </a:outerShdw>
          </a:effectLst>
        </p:spPr>
      </p:pic>
      <p:pic>
        <p:nvPicPr>
          <p:cNvPr id="6" name="صورة 5">
            <a:extLst>
              <a:ext uri="{FF2B5EF4-FFF2-40B4-BE49-F238E27FC236}">
                <a16:creationId xmlns:a16="http://schemas.microsoft.com/office/drawing/2014/main" id="{43554F00-8544-46DB-A334-CA46E4C79856}"/>
              </a:ext>
            </a:extLst>
          </p:cNvPr>
          <p:cNvPicPr>
            <a:picLocks noChangeAspect="1"/>
          </p:cNvPicPr>
          <p:nvPr/>
        </p:nvPicPr>
        <p:blipFill>
          <a:blip r:embed="rId8"/>
          <a:stretch>
            <a:fillRect/>
          </a:stretch>
        </p:blipFill>
        <p:spPr>
          <a:xfrm>
            <a:off x="4892744" y="4353547"/>
            <a:ext cx="2485727" cy="1729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a:extLst>
              <a:ext uri="{FF2B5EF4-FFF2-40B4-BE49-F238E27FC236}">
                <a16:creationId xmlns:a16="http://schemas.microsoft.com/office/drawing/2014/main" id="{670E1D79-72CC-463C-87C9-C5B57DFD0685}"/>
              </a:ext>
            </a:extLst>
          </p:cNvPr>
          <p:cNvPicPr>
            <a:picLocks noChangeAspect="1"/>
          </p:cNvPicPr>
          <p:nvPr/>
        </p:nvPicPr>
        <p:blipFill>
          <a:blip r:embed="rId9"/>
          <a:stretch>
            <a:fillRect/>
          </a:stretch>
        </p:blipFill>
        <p:spPr>
          <a:xfrm>
            <a:off x="1664175" y="4312463"/>
            <a:ext cx="2230101" cy="1770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924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اشكال سكرابز للتصميم [الأرشيف] - منتديات فخامة العراق">
            <a:extLst>
              <a:ext uri="{FF2B5EF4-FFF2-40B4-BE49-F238E27FC236}">
                <a16:creationId xmlns:a16="http://schemas.microsoft.com/office/drawing/2014/main" id="{3D23C97E-54E1-4FB6-A72D-D8B312DA5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783" y="337930"/>
            <a:ext cx="3689165" cy="24251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4CB828E0-B24E-4BE3-95C9-D91EA80450A9}"/>
              </a:ext>
            </a:extLst>
          </p:cNvPr>
          <p:cNvSpPr txBox="1"/>
          <p:nvPr/>
        </p:nvSpPr>
        <p:spPr>
          <a:xfrm>
            <a:off x="4373218" y="1292291"/>
            <a:ext cx="3419061" cy="769441"/>
          </a:xfrm>
          <a:prstGeom prst="rect">
            <a:avLst/>
          </a:prstGeom>
          <a:noFill/>
        </p:spPr>
        <p:txBody>
          <a:bodyPr wrap="square" rtlCol="1">
            <a:spAutoFit/>
          </a:bodyPr>
          <a:lstStyle/>
          <a:p>
            <a:r>
              <a:rPr lang="ar-EG" sz="4400" b="1" dirty="0"/>
              <a:t>الدواء</a:t>
            </a:r>
          </a:p>
        </p:txBody>
      </p:sp>
      <p:pic>
        <p:nvPicPr>
          <p:cNvPr id="2050" name="Picture 2" descr="اعراض التسمم الدوائي وطرق التعامل معه - مجلة هي">
            <a:extLst>
              <a:ext uri="{FF2B5EF4-FFF2-40B4-BE49-F238E27FC236}">
                <a16:creationId xmlns:a16="http://schemas.microsoft.com/office/drawing/2014/main" id="{06922966-B714-4311-AAA0-E0FCBE7DE0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03" y="3721759"/>
            <a:ext cx="4601197" cy="2619852"/>
          </a:xfrm>
          <a:prstGeom prst="rect">
            <a:avLst/>
          </a:prstGeom>
          <a:noFill/>
        </p:spPr>
      </p:pic>
      <p:sp>
        <p:nvSpPr>
          <p:cNvPr id="6" name="مربع نص 5">
            <a:extLst>
              <a:ext uri="{FF2B5EF4-FFF2-40B4-BE49-F238E27FC236}">
                <a16:creationId xmlns:a16="http://schemas.microsoft.com/office/drawing/2014/main" id="{3B15F696-982C-436D-8CCF-5F9FCCD4D282}"/>
              </a:ext>
            </a:extLst>
          </p:cNvPr>
          <p:cNvSpPr txBox="1"/>
          <p:nvPr/>
        </p:nvSpPr>
        <p:spPr>
          <a:xfrm>
            <a:off x="3364396" y="2917591"/>
            <a:ext cx="6092686" cy="1569660"/>
          </a:xfrm>
          <a:prstGeom prst="rect">
            <a:avLst/>
          </a:prstGeom>
          <a:noFill/>
        </p:spPr>
        <p:txBody>
          <a:bodyPr wrap="square">
            <a:spAutoFit/>
          </a:bodyPr>
          <a:lstStyle/>
          <a:p>
            <a:r>
              <a:rPr lang="ar-EG" sz="3200" b="1" dirty="0">
                <a:solidFill>
                  <a:schemeClr val="accent4">
                    <a:lumMod val="50000"/>
                  </a:schemeClr>
                </a:solidFill>
              </a:rPr>
              <a:t>مادة كيميائية تساعد في علاج أو منع أو تخفيف أو تشخيص أعراض الأمراض التي تصيب الإنسان.</a:t>
            </a:r>
            <a:endParaRPr lang="ar-EG" sz="4800" dirty="0">
              <a:solidFill>
                <a:schemeClr val="accent4">
                  <a:lumMod val="50000"/>
                </a:schemeClr>
              </a:solidFill>
            </a:endParaRPr>
          </a:p>
        </p:txBody>
      </p:sp>
    </p:spTree>
    <p:extLst>
      <p:ext uri="{BB962C8B-B14F-4D97-AF65-F5344CB8AC3E}">
        <p14:creationId xmlns:p14="http://schemas.microsoft.com/office/powerpoint/2010/main" val="5445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اشكال سكرابز للتصميم [الأرشيف] - منتديات فخامة العراق">
            <a:extLst>
              <a:ext uri="{FF2B5EF4-FFF2-40B4-BE49-F238E27FC236}">
                <a16:creationId xmlns:a16="http://schemas.microsoft.com/office/drawing/2014/main" id="{3D23C97E-54E1-4FB6-A72D-D8B312DA5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783" y="337930"/>
            <a:ext cx="3689165" cy="24251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4CB828E0-B24E-4BE3-95C9-D91EA80450A9}"/>
              </a:ext>
            </a:extLst>
          </p:cNvPr>
          <p:cNvSpPr txBox="1"/>
          <p:nvPr/>
        </p:nvSpPr>
        <p:spPr>
          <a:xfrm>
            <a:off x="4386469" y="1063231"/>
            <a:ext cx="3419061" cy="1077218"/>
          </a:xfrm>
          <a:prstGeom prst="rect">
            <a:avLst/>
          </a:prstGeom>
          <a:noFill/>
        </p:spPr>
        <p:txBody>
          <a:bodyPr wrap="square" rtlCol="1">
            <a:spAutoFit/>
          </a:bodyPr>
          <a:lstStyle/>
          <a:p>
            <a:r>
              <a:rPr lang="ar-EG" sz="3200" b="1" dirty="0"/>
              <a:t>التسمم </a:t>
            </a:r>
          </a:p>
          <a:p>
            <a:r>
              <a:rPr lang="ar-EG" sz="3200" b="1" dirty="0"/>
              <a:t>الدوائي:</a:t>
            </a:r>
            <a:endParaRPr lang="ar-EG" sz="6600" dirty="0"/>
          </a:p>
        </p:txBody>
      </p:sp>
      <p:pic>
        <p:nvPicPr>
          <p:cNvPr id="2050" name="Picture 2" descr="اعراض التسمم الدوائي وطرق التعامل معه - مجلة هي">
            <a:extLst>
              <a:ext uri="{FF2B5EF4-FFF2-40B4-BE49-F238E27FC236}">
                <a16:creationId xmlns:a16="http://schemas.microsoft.com/office/drawing/2014/main" id="{06922966-B714-4311-AAA0-E0FCBE7DE0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03" y="3721759"/>
            <a:ext cx="4601197" cy="2619852"/>
          </a:xfrm>
          <a:prstGeom prst="rect">
            <a:avLst/>
          </a:prstGeom>
          <a:noFill/>
        </p:spPr>
      </p:pic>
      <p:sp>
        <p:nvSpPr>
          <p:cNvPr id="6" name="مربع نص 5">
            <a:extLst>
              <a:ext uri="{FF2B5EF4-FFF2-40B4-BE49-F238E27FC236}">
                <a16:creationId xmlns:a16="http://schemas.microsoft.com/office/drawing/2014/main" id="{3B15F696-982C-436D-8CCF-5F9FCCD4D282}"/>
              </a:ext>
            </a:extLst>
          </p:cNvPr>
          <p:cNvSpPr txBox="1"/>
          <p:nvPr/>
        </p:nvSpPr>
        <p:spPr>
          <a:xfrm>
            <a:off x="4219162" y="3083010"/>
            <a:ext cx="6092686" cy="2677656"/>
          </a:xfrm>
          <a:prstGeom prst="rect">
            <a:avLst/>
          </a:prstGeom>
          <a:noFill/>
        </p:spPr>
        <p:txBody>
          <a:bodyPr wrap="square">
            <a:spAutoFit/>
          </a:bodyPr>
          <a:lstStyle/>
          <a:p>
            <a:r>
              <a:rPr lang="ar-EG" sz="2800" b="1" dirty="0">
                <a:solidFill>
                  <a:schemeClr val="accent4">
                    <a:lumMod val="50000"/>
                  </a:schemeClr>
                </a:solidFill>
              </a:rPr>
              <a:t>حالة مرضية تنتج عن حدوث تسمم داخل الجسم نتيجة بعض الأسباب؛ كتناول جرعات زائدة من دواء معين أكانت بوصفة طبيب أو غير ذلك، أو تداخل بعض الأودية، أو عندما لا تتمكن الكبد أو الكليتان من التخلص من الدواء، مما يسمح له بالتراكم في الجسم.</a:t>
            </a:r>
            <a:endParaRPr lang="ar-EG" sz="4400" dirty="0">
              <a:solidFill>
                <a:schemeClr val="accent4">
                  <a:lumMod val="50000"/>
                </a:schemeClr>
              </a:solidFill>
            </a:endParaRPr>
          </a:p>
        </p:txBody>
      </p:sp>
    </p:spTree>
    <p:extLst>
      <p:ext uri="{BB962C8B-B14F-4D97-AF65-F5344CB8AC3E}">
        <p14:creationId xmlns:p14="http://schemas.microsoft.com/office/powerpoint/2010/main" val="19710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خاص بملحقات التصميم on Twitter: &quot;بطاقات @islamic_pic @islamic_pic2 #خلفيات  #سكرابز #خامات #رمزيات #صور #بطاقات #تصاميم_دعوية #تصاميم… &quot;">
            <a:extLst>
              <a:ext uri="{FF2B5EF4-FFF2-40B4-BE49-F238E27FC236}">
                <a16:creationId xmlns:a16="http://schemas.microsoft.com/office/drawing/2014/main" id="{0A902DA3-D250-4444-B62B-2123B071DE58}"/>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82" t="75628" r="282" b="3865"/>
          <a:stretch/>
        </p:blipFill>
        <p:spPr bwMode="auto">
          <a:xfrm>
            <a:off x="2661617" y="350784"/>
            <a:ext cx="7351280" cy="177619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8032B64C-099C-45EE-9553-3EAA1A8FF08B}"/>
              </a:ext>
            </a:extLst>
          </p:cNvPr>
          <p:cNvSpPr txBox="1"/>
          <p:nvPr/>
        </p:nvSpPr>
        <p:spPr>
          <a:xfrm>
            <a:off x="4989443" y="874643"/>
            <a:ext cx="4035287" cy="707886"/>
          </a:xfrm>
          <a:prstGeom prst="rect">
            <a:avLst/>
          </a:prstGeom>
          <a:noFill/>
        </p:spPr>
        <p:txBody>
          <a:bodyPr wrap="square" rtlCol="1">
            <a:spAutoFit/>
          </a:bodyPr>
          <a:lstStyle/>
          <a:p>
            <a:pPr algn="ctr"/>
            <a:r>
              <a:rPr lang="ar-EG" sz="4000" b="1" dirty="0"/>
              <a:t>أسباب التسمم الدوائي</a:t>
            </a:r>
          </a:p>
        </p:txBody>
      </p:sp>
      <p:sp>
        <p:nvSpPr>
          <p:cNvPr id="5" name="مربع نص 4">
            <a:extLst>
              <a:ext uri="{FF2B5EF4-FFF2-40B4-BE49-F238E27FC236}">
                <a16:creationId xmlns:a16="http://schemas.microsoft.com/office/drawing/2014/main" id="{FF4CC4E3-4550-49B4-B8F1-54BAD178B6B6}"/>
              </a:ext>
            </a:extLst>
          </p:cNvPr>
          <p:cNvSpPr txBox="1"/>
          <p:nvPr/>
        </p:nvSpPr>
        <p:spPr>
          <a:xfrm>
            <a:off x="1907537" y="2650833"/>
            <a:ext cx="8105360" cy="2934137"/>
          </a:xfrm>
          <a:prstGeom prst="rect">
            <a:avLst/>
          </a:prstGeom>
          <a:noFill/>
        </p:spPr>
        <p:txBody>
          <a:bodyPr wrap="square">
            <a:spAutoFit/>
          </a:bodyPr>
          <a:lstStyle/>
          <a:p>
            <a:pPr algn="r" rtl="1">
              <a:spcBef>
                <a:spcPts val="0"/>
              </a:spcBef>
              <a:spcAft>
                <a:spcPts val="500"/>
              </a:spcAft>
            </a:pPr>
            <a:r>
              <a:rPr lang="ar-EG" sz="4000" b="1" i="0" u="none" strike="noStrike" dirty="0">
                <a:solidFill>
                  <a:schemeClr val="accent6">
                    <a:lumMod val="50000"/>
                  </a:schemeClr>
                </a:solidFill>
                <a:effectLst/>
                <a:latin typeface="Arial" panose="020B0604020202020204" pitchFamily="34" charset="0"/>
              </a:rPr>
              <a:t>هناك عدة أسباب تؤدي إلى التسمم الدوائي منها:</a:t>
            </a:r>
          </a:p>
          <a:p>
            <a:pPr algn="r" rtl="1">
              <a:spcBef>
                <a:spcPts val="0"/>
              </a:spcBef>
              <a:spcAft>
                <a:spcPts val="500"/>
              </a:spcAft>
            </a:pPr>
            <a:r>
              <a:rPr lang="ar-EG" sz="3200" b="1" i="0" u="none" strike="noStrike" dirty="0">
                <a:solidFill>
                  <a:srgbClr val="643600"/>
                </a:solidFill>
                <a:effectLst/>
                <a:latin typeface="Arial" panose="020B0604020202020204" pitchFamily="34" charset="0"/>
              </a:rPr>
              <a:t> 1. تناول الأدوية دون استشارة الطبيب.</a:t>
            </a:r>
          </a:p>
          <a:p>
            <a:pPr algn="r" rtl="1">
              <a:spcBef>
                <a:spcPts val="0"/>
              </a:spcBef>
              <a:spcAft>
                <a:spcPts val="500"/>
              </a:spcAft>
            </a:pPr>
            <a:r>
              <a:rPr lang="ar-EG" sz="3200" b="1" i="0" u="none" strike="noStrike" dirty="0">
                <a:solidFill>
                  <a:srgbClr val="643600"/>
                </a:solidFill>
                <a:effectLst/>
                <a:latin typeface="Arial" panose="020B0604020202020204" pitchFamily="34" charset="0"/>
              </a:rPr>
              <a:t> ۲. تناول أكثر من دواء في وقت واحد بشكل خاطئ.</a:t>
            </a:r>
          </a:p>
          <a:p>
            <a:pPr algn="r" rtl="1">
              <a:spcBef>
                <a:spcPts val="0"/>
              </a:spcBef>
              <a:spcAft>
                <a:spcPts val="500"/>
              </a:spcAft>
            </a:pPr>
            <a:r>
              <a:rPr lang="ar-EG" sz="3200" b="1" i="0" u="none" strike="noStrike" dirty="0">
                <a:solidFill>
                  <a:srgbClr val="643600"/>
                </a:solidFill>
                <a:effectLst/>
                <a:latin typeface="Arial" panose="020B0604020202020204" pitchFamily="34" charset="0"/>
              </a:rPr>
              <a:t> 3. تناول جرعات زائدة من الأدوية.</a:t>
            </a:r>
          </a:p>
          <a:p>
            <a:pPr algn="r" rtl="1">
              <a:spcBef>
                <a:spcPts val="0"/>
              </a:spcBef>
              <a:spcAft>
                <a:spcPts val="500"/>
              </a:spcAft>
            </a:pPr>
            <a:r>
              <a:rPr lang="ar-EG" sz="3200" b="1" i="0" u="none" strike="noStrike" dirty="0">
                <a:solidFill>
                  <a:srgbClr val="643600"/>
                </a:solidFill>
                <a:effectLst/>
                <a:latin typeface="Arial" panose="020B0604020202020204" pitchFamily="34" charset="0"/>
              </a:rPr>
              <a:t> 4. التخزين غير السليم للأدوية.</a:t>
            </a:r>
            <a:endParaRPr lang="ar-EG" sz="3200" b="1" dirty="0">
              <a:effectLst/>
            </a:endParaRPr>
          </a:p>
        </p:txBody>
      </p:sp>
    </p:spTree>
    <p:extLst>
      <p:ext uri="{BB962C8B-B14F-4D97-AF65-F5344CB8AC3E}">
        <p14:creationId xmlns:p14="http://schemas.microsoft.com/office/powerpoint/2010/main" val="17684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صباح الخير">
            <a:extLst>
              <a:ext uri="{FF2B5EF4-FFF2-40B4-BE49-F238E27FC236}">
                <a16:creationId xmlns:a16="http://schemas.microsoft.com/office/drawing/2014/main" id="{71CEF31B-B108-41ED-B45A-273236BB5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2" y="344873"/>
            <a:ext cx="4676775" cy="3352483"/>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FB8119AB-10C1-4615-AEE2-1F1042EB4801}"/>
              </a:ext>
            </a:extLst>
          </p:cNvPr>
          <p:cNvSpPr txBox="1"/>
          <p:nvPr/>
        </p:nvSpPr>
        <p:spPr>
          <a:xfrm>
            <a:off x="4691270" y="1292087"/>
            <a:ext cx="2941982" cy="1754326"/>
          </a:xfrm>
          <a:prstGeom prst="rect">
            <a:avLst/>
          </a:prstGeom>
          <a:noFill/>
        </p:spPr>
        <p:txBody>
          <a:bodyPr wrap="square" rtlCol="1">
            <a:spAutoFit/>
          </a:bodyPr>
          <a:lstStyle/>
          <a:p>
            <a:pPr algn="ctr"/>
            <a:r>
              <a:rPr lang="ar-EG" sz="3600" b="1" dirty="0"/>
              <a:t>يوجد أسباب أخرى للتسمم الدوائي اذكرها؟</a:t>
            </a:r>
          </a:p>
        </p:txBody>
      </p:sp>
      <p:sp>
        <p:nvSpPr>
          <p:cNvPr id="4" name="مربع نص 3">
            <a:extLst>
              <a:ext uri="{FF2B5EF4-FFF2-40B4-BE49-F238E27FC236}">
                <a16:creationId xmlns:a16="http://schemas.microsoft.com/office/drawing/2014/main" id="{7D80A20E-1FB9-4C41-809F-AC33C6943289}"/>
              </a:ext>
            </a:extLst>
          </p:cNvPr>
          <p:cNvSpPr txBox="1"/>
          <p:nvPr/>
        </p:nvSpPr>
        <p:spPr>
          <a:xfrm>
            <a:off x="914400" y="4552122"/>
            <a:ext cx="8746435" cy="646331"/>
          </a:xfrm>
          <a:prstGeom prst="rect">
            <a:avLst/>
          </a:prstGeom>
          <a:noFill/>
        </p:spPr>
        <p:txBody>
          <a:bodyPr wrap="square" rtlCol="1">
            <a:spAutoFit/>
          </a:bodyPr>
          <a:lstStyle/>
          <a:p>
            <a:r>
              <a:rPr lang="ar-EG" sz="3600" b="1" dirty="0">
                <a:solidFill>
                  <a:srgbClr val="FF0000"/>
                </a:solidFill>
              </a:rPr>
              <a:t>تداخل الأدوية مع بعضها أحد الأنواع أو مع الأطعمة</a:t>
            </a:r>
          </a:p>
        </p:txBody>
      </p:sp>
    </p:spTree>
    <p:extLst>
      <p:ext uri="{BB962C8B-B14F-4D97-AF65-F5344CB8AC3E}">
        <p14:creationId xmlns:p14="http://schemas.microsoft.com/office/powerpoint/2010/main" val="31420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منتدى فتكات - عرض مشاركة واحدة - سكراب طوابع و زخارف و طفولي سكراب دمى  سكراب نوتات و بنرات بدون تحميل">
            <a:extLst>
              <a:ext uri="{FF2B5EF4-FFF2-40B4-BE49-F238E27FC236}">
                <a16:creationId xmlns:a16="http://schemas.microsoft.com/office/drawing/2014/main" id="{CE724F46-281B-4FF1-A6B6-DEC78E006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861" y="-321723"/>
            <a:ext cx="5431597" cy="42368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8E57A035-7F73-4CE7-8264-B1E3036100B8}"/>
              </a:ext>
            </a:extLst>
          </p:cNvPr>
          <p:cNvSpPr txBox="1"/>
          <p:nvPr/>
        </p:nvSpPr>
        <p:spPr>
          <a:xfrm>
            <a:off x="5088835" y="1073426"/>
            <a:ext cx="2802835" cy="1446550"/>
          </a:xfrm>
          <a:prstGeom prst="rect">
            <a:avLst/>
          </a:prstGeom>
          <a:noFill/>
        </p:spPr>
        <p:txBody>
          <a:bodyPr wrap="square" rtlCol="1">
            <a:spAutoFit/>
          </a:bodyPr>
          <a:lstStyle/>
          <a:p>
            <a:pPr algn="ctr"/>
            <a:r>
              <a:rPr lang="ar-EG" sz="8800" b="1" dirty="0"/>
              <a:t>تذكر</a:t>
            </a:r>
          </a:p>
        </p:txBody>
      </p:sp>
      <p:sp>
        <p:nvSpPr>
          <p:cNvPr id="5" name="مربع نص 4">
            <a:extLst>
              <a:ext uri="{FF2B5EF4-FFF2-40B4-BE49-F238E27FC236}">
                <a16:creationId xmlns:a16="http://schemas.microsoft.com/office/drawing/2014/main" id="{1E804353-0275-4FAB-8717-D94B07FF5E84}"/>
              </a:ext>
            </a:extLst>
          </p:cNvPr>
          <p:cNvSpPr txBox="1"/>
          <p:nvPr/>
        </p:nvSpPr>
        <p:spPr>
          <a:xfrm>
            <a:off x="3049657" y="4039217"/>
            <a:ext cx="6092686" cy="2618666"/>
          </a:xfrm>
          <a:prstGeom prst="rect">
            <a:avLst/>
          </a:prstGeom>
          <a:noFill/>
        </p:spPr>
        <p:txBody>
          <a:bodyPr wrap="square">
            <a:spAutoFit/>
          </a:bodyPr>
          <a:lstStyle/>
          <a:p>
            <a:pPr algn="r" rtl="1">
              <a:spcBef>
                <a:spcPts val="0"/>
              </a:spcBef>
              <a:spcAft>
                <a:spcPts val="500"/>
              </a:spcAft>
            </a:pPr>
            <a:r>
              <a:rPr lang="ar-EG" sz="3200" b="1" i="0" u="none" strike="noStrike" dirty="0">
                <a:solidFill>
                  <a:srgbClr val="5B8700"/>
                </a:solidFill>
                <a:effectLst/>
                <a:latin typeface="Arial" panose="020B0604020202020204" pitchFamily="34" charset="0"/>
              </a:rPr>
              <a:t>يعتمد التسمم الدوائي على نوع الدواء، والجرعة التي تم تناولها، والتاريخ المرضي أو الطبي.</a:t>
            </a:r>
            <a:endParaRPr lang="ar-EG" sz="3200" b="0" dirty="0">
              <a:effectLst/>
            </a:endParaRPr>
          </a:p>
          <a:p>
            <a:br>
              <a:rPr lang="ar-EG" sz="3200" dirty="0"/>
            </a:br>
            <a:endParaRPr lang="ar-EG" sz="3200" dirty="0"/>
          </a:p>
        </p:txBody>
      </p:sp>
    </p:spTree>
    <p:extLst>
      <p:ext uri="{BB962C8B-B14F-4D97-AF65-F5344CB8AC3E}">
        <p14:creationId xmlns:p14="http://schemas.microsoft.com/office/powerpoint/2010/main" val="30468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2324A7F9-1F93-4FF9-8C8A-62032B74E6C9}"/>
              </a:ext>
            </a:extLst>
          </p:cNvPr>
          <p:cNvGraphicFramePr/>
          <p:nvPr>
            <p:extLst>
              <p:ext uri="{D42A27DB-BD31-4B8C-83A1-F6EECF244321}">
                <p14:modId xmlns:p14="http://schemas.microsoft.com/office/powerpoint/2010/main" val="1190120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9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B8198179-EE0D-43C3-AB11-7669B9E6C312}"/>
                                            </p:graphicEl>
                                          </p:spTgt>
                                        </p:tgtEl>
                                        <p:attrNameLst>
                                          <p:attrName>style.visibility</p:attrName>
                                        </p:attrNameLst>
                                      </p:cBhvr>
                                      <p:to>
                                        <p:strVal val="visible"/>
                                      </p:to>
                                    </p:set>
                                    <p:anim calcmode="lin" valueType="num">
                                      <p:cBhvr>
                                        <p:cTn id="7" dur="500" fill="hold"/>
                                        <p:tgtEl>
                                          <p:spTgt spid="2">
                                            <p:graphicEl>
                                              <a:dgm id="{B8198179-EE0D-43C3-AB11-7669B9E6C312}"/>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B8198179-EE0D-43C3-AB11-7669B9E6C312}"/>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B8198179-EE0D-43C3-AB11-7669B9E6C31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3D3EE33C-D623-4D94-8110-D53A01576E62}"/>
                                            </p:graphicEl>
                                          </p:spTgt>
                                        </p:tgtEl>
                                        <p:attrNameLst>
                                          <p:attrName>style.visibility</p:attrName>
                                        </p:attrNameLst>
                                      </p:cBhvr>
                                      <p:to>
                                        <p:strVal val="visible"/>
                                      </p:to>
                                    </p:set>
                                    <p:anim calcmode="lin" valueType="num">
                                      <p:cBhvr>
                                        <p:cTn id="14" dur="500" fill="hold"/>
                                        <p:tgtEl>
                                          <p:spTgt spid="2">
                                            <p:graphicEl>
                                              <a:dgm id="{3D3EE33C-D623-4D94-8110-D53A01576E62}"/>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3D3EE33C-D623-4D94-8110-D53A01576E62}"/>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3D3EE33C-D623-4D94-8110-D53A01576E62}"/>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CCE81B7A-60DA-4076-A06A-A09A530D4EE7}"/>
                                            </p:graphicEl>
                                          </p:spTgt>
                                        </p:tgtEl>
                                        <p:attrNameLst>
                                          <p:attrName>style.visibility</p:attrName>
                                        </p:attrNameLst>
                                      </p:cBhvr>
                                      <p:to>
                                        <p:strVal val="visible"/>
                                      </p:to>
                                    </p:set>
                                    <p:anim calcmode="lin" valueType="num">
                                      <p:cBhvr>
                                        <p:cTn id="19" dur="500" fill="hold"/>
                                        <p:tgtEl>
                                          <p:spTgt spid="2">
                                            <p:graphicEl>
                                              <a:dgm id="{CCE81B7A-60DA-4076-A06A-A09A530D4EE7}"/>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CCE81B7A-60DA-4076-A06A-A09A530D4EE7}"/>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CCE81B7A-60DA-4076-A06A-A09A530D4EE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88DA9CA7-46F6-4640-910C-77771A0D5671}"/>
                                            </p:graphicEl>
                                          </p:spTgt>
                                        </p:tgtEl>
                                        <p:attrNameLst>
                                          <p:attrName>style.visibility</p:attrName>
                                        </p:attrNameLst>
                                      </p:cBhvr>
                                      <p:to>
                                        <p:strVal val="visible"/>
                                      </p:to>
                                    </p:set>
                                    <p:anim calcmode="lin" valueType="num">
                                      <p:cBhvr>
                                        <p:cTn id="26" dur="500" fill="hold"/>
                                        <p:tgtEl>
                                          <p:spTgt spid="2">
                                            <p:graphicEl>
                                              <a:dgm id="{88DA9CA7-46F6-4640-910C-77771A0D5671}"/>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88DA9CA7-46F6-4640-910C-77771A0D5671}"/>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88DA9CA7-46F6-4640-910C-77771A0D5671}"/>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7CC7FD54-C5DC-49B6-AE9C-65BC116D17B8}"/>
                                            </p:graphicEl>
                                          </p:spTgt>
                                        </p:tgtEl>
                                        <p:attrNameLst>
                                          <p:attrName>style.visibility</p:attrName>
                                        </p:attrNameLst>
                                      </p:cBhvr>
                                      <p:to>
                                        <p:strVal val="visible"/>
                                      </p:to>
                                    </p:set>
                                    <p:anim calcmode="lin" valueType="num">
                                      <p:cBhvr>
                                        <p:cTn id="31" dur="500" fill="hold"/>
                                        <p:tgtEl>
                                          <p:spTgt spid="2">
                                            <p:graphicEl>
                                              <a:dgm id="{7CC7FD54-C5DC-49B6-AE9C-65BC116D1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7CC7FD54-C5DC-49B6-AE9C-65BC116D1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7CC7FD54-C5DC-49B6-AE9C-65BC116D17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سكرابز دائرة منقطة">
            <a:extLst>
              <a:ext uri="{FF2B5EF4-FFF2-40B4-BE49-F238E27FC236}">
                <a16:creationId xmlns:a16="http://schemas.microsoft.com/office/drawing/2014/main" id="{7D88ADDC-2873-411C-BA18-A342C7973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574" y="0"/>
            <a:ext cx="4876800" cy="3876261"/>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8B483101-E125-4D10-AAAA-CFB521B9017B}"/>
              </a:ext>
            </a:extLst>
          </p:cNvPr>
          <p:cNvSpPr txBox="1"/>
          <p:nvPr/>
        </p:nvSpPr>
        <p:spPr>
          <a:xfrm>
            <a:off x="4736823" y="783968"/>
            <a:ext cx="2400299" cy="2308324"/>
          </a:xfrm>
          <a:prstGeom prst="rect">
            <a:avLst/>
          </a:prstGeom>
          <a:noFill/>
        </p:spPr>
        <p:txBody>
          <a:bodyPr wrap="square">
            <a:spAutoFit/>
          </a:bodyPr>
          <a:lstStyle/>
          <a:p>
            <a:pPr algn="ctr" rtl="1">
              <a:spcBef>
                <a:spcPts val="0"/>
              </a:spcBef>
              <a:spcAft>
                <a:spcPts val="500"/>
              </a:spcAft>
            </a:pPr>
            <a:r>
              <a:rPr lang="ar-EG" sz="3600" b="1" i="0" u="none" strike="noStrike" dirty="0">
                <a:solidFill>
                  <a:schemeClr val="bg1"/>
                </a:solidFill>
                <a:effectLst/>
                <a:latin typeface="Arial" panose="020B0604020202020204" pitchFamily="34" charset="0"/>
              </a:rPr>
              <a:t>متى تظهر أعراض التسمم الدوائي؟</a:t>
            </a:r>
            <a:endParaRPr lang="ar-EG" sz="3600" b="0" dirty="0">
              <a:solidFill>
                <a:schemeClr val="bg1"/>
              </a:solidFill>
              <a:effectLst/>
            </a:endParaRPr>
          </a:p>
        </p:txBody>
      </p:sp>
      <p:sp>
        <p:nvSpPr>
          <p:cNvPr id="6" name="مربع نص 5">
            <a:extLst>
              <a:ext uri="{FF2B5EF4-FFF2-40B4-BE49-F238E27FC236}">
                <a16:creationId xmlns:a16="http://schemas.microsoft.com/office/drawing/2014/main" id="{41830288-F26F-4D1D-B22E-18451C0C291E}"/>
              </a:ext>
            </a:extLst>
          </p:cNvPr>
          <p:cNvSpPr txBox="1"/>
          <p:nvPr/>
        </p:nvSpPr>
        <p:spPr>
          <a:xfrm>
            <a:off x="915640" y="3604593"/>
            <a:ext cx="10042663" cy="2677656"/>
          </a:xfrm>
          <a:prstGeom prst="rect">
            <a:avLst/>
          </a:prstGeom>
          <a:noFill/>
        </p:spPr>
        <p:txBody>
          <a:bodyPr wrap="square">
            <a:spAutoFit/>
          </a:bodyPr>
          <a:lstStyle/>
          <a:p>
            <a:r>
              <a:rPr lang="ar-EG" sz="2800" b="1" i="0" u="none" strike="noStrike" dirty="0">
                <a:solidFill>
                  <a:srgbClr val="7030A0"/>
                </a:solidFill>
                <a:effectLst/>
                <a:latin typeface="Arial" panose="020B0604020202020204" pitchFamily="34" charset="0"/>
              </a:rPr>
              <a:t>تختلف سرعة ظهور أعراض التسمم الدوائي بحسب نوع الدواء المتناول والكمية المتناولة، فبعض الأدوية تظهر أعراض التسمم بها خلال دقائق فقط من تناولها، في حين أن بعض الأدوية الأخرى يمكن أن يحتاج إلى ساعات؛ لذلك يجب الاتصال بالإسعاف في حالة وجود ما يدل على اشتباه حدوث تسمم دوائي، كوجود علبة دواء مفتوحة وفارغة مع وجود أطفال في المنزل، ويلزم الإسراع في طلب الإسعاف حتى لو لم تظهر أعراض التسمم ، تجنبا للمضاعفات.</a:t>
            </a:r>
            <a:endParaRPr lang="ar-EG" sz="2800" dirty="0">
              <a:solidFill>
                <a:srgbClr val="7030A0"/>
              </a:solidFill>
            </a:endParaRPr>
          </a:p>
        </p:txBody>
      </p:sp>
    </p:spTree>
    <p:extLst>
      <p:ext uri="{BB962C8B-B14F-4D97-AF65-F5344CB8AC3E}">
        <p14:creationId xmlns:p14="http://schemas.microsoft.com/office/powerpoint/2010/main" val="34954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سكرابز دائرة منقطة">
            <a:extLst>
              <a:ext uri="{FF2B5EF4-FFF2-40B4-BE49-F238E27FC236}">
                <a16:creationId xmlns:a16="http://schemas.microsoft.com/office/drawing/2014/main" id="{7D88ADDC-2873-411C-BA18-A342C7973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574" y="0"/>
            <a:ext cx="4876800" cy="3253407"/>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8B483101-E125-4D10-AAAA-CFB521B9017B}"/>
              </a:ext>
            </a:extLst>
          </p:cNvPr>
          <p:cNvSpPr txBox="1"/>
          <p:nvPr/>
        </p:nvSpPr>
        <p:spPr>
          <a:xfrm>
            <a:off x="4736821" y="1026538"/>
            <a:ext cx="2400299" cy="1200329"/>
          </a:xfrm>
          <a:prstGeom prst="rect">
            <a:avLst/>
          </a:prstGeom>
          <a:noFill/>
        </p:spPr>
        <p:txBody>
          <a:bodyPr wrap="square">
            <a:spAutoFit/>
          </a:bodyPr>
          <a:lstStyle/>
          <a:p>
            <a:pPr algn="ctr"/>
            <a:r>
              <a:rPr lang="ar-EG" sz="3600" b="1" dirty="0">
                <a:solidFill>
                  <a:schemeClr val="bg1"/>
                </a:solidFill>
              </a:rPr>
              <a:t>أعراض التسمم الدوائي</a:t>
            </a:r>
            <a:endParaRPr lang="ar-EG" sz="6000" dirty="0">
              <a:solidFill>
                <a:schemeClr val="bg1"/>
              </a:solidFill>
            </a:endParaRPr>
          </a:p>
        </p:txBody>
      </p:sp>
      <p:sp>
        <p:nvSpPr>
          <p:cNvPr id="6" name="مربع نص 5">
            <a:extLst>
              <a:ext uri="{FF2B5EF4-FFF2-40B4-BE49-F238E27FC236}">
                <a16:creationId xmlns:a16="http://schemas.microsoft.com/office/drawing/2014/main" id="{41830288-F26F-4D1D-B22E-18451C0C291E}"/>
              </a:ext>
            </a:extLst>
          </p:cNvPr>
          <p:cNvSpPr txBox="1"/>
          <p:nvPr/>
        </p:nvSpPr>
        <p:spPr>
          <a:xfrm>
            <a:off x="915638" y="3253405"/>
            <a:ext cx="10042663" cy="3108543"/>
          </a:xfrm>
          <a:prstGeom prst="rect">
            <a:avLst/>
          </a:prstGeom>
          <a:noFill/>
        </p:spPr>
        <p:txBody>
          <a:bodyPr wrap="square">
            <a:spAutoFit/>
          </a:bodyPr>
          <a:lstStyle/>
          <a:p>
            <a:pPr marL="285750" indent="-285750">
              <a:buFont typeface="Arial" panose="020B0604020202020204" pitchFamily="34" charset="0"/>
              <a:buChar char="•"/>
            </a:pPr>
            <a:r>
              <a:rPr lang="ar-EG" sz="2800" b="1" dirty="0">
                <a:solidFill>
                  <a:schemeClr val="accent6">
                    <a:lumMod val="75000"/>
                  </a:schemeClr>
                </a:solidFill>
              </a:rPr>
              <a:t>انخفاض درجة حرارة الجسم، والشعور بالبرودة الشديدة.</a:t>
            </a:r>
          </a:p>
          <a:p>
            <a:pPr marL="285750" indent="-285750">
              <a:buFont typeface="Arial" panose="020B0604020202020204" pitchFamily="34" charset="0"/>
              <a:buChar char="•"/>
            </a:pPr>
            <a:r>
              <a:rPr lang="ar-EG" sz="2800" b="1" dirty="0">
                <a:solidFill>
                  <a:schemeClr val="accent6">
                    <a:lumMod val="75000"/>
                  </a:schemeClr>
                </a:solidFill>
              </a:rPr>
              <a:t>ضيق التنفس، وقد يصل الأمر إلى توقف النفس والشعور بالاختناق.</a:t>
            </a:r>
          </a:p>
          <a:p>
            <a:pPr marL="285750" indent="-285750">
              <a:buFont typeface="Arial" panose="020B0604020202020204" pitchFamily="34" charset="0"/>
              <a:buChar char="•"/>
            </a:pPr>
            <a:r>
              <a:rPr lang="ar-EG" sz="2800" b="1" dirty="0">
                <a:solidFill>
                  <a:schemeClr val="accent6">
                    <a:lumMod val="75000"/>
                  </a:schemeClr>
                </a:solidFill>
              </a:rPr>
              <a:t> الشعور بالغثيان والقيء.</a:t>
            </a:r>
          </a:p>
          <a:p>
            <a:pPr marL="285750" indent="-285750">
              <a:buFont typeface="Arial" panose="020B0604020202020204" pitchFamily="34" charset="0"/>
              <a:buChar char="•"/>
            </a:pPr>
            <a:r>
              <a:rPr lang="ar-EG" sz="2800" b="1" dirty="0">
                <a:solidFill>
                  <a:schemeClr val="accent6">
                    <a:lumMod val="75000"/>
                  </a:schemeClr>
                </a:solidFill>
              </a:rPr>
              <a:t> التعرق الشديد والهلوسة في بعض الأحيان. </a:t>
            </a:r>
          </a:p>
          <a:p>
            <a:pPr marL="285750" indent="-285750">
              <a:buFont typeface="Arial" panose="020B0604020202020204" pitchFamily="34" charset="0"/>
              <a:buChar char="•"/>
            </a:pPr>
            <a:r>
              <a:rPr lang="ar-EG" sz="2800" b="1" dirty="0">
                <a:solidFill>
                  <a:schemeClr val="accent6">
                    <a:lumMod val="75000"/>
                  </a:schemeClr>
                </a:solidFill>
              </a:rPr>
              <a:t> اضطراب الرؤية مع اتساع العينين </a:t>
            </a:r>
          </a:p>
          <a:p>
            <a:pPr marL="285750" indent="-285750">
              <a:buFont typeface="Arial" panose="020B0604020202020204" pitchFamily="34" charset="0"/>
              <a:buChar char="•"/>
            </a:pPr>
            <a:r>
              <a:rPr lang="ar-EG" sz="2800" b="1" dirty="0">
                <a:solidFill>
                  <a:schemeClr val="accent6">
                    <a:lumMod val="75000"/>
                  </a:schemeClr>
                </a:solidFill>
              </a:rPr>
              <a:t> تسارع ضربات القلب بشكل ملحوظ. </a:t>
            </a:r>
          </a:p>
          <a:p>
            <a:pPr marL="285750" indent="-285750">
              <a:buFont typeface="Arial" panose="020B0604020202020204" pitchFamily="34" charset="0"/>
              <a:buChar char="•"/>
            </a:pPr>
            <a:r>
              <a:rPr lang="ar-EG" sz="2800" b="1" dirty="0">
                <a:solidFill>
                  <a:schemeClr val="accent6">
                    <a:lumMod val="75000"/>
                  </a:schemeClr>
                </a:solidFill>
              </a:rPr>
              <a:t>حدوث بعض التشنجات العضلية، والرعشة.</a:t>
            </a:r>
            <a:endParaRPr lang="ar-EG" sz="4000" dirty="0">
              <a:solidFill>
                <a:schemeClr val="accent6">
                  <a:lumMod val="75000"/>
                </a:schemeClr>
              </a:solidFill>
            </a:endParaRPr>
          </a:p>
        </p:txBody>
      </p:sp>
    </p:spTree>
    <p:extLst>
      <p:ext uri="{BB962C8B-B14F-4D97-AF65-F5344CB8AC3E}">
        <p14:creationId xmlns:p14="http://schemas.microsoft.com/office/powerpoint/2010/main" val="347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randombar(horizontal)">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صباح الخير">
            <a:extLst>
              <a:ext uri="{FF2B5EF4-FFF2-40B4-BE49-F238E27FC236}">
                <a16:creationId xmlns:a16="http://schemas.microsoft.com/office/drawing/2014/main" id="{831930A8-1294-4047-9C8E-FD7F66062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40" y="571499"/>
            <a:ext cx="8820757" cy="3255067"/>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B71924D3-F61C-4CD5-BA9E-CA0E651C1D91}"/>
              </a:ext>
            </a:extLst>
          </p:cNvPr>
          <p:cNvSpPr txBox="1"/>
          <p:nvPr/>
        </p:nvSpPr>
        <p:spPr>
          <a:xfrm>
            <a:off x="5563318" y="1364892"/>
            <a:ext cx="3354455" cy="1384995"/>
          </a:xfrm>
          <a:prstGeom prst="rect">
            <a:avLst/>
          </a:prstGeom>
          <a:noFill/>
        </p:spPr>
        <p:txBody>
          <a:bodyPr wrap="square">
            <a:spAutoFit/>
          </a:bodyPr>
          <a:lstStyle/>
          <a:p>
            <a:pPr algn="r" rtl="1">
              <a:spcBef>
                <a:spcPts val="0"/>
              </a:spcBef>
              <a:spcAft>
                <a:spcPts val="500"/>
              </a:spcAft>
            </a:pPr>
            <a:r>
              <a:rPr lang="ar-EG" sz="2800" b="1" i="0" u="none" strike="noStrike" dirty="0">
                <a:solidFill>
                  <a:srgbClr val="655F00"/>
                </a:solidFill>
                <a:effectLst/>
                <a:latin typeface="Arial" panose="020B0604020202020204" pitchFamily="34" charset="0"/>
              </a:rPr>
              <a:t>بعد دراستك لمفهوم التسمم الدوائي استنتج مفهوم السلامة الدوائية ؟</a:t>
            </a:r>
            <a:endParaRPr lang="ar-EG" sz="2800" b="0" dirty="0">
              <a:effectLst/>
            </a:endParaRPr>
          </a:p>
        </p:txBody>
      </p:sp>
      <p:sp>
        <p:nvSpPr>
          <p:cNvPr id="6" name="مربع نص 5">
            <a:extLst>
              <a:ext uri="{FF2B5EF4-FFF2-40B4-BE49-F238E27FC236}">
                <a16:creationId xmlns:a16="http://schemas.microsoft.com/office/drawing/2014/main" id="{82FECDB4-4DED-411A-93CE-BD02E5441487}"/>
              </a:ext>
            </a:extLst>
          </p:cNvPr>
          <p:cNvSpPr txBox="1"/>
          <p:nvPr/>
        </p:nvSpPr>
        <p:spPr>
          <a:xfrm>
            <a:off x="2401128" y="4470619"/>
            <a:ext cx="7389743" cy="1384995"/>
          </a:xfrm>
          <a:prstGeom prst="rect">
            <a:avLst/>
          </a:prstGeom>
          <a:noFill/>
        </p:spPr>
        <p:txBody>
          <a:bodyPr wrap="square">
            <a:spAutoFit/>
          </a:bodyPr>
          <a:lstStyle/>
          <a:p>
            <a:r>
              <a:rPr lang="ar-EG" sz="2800" b="1" dirty="0">
                <a:solidFill>
                  <a:srgbClr val="FF0000"/>
                </a:solidFill>
              </a:rPr>
              <a:t>السلامة الدوائية أو اليقظة الدوائية ' </a:t>
            </a:r>
            <a:r>
              <a:rPr lang="ar-EG" sz="2800" b="1" dirty="0" err="1">
                <a:solidFill>
                  <a:srgbClr val="FF0000"/>
                </a:solidFill>
              </a:rPr>
              <a:t>Pharmacovigilance</a:t>
            </a:r>
            <a:r>
              <a:rPr lang="ar-EG" sz="2800" b="1" dirty="0">
                <a:solidFill>
                  <a:srgbClr val="FF0000"/>
                </a:solidFill>
              </a:rPr>
              <a:t>' هو أحد فروع العلوم الدوائية الجديدة نسبياً والذي يهتم بدراسة كل ما يتعلق بالأثار الجانبية للأدوية والمنتجات الصيدلانية </a:t>
            </a:r>
          </a:p>
        </p:txBody>
      </p:sp>
    </p:spTree>
    <p:extLst>
      <p:ext uri="{BB962C8B-B14F-4D97-AF65-F5344CB8AC3E}">
        <p14:creationId xmlns:p14="http://schemas.microsoft.com/office/powerpoint/2010/main" val="262949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عراض التسمم الدوائي | المرسال">
            <a:extLst>
              <a:ext uri="{FF2B5EF4-FFF2-40B4-BE49-F238E27FC236}">
                <a16:creationId xmlns:a16="http://schemas.microsoft.com/office/drawing/2014/main" id="{7E754E10-0488-49CC-BE55-BD724565F561}"/>
              </a:ext>
            </a:extLst>
          </p:cNvPr>
          <p:cNvPicPr>
            <a:picLocks noChangeAspect="1" noChangeArrowheads="1"/>
          </p:cNvPicPr>
          <p:nvPr/>
        </p:nvPicPr>
        <p:blipFill>
          <a:blip r:embed="rId2">
            <a:clrChange>
              <a:clrFrom>
                <a:srgbClr val="F0F1F6"/>
              </a:clrFrom>
              <a:clrTo>
                <a:srgbClr val="F0F1F6">
                  <a:alpha val="0"/>
                </a:srgbClr>
              </a:clrTo>
            </a:clrChange>
            <a:extLst>
              <a:ext uri="{28A0092B-C50C-407E-A947-70E740481C1C}">
                <a14:useLocalDpi xmlns:a14="http://schemas.microsoft.com/office/drawing/2010/main" val="0"/>
              </a:ext>
            </a:extLst>
          </a:blip>
          <a:srcRect/>
          <a:stretch>
            <a:fillRect/>
          </a:stretch>
        </p:blipFill>
        <p:spPr bwMode="auto">
          <a:xfrm>
            <a:off x="1223293" y="3140766"/>
            <a:ext cx="8717652" cy="37172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10" descr="تحميل Pink Vector Sticker png">
            <a:extLst>
              <a:ext uri="{FF2B5EF4-FFF2-40B4-BE49-F238E27FC236}">
                <a16:creationId xmlns:a16="http://schemas.microsoft.com/office/drawing/2014/main" id="{EDA3510A-502C-4CE3-99D9-E52BDCF76A3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87215"/>
            <a:ext cx="4043729" cy="402575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615715C9-222D-4A3C-B430-83F1D6057D74}"/>
              </a:ext>
            </a:extLst>
          </p:cNvPr>
          <p:cNvSpPr txBox="1"/>
          <p:nvPr/>
        </p:nvSpPr>
        <p:spPr>
          <a:xfrm>
            <a:off x="5108713" y="1331843"/>
            <a:ext cx="2107096" cy="1569660"/>
          </a:xfrm>
          <a:prstGeom prst="rect">
            <a:avLst/>
          </a:prstGeom>
          <a:noFill/>
        </p:spPr>
        <p:txBody>
          <a:bodyPr wrap="square" rtlCol="1">
            <a:spAutoFit/>
          </a:bodyPr>
          <a:lstStyle/>
          <a:p>
            <a:pPr algn="ctr"/>
            <a:r>
              <a:rPr lang="ar-EG" sz="4800" b="1" dirty="0">
                <a:solidFill>
                  <a:schemeClr val="bg1"/>
                </a:solidFill>
              </a:rPr>
              <a:t>التسمم الدوائي</a:t>
            </a:r>
          </a:p>
        </p:txBody>
      </p:sp>
    </p:spTree>
    <p:extLst>
      <p:ext uri="{BB962C8B-B14F-4D97-AF65-F5344CB8AC3E}">
        <p14:creationId xmlns:p14="http://schemas.microsoft.com/office/powerpoint/2010/main" val="23009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0264D4B-93F0-4C23-B52D-4FDABBC38B80}"/>
              </a:ext>
            </a:extLst>
          </p:cNvPr>
          <p:cNvPicPr>
            <a:picLocks noChangeAspect="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3914" t="10358" r="13489" b="22776"/>
          <a:stretch/>
        </p:blipFill>
        <p:spPr>
          <a:xfrm rot="20649810" flipH="1">
            <a:off x="4218372" y="-184833"/>
            <a:ext cx="3755257" cy="3458790"/>
          </a:xfrm>
          <a:prstGeom prst="rect">
            <a:avLst/>
          </a:prstGeom>
        </p:spPr>
      </p:pic>
      <p:sp>
        <p:nvSpPr>
          <p:cNvPr id="3" name="مربع نص 2">
            <a:extLst>
              <a:ext uri="{FF2B5EF4-FFF2-40B4-BE49-F238E27FC236}">
                <a16:creationId xmlns:a16="http://schemas.microsoft.com/office/drawing/2014/main" id="{05A8E6FA-F1EE-422C-8B96-7EF49BC69468}"/>
              </a:ext>
            </a:extLst>
          </p:cNvPr>
          <p:cNvSpPr txBox="1"/>
          <p:nvPr/>
        </p:nvSpPr>
        <p:spPr>
          <a:xfrm>
            <a:off x="5208104" y="1212574"/>
            <a:ext cx="2007705" cy="1323439"/>
          </a:xfrm>
          <a:prstGeom prst="rect">
            <a:avLst/>
          </a:prstGeom>
          <a:noFill/>
        </p:spPr>
        <p:txBody>
          <a:bodyPr wrap="square" rtlCol="1">
            <a:spAutoFit/>
          </a:bodyPr>
          <a:lstStyle/>
          <a:p>
            <a:pPr algn="ctr"/>
            <a:r>
              <a:rPr lang="ar-EG" sz="4000" b="1" dirty="0">
                <a:solidFill>
                  <a:schemeClr val="bg1"/>
                </a:solidFill>
              </a:rPr>
              <a:t>معلومات إثرائية</a:t>
            </a:r>
          </a:p>
        </p:txBody>
      </p:sp>
      <p:sp>
        <p:nvSpPr>
          <p:cNvPr id="5" name="مربع نص 4">
            <a:extLst>
              <a:ext uri="{FF2B5EF4-FFF2-40B4-BE49-F238E27FC236}">
                <a16:creationId xmlns:a16="http://schemas.microsoft.com/office/drawing/2014/main" id="{36844681-27EE-424C-A311-3D5395AAA8CC}"/>
              </a:ext>
            </a:extLst>
          </p:cNvPr>
          <p:cNvSpPr txBox="1"/>
          <p:nvPr/>
        </p:nvSpPr>
        <p:spPr>
          <a:xfrm>
            <a:off x="1013791" y="3060152"/>
            <a:ext cx="9701420" cy="3108543"/>
          </a:xfrm>
          <a:prstGeom prst="rect">
            <a:avLst/>
          </a:prstGeom>
          <a:noFill/>
        </p:spPr>
        <p:txBody>
          <a:bodyPr wrap="square">
            <a:spAutoFit/>
          </a:bodyPr>
          <a:lstStyle/>
          <a:p>
            <a:pPr algn="r" rtl="1">
              <a:spcBef>
                <a:spcPts val="0"/>
              </a:spcBef>
              <a:spcAft>
                <a:spcPts val="500"/>
              </a:spcAft>
            </a:pPr>
            <a:r>
              <a:rPr lang="ar-EG" sz="2800" b="1" i="0" u="none" strike="noStrike" dirty="0">
                <a:solidFill>
                  <a:schemeClr val="accent6">
                    <a:lumMod val="50000"/>
                  </a:schemeClr>
                </a:solidFill>
                <a:effectLst/>
                <a:latin typeface="Arial" panose="020B0604020202020204" pitchFamily="34" charset="0"/>
              </a:rPr>
              <a:t>أنشأت الهيئة العامة للغذاء والدواء نظام التتبع الدوائي ضمن خطتها، للمساهمة في برنامج التحول الوطني ۲۰۲۰ الذي يهدف لتحقيق رؤية المملكة العربية السعودية ۲۰۳۰، وذلك بتبني أحدث الوسائل التقنية واستخدامها في تتبع وتعقب جميع الأدوية البشرية المسجلة والمصنعة داخل المملكة أو المستوردة من خارجها ويساهم النظام في تعزيز دور الهيئة في حماية المجتمع، وتعزيز الرقابة والتأكد من سلامة الأدوية وذلك من خلال معرفة مصدرها والمراحل التي مرت بها من التصنيع وحتى وصولها  للمستهلك.</a:t>
            </a:r>
            <a:endParaRPr lang="ar-EG" sz="2800" b="0" dirty="0">
              <a:solidFill>
                <a:schemeClr val="accent6">
                  <a:lumMod val="50000"/>
                </a:schemeClr>
              </a:solidFill>
              <a:effectLst/>
            </a:endParaRPr>
          </a:p>
        </p:txBody>
      </p:sp>
    </p:spTree>
    <p:extLst>
      <p:ext uri="{BB962C8B-B14F-4D97-AF65-F5344CB8AC3E}">
        <p14:creationId xmlns:p14="http://schemas.microsoft.com/office/powerpoint/2010/main" val="12529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9E422BB-8B6D-4C00-8996-ED676793BF5B}"/>
              </a:ext>
            </a:extLst>
          </p:cNvPr>
          <p:cNvSpPr txBox="1"/>
          <p:nvPr/>
        </p:nvSpPr>
        <p:spPr>
          <a:xfrm>
            <a:off x="2381250" y="896159"/>
            <a:ext cx="7429499" cy="1633781"/>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spcBef>
                <a:spcPts val="0"/>
              </a:spcBef>
              <a:spcAft>
                <a:spcPts val="500"/>
              </a:spcAft>
            </a:pPr>
            <a:r>
              <a:rPr lang="ar-EG" sz="3200" b="1" i="0" u="none" strike="noStrike" dirty="0">
                <a:solidFill>
                  <a:srgbClr val="443A00"/>
                </a:solidFill>
                <a:effectLst/>
                <a:latin typeface="Arial" panose="020B0604020202020204" pitchFamily="34" charset="0"/>
              </a:rPr>
              <a:t>من خلال مشاهداتك اليومية</a:t>
            </a:r>
            <a:endParaRPr lang="ar-EG" sz="3200" b="0" dirty="0">
              <a:effectLst/>
            </a:endParaRPr>
          </a:p>
          <a:p>
            <a:pPr algn="r" rtl="1">
              <a:spcBef>
                <a:spcPts val="0"/>
              </a:spcBef>
              <a:spcAft>
                <a:spcPts val="500"/>
              </a:spcAft>
            </a:pPr>
            <a:r>
              <a:rPr lang="ar-EG" sz="3200" b="1" i="0" u="none" strike="noStrike" dirty="0">
                <a:solidFill>
                  <a:srgbClr val="703B00"/>
                </a:solidFill>
                <a:effectLst/>
                <a:latin typeface="Arial" panose="020B0604020202020204" pitchFamily="34" charset="0"/>
              </a:rPr>
              <a:t>قدم نصيحة تساعد في معالجة العادات الخاطئة عند تناول الأدوية مما يأتي:</a:t>
            </a:r>
            <a:endParaRPr lang="ar-EG" sz="3200" b="0" dirty="0">
              <a:effectLst/>
            </a:endParaRPr>
          </a:p>
        </p:txBody>
      </p:sp>
      <p:sp>
        <p:nvSpPr>
          <p:cNvPr id="5" name="مربع نص 4">
            <a:extLst>
              <a:ext uri="{FF2B5EF4-FFF2-40B4-BE49-F238E27FC236}">
                <a16:creationId xmlns:a16="http://schemas.microsoft.com/office/drawing/2014/main" id="{48DBE956-9D58-4F83-8BFE-F9087B2AA791}"/>
              </a:ext>
            </a:extLst>
          </p:cNvPr>
          <p:cNvSpPr txBox="1"/>
          <p:nvPr/>
        </p:nvSpPr>
        <p:spPr>
          <a:xfrm>
            <a:off x="2500519" y="3429000"/>
            <a:ext cx="7807186" cy="646331"/>
          </a:xfrm>
          <a:prstGeom prst="rect">
            <a:avLst/>
          </a:prstGeom>
          <a:noFill/>
        </p:spPr>
        <p:txBody>
          <a:bodyPr wrap="square">
            <a:spAutoFit/>
          </a:bodyPr>
          <a:lstStyle/>
          <a:p>
            <a:pPr algn="r" rtl="1">
              <a:spcBef>
                <a:spcPts val="0"/>
              </a:spcBef>
              <a:spcAft>
                <a:spcPts val="500"/>
              </a:spcAft>
            </a:pPr>
            <a:r>
              <a:rPr lang="ar-EG" sz="3600" b="1" i="0" u="none" strike="noStrike" dirty="0">
                <a:solidFill>
                  <a:srgbClr val="447E00"/>
                </a:solidFill>
                <a:effectLst/>
                <a:latin typeface="Arial" panose="020B0604020202020204" pitchFamily="34" charset="0"/>
              </a:rPr>
              <a:t>أ) الملل من تناول الدواء في الوقت نفسه كل يوم.</a:t>
            </a:r>
            <a:endParaRPr lang="ar-EG" sz="3600" b="0" dirty="0">
              <a:effectLst/>
            </a:endParaRPr>
          </a:p>
        </p:txBody>
      </p:sp>
      <p:sp>
        <p:nvSpPr>
          <p:cNvPr id="6" name="مربع نص 5">
            <a:extLst>
              <a:ext uri="{FF2B5EF4-FFF2-40B4-BE49-F238E27FC236}">
                <a16:creationId xmlns:a16="http://schemas.microsoft.com/office/drawing/2014/main" id="{51DEFBEF-5B43-4865-9889-9D2E177C22E7}"/>
              </a:ext>
            </a:extLst>
          </p:cNvPr>
          <p:cNvSpPr txBox="1"/>
          <p:nvPr/>
        </p:nvSpPr>
        <p:spPr>
          <a:xfrm>
            <a:off x="2882348" y="4472609"/>
            <a:ext cx="7425357" cy="1200329"/>
          </a:xfrm>
          <a:prstGeom prst="rect">
            <a:avLst/>
          </a:prstGeom>
          <a:noFill/>
        </p:spPr>
        <p:txBody>
          <a:bodyPr wrap="square" rtlCol="1">
            <a:spAutoFit/>
          </a:bodyPr>
          <a:lstStyle/>
          <a:p>
            <a:r>
              <a:rPr lang="ar-EG" sz="3600" b="1" dirty="0">
                <a:solidFill>
                  <a:srgbClr val="FF0000"/>
                </a:solidFill>
              </a:rPr>
              <a:t>أنصح من يقوم بفعل ذلك أن يأخذ الدواء في الموعد المحدد</a:t>
            </a:r>
          </a:p>
        </p:txBody>
      </p:sp>
    </p:spTree>
    <p:extLst>
      <p:ext uri="{BB962C8B-B14F-4D97-AF65-F5344CB8AC3E}">
        <p14:creationId xmlns:p14="http://schemas.microsoft.com/office/powerpoint/2010/main" val="18167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9E422BB-8B6D-4C00-8996-ED676793BF5B}"/>
              </a:ext>
            </a:extLst>
          </p:cNvPr>
          <p:cNvSpPr txBox="1"/>
          <p:nvPr/>
        </p:nvSpPr>
        <p:spPr>
          <a:xfrm>
            <a:off x="2381250" y="896159"/>
            <a:ext cx="7429499" cy="1633781"/>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spcBef>
                <a:spcPts val="0"/>
              </a:spcBef>
              <a:spcAft>
                <a:spcPts val="500"/>
              </a:spcAft>
            </a:pPr>
            <a:r>
              <a:rPr lang="ar-EG" sz="3200" b="1" i="0" u="none" strike="noStrike" dirty="0">
                <a:solidFill>
                  <a:srgbClr val="443A00"/>
                </a:solidFill>
                <a:effectLst/>
                <a:latin typeface="Arial" panose="020B0604020202020204" pitchFamily="34" charset="0"/>
              </a:rPr>
              <a:t>من خلال مشاهداتك اليومية</a:t>
            </a:r>
            <a:endParaRPr lang="ar-EG" sz="3200" b="0" dirty="0">
              <a:effectLst/>
            </a:endParaRPr>
          </a:p>
          <a:p>
            <a:pPr algn="r" rtl="1">
              <a:spcBef>
                <a:spcPts val="0"/>
              </a:spcBef>
              <a:spcAft>
                <a:spcPts val="500"/>
              </a:spcAft>
            </a:pPr>
            <a:r>
              <a:rPr lang="ar-EG" sz="3200" b="1" i="0" u="none" strike="noStrike" dirty="0">
                <a:solidFill>
                  <a:srgbClr val="703B00"/>
                </a:solidFill>
                <a:effectLst/>
                <a:latin typeface="Arial" panose="020B0604020202020204" pitchFamily="34" charset="0"/>
              </a:rPr>
              <a:t>قدم نصيحة تساعد في معالجة العادات الخاطئة عند تناول الأدوية مما يأتي:</a:t>
            </a:r>
            <a:endParaRPr lang="ar-EG" sz="3200" b="0" dirty="0">
              <a:effectLst/>
            </a:endParaRPr>
          </a:p>
        </p:txBody>
      </p:sp>
      <p:sp>
        <p:nvSpPr>
          <p:cNvPr id="5" name="مربع نص 4">
            <a:extLst>
              <a:ext uri="{FF2B5EF4-FFF2-40B4-BE49-F238E27FC236}">
                <a16:creationId xmlns:a16="http://schemas.microsoft.com/office/drawing/2014/main" id="{48DBE956-9D58-4F83-8BFE-F9087B2AA791}"/>
              </a:ext>
            </a:extLst>
          </p:cNvPr>
          <p:cNvSpPr txBox="1"/>
          <p:nvPr/>
        </p:nvSpPr>
        <p:spPr>
          <a:xfrm>
            <a:off x="2500519" y="3429000"/>
            <a:ext cx="7807186" cy="646331"/>
          </a:xfrm>
          <a:prstGeom prst="rect">
            <a:avLst/>
          </a:prstGeom>
          <a:noFill/>
        </p:spPr>
        <p:txBody>
          <a:bodyPr wrap="square">
            <a:spAutoFit/>
          </a:bodyPr>
          <a:lstStyle/>
          <a:p>
            <a:r>
              <a:rPr lang="ar-EG" sz="3600" b="1" dirty="0"/>
              <a:t>ب) التوقف عن تناول الدواء عند الشعور بالتحسن.</a:t>
            </a:r>
            <a:endParaRPr lang="ar-EG" sz="6000" dirty="0"/>
          </a:p>
        </p:txBody>
      </p:sp>
      <p:sp>
        <p:nvSpPr>
          <p:cNvPr id="6" name="مربع نص 5">
            <a:extLst>
              <a:ext uri="{FF2B5EF4-FFF2-40B4-BE49-F238E27FC236}">
                <a16:creationId xmlns:a16="http://schemas.microsoft.com/office/drawing/2014/main" id="{51DEFBEF-5B43-4865-9889-9D2E177C22E7}"/>
              </a:ext>
            </a:extLst>
          </p:cNvPr>
          <p:cNvSpPr txBox="1"/>
          <p:nvPr/>
        </p:nvSpPr>
        <p:spPr>
          <a:xfrm>
            <a:off x="2882348" y="4472609"/>
            <a:ext cx="7425357" cy="646331"/>
          </a:xfrm>
          <a:prstGeom prst="rect">
            <a:avLst/>
          </a:prstGeom>
          <a:noFill/>
        </p:spPr>
        <p:txBody>
          <a:bodyPr wrap="square" rtlCol="1">
            <a:spAutoFit/>
          </a:bodyPr>
          <a:lstStyle/>
          <a:p>
            <a:r>
              <a:rPr lang="ar-EG" sz="3600" b="1" dirty="0">
                <a:solidFill>
                  <a:srgbClr val="FF0000"/>
                </a:solidFill>
              </a:rPr>
              <a:t>خطأ كبير لأن يجب أن يكون الطبيب قد حدد ذلك</a:t>
            </a:r>
          </a:p>
        </p:txBody>
      </p:sp>
    </p:spTree>
    <p:extLst>
      <p:ext uri="{BB962C8B-B14F-4D97-AF65-F5344CB8AC3E}">
        <p14:creationId xmlns:p14="http://schemas.microsoft.com/office/powerpoint/2010/main" val="314813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9E422BB-8B6D-4C00-8996-ED676793BF5B}"/>
              </a:ext>
            </a:extLst>
          </p:cNvPr>
          <p:cNvSpPr txBox="1"/>
          <p:nvPr/>
        </p:nvSpPr>
        <p:spPr>
          <a:xfrm>
            <a:off x="2381250" y="896159"/>
            <a:ext cx="7429499" cy="1633781"/>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spcBef>
                <a:spcPts val="0"/>
              </a:spcBef>
              <a:spcAft>
                <a:spcPts val="500"/>
              </a:spcAft>
            </a:pPr>
            <a:r>
              <a:rPr lang="ar-EG" sz="3200" b="1" i="0" u="none" strike="noStrike" dirty="0">
                <a:solidFill>
                  <a:srgbClr val="443A00"/>
                </a:solidFill>
                <a:effectLst/>
                <a:latin typeface="Arial" panose="020B0604020202020204" pitchFamily="34" charset="0"/>
              </a:rPr>
              <a:t>من خلال مشاهداتك اليومية</a:t>
            </a:r>
            <a:endParaRPr lang="ar-EG" sz="3200" b="0" dirty="0">
              <a:effectLst/>
            </a:endParaRPr>
          </a:p>
          <a:p>
            <a:pPr algn="r" rtl="1">
              <a:spcBef>
                <a:spcPts val="0"/>
              </a:spcBef>
              <a:spcAft>
                <a:spcPts val="500"/>
              </a:spcAft>
            </a:pPr>
            <a:r>
              <a:rPr lang="ar-EG" sz="3200" b="1" i="0" u="none" strike="noStrike" dirty="0">
                <a:solidFill>
                  <a:srgbClr val="703B00"/>
                </a:solidFill>
                <a:effectLst/>
                <a:latin typeface="Arial" panose="020B0604020202020204" pitchFamily="34" charset="0"/>
              </a:rPr>
              <a:t>قدم نصيحة تساعد في معالجة العادات الخاطئة عند تناول الأدوية مما يأتي:</a:t>
            </a:r>
            <a:endParaRPr lang="ar-EG" sz="3200" b="0" dirty="0">
              <a:effectLst/>
            </a:endParaRPr>
          </a:p>
        </p:txBody>
      </p:sp>
      <p:sp>
        <p:nvSpPr>
          <p:cNvPr id="5" name="مربع نص 4">
            <a:extLst>
              <a:ext uri="{FF2B5EF4-FFF2-40B4-BE49-F238E27FC236}">
                <a16:creationId xmlns:a16="http://schemas.microsoft.com/office/drawing/2014/main" id="{48DBE956-9D58-4F83-8BFE-F9087B2AA791}"/>
              </a:ext>
            </a:extLst>
          </p:cNvPr>
          <p:cNvSpPr txBox="1"/>
          <p:nvPr/>
        </p:nvSpPr>
        <p:spPr>
          <a:xfrm>
            <a:off x="2691433" y="2992482"/>
            <a:ext cx="7807186" cy="1077218"/>
          </a:xfrm>
          <a:prstGeom prst="rect">
            <a:avLst/>
          </a:prstGeom>
          <a:noFill/>
        </p:spPr>
        <p:txBody>
          <a:bodyPr wrap="square">
            <a:spAutoFit/>
          </a:bodyPr>
          <a:lstStyle/>
          <a:p>
            <a:r>
              <a:rPr lang="ar-EG" sz="3200" b="1" dirty="0"/>
              <a:t>ج) رمي ورقة التعليمات المرفقة بالدواء أو عدم الاطلاع عليها ۔</a:t>
            </a:r>
            <a:endParaRPr lang="ar-EG" sz="5400" dirty="0"/>
          </a:p>
        </p:txBody>
      </p:sp>
      <p:sp>
        <p:nvSpPr>
          <p:cNvPr id="6" name="مربع نص 5">
            <a:extLst>
              <a:ext uri="{FF2B5EF4-FFF2-40B4-BE49-F238E27FC236}">
                <a16:creationId xmlns:a16="http://schemas.microsoft.com/office/drawing/2014/main" id="{51DEFBEF-5B43-4865-9889-9D2E177C22E7}"/>
              </a:ext>
            </a:extLst>
          </p:cNvPr>
          <p:cNvSpPr txBox="1"/>
          <p:nvPr/>
        </p:nvSpPr>
        <p:spPr>
          <a:xfrm>
            <a:off x="2882348" y="4472609"/>
            <a:ext cx="7425357" cy="646331"/>
          </a:xfrm>
          <a:prstGeom prst="rect">
            <a:avLst/>
          </a:prstGeom>
          <a:noFill/>
        </p:spPr>
        <p:txBody>
          <a:bodyPr wrap="square" rtlCol="1">
            <a:spAutoFit/>
          </a:bodyPr>
          <a:lstStyle/>
          <a:p>
            <a:r>
              <a:rPr lang="ar-EG" sz="3600" b="1" dirty="0">
                <a:solidFill>
                  <a:srgbClr val="FF0000"/>
                </a:solidFill>
              </a:rPr>
              <a:t>قد يزيد من التعب وحدوث الكثير من الأمراض</a:t>
            </a:r>
          </a:p>
        </p:txBody>
      </p:sp>
    </p:spTree>
    <p:extLst>
      <p:ext uri="{BB962C8B-B14F-4D97-AF65-F5344CB8AC3E}">
        <p14:creationId xmlns:p14="http://schemas.microsoft.com/office/powerpoint/2010/main" val="12613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إطارات للتصميم وعمل باقات تهنئة - ديامونتا">
            <a:extLst>
              <a:ext uri="{FF2B5EF4-FFF2-40B4-BE49-F238E27FC236}">
                <a16:creationId xmlns:a16="http://schemas.microsoft.com/office/drawing/2014/main" id="{65E492DB-30DA-4A69-92B3-744B70ABAB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695" y="337930"/>
            <a:ext cx="9072609" cy="5852791"/>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F0221B88-CBD9-4E59-B9B6-465267C073A7}"/>
              </a:ext>
            </a:extLst>
          </p:cNvPr>
          <p:cNvSpPr txBox="1"/>
          <p:nvPr/>
        </p:nvSpPr>
        <p:spPr>
          <a:xfrm>
            <a:off x="2632212" y="2946273"/>
            <a:ext cx="6092686" cy="2436564"/>
          </a:xfrm>
          <a:prstGeom prst="rect">
            <a:avLst/>
          </a:prstGeom>
          <a:noFill/>
        </p:spPr>
        <p:txBody>
          <a:bodyPr wrap="square">
            <a:spAutoFit/>
          </a:bodyPr>
          <a:lstStyle/>
          <a:p>
            <a:pPr algn="ctr" rtl="1">
              <a:spcBef>
                <a:spcPts val="0"/>
              </a:spcBef>
              <a:spcAft>
                <a:spcPts val="500"/>
              </a:spcAft>
            </a:pPr>
            <a:r>
              <a:rPr lang="ar-EG" sz="3600" b="1" i="0" u="none" strike="noStrike" dirty="0">
                <a:solidFill>
                  <a:srgbClr val="275400"/>
                </a:solidFill>
                <a:effectLst/>
                <a:latin typeface="Arial" panose="020B0604020202020204" pitchFamily="34" charset="0"/>
              </a:rPr>
              <a:t>إرشادات قبل البدء </a:t>
            </a:r>
          </a:p>
          <a:p>
            <a:pPr algn="ctr" rtl="1">
              <a:spcBef>
                <a:spcPts val="0"/>
              </a:spcBef>
              <a:spcAft>
                <a:spcPts val="500"/>
              </a:spcAft>
            </a:pPr>
            <a:r>
              <a:rPr lang="ar-EG" sz="3600" b="1" i="0" u="none" strike="noStrike" dirty="0">
                <a:solidFill>
                  <a:srgbClr val="275400"/>
                </a:solidFill>
                <a:effectLst/>
                <a:latin typeface="Arial" panose="020B0604020202020204" pitchFamily="34" charset="0"/>
              </a:rPr>
              <a:t>في تناول الدواء</a:t>
            </a:r>
            <a:endParaRPr lang="ar-EG" sz="3600" b="0" dirty="0">
              <a:effectLst/>
            </a:endParaRPr>
          </a:p>
          <a:p>
            <a:pPr algn="ctr"/>
            <a:br>
              <a:rPr lang="ar-EG" sz="3600" dirty="0"/>
            </a:br>
            <a:endParaRPr lang="ar-EG" sz="3600" dirty="0"/>
          </a:p>
        </p:txBody>
      </p:sp>
    </p:spTree>
    <p:extLst>
      <p:ext uri="{BB962C8B-B14F-4D97-AF65-F5344CB8AC3E}">
        <p14:creationId xmlns:p14="http://schemas.microsoft.com/office/powerpoint/2010/main" val="86045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AE80C4B-AF70-48B1-9119-48D6D05BAA3B}"/>
              </a:ext>
            </a:extLst>
          </p:cNvPr>
          <p:cNvSpPr txBox="1"/>
          <p:nvPr/>
        </p:nvSpPr>
        <p:spPr>
          <a:xfrm>
            <a:off x="1093303" y="1191208"/>
            <a:ext cx="9640957" cy="4475584"/>
          </a:xfrm>
          <a:prstGeom prst="rect">
            <a:avLst/>
          </a:prstGeom>
          <a:noFill/>
        </p:spPr>
        <p:txBody>
          <a:bodyPr wrap="square">
            <a:spAutoFit/>
          </a:bodyPr>
          <a:lstStyle/>
          <a:p>
            <a:pPr marL="457200" indent="-457200" algn="r" rtl="1">
              <a:spcBef>
                <a:spcPts val="0"/>
              </a:spcBef>
              <a:spcAft>
                <a:spcPts val="500"/>
              </a:spcAft>
              <a:buFont typeface="Arial" panose="020B0604020202020204" pitchFamily="34" charset="0"/>
              <a:buChar char="•"/>
            </a:pPr>
            <a:r>
              <a:rPr lang="ar-EG" sz="4000" b="1" i="0" u="none" strike="noStrike" dirty="0">
                <a:solidFill>
                  <a:srgbClr val="FF0000"/>
                </a:solidFill>
                <a:effectLst/>
                <a:latin typeface="Arial" panose="020B0604020202020204" pitchFamily="34" charset="0"/>
              </a:rPr>
              <a:t>أخبر طبيبك أو الصيدلي عن الأمور الآتية: </a:t>
            </a:r>
          </a:p>
          <a:p>
            <a:pPr marL="457200" indent="-457200" algn="r" rtl="1">
              <a:spcBef>
                <a:spcPts val="0"/>
              </a:spcBef>
              <a:spcAft>
                <a:spcPts val="500"/>
              </a:spcAft>
              <a:buFont typeface="Arial" panose="020B0604020202020204" pitchFamily="34" charset="0"/>
              <a:buChar char="•"/>
            </a:pPr>
            <a:r>
              <a:rPr lang="ar-EG" sz="4000" b="1" i="0" u="none" strike="noStrike" dirty="0">
                <a:solidFill>
                  <a:srgbClr val="776000"/>
                </a:solidFill>
                <a:effectLst/>
                <a:latin typeface="Arial" panose="020B0604020202020204" pitchFamily="34" charset="0"/>
              </a:rPr>
              <a:t>أي أدوية أخرى تتناولها بما في ذلك العشبية، حيث أنه يمكن لبعض الأدوية أن تتفاعل مع</a:t>
            </a:r>
            <a:endParaRPr lang="ar-EG" sz="3600" b="1" dirty="0">
              <a:effectLst/>
            </a:endParaRPr>
          </a:p>
          <a:p>
            <a:pPr marL="457200" indent="-457200" algn="r" rtl="1">
              <a:spcBef>
                <a:spcPts val="0"/>
              </a:spcBef>
              <a:spcAft>
                <a:spcPts val="500"/>
              </a:spcAft>
              <a:buFont typeface="Arial" panose="020B0604020202020204" pitchFamily="34" charset="0"/>
              <a:buChar char="•"/>
            </a:pPr>
            <a:r>
              <a:rPr lang="ar-EG" sz="3600" b="1" i="0" u="none" strike="noStrike" dirty="0">
                <a:solidFill>
                  <a:srgbClr val="1F2000"/>
                </a:solidFill>
                <a:effectLst/>
                <a:latin typeface="Arial" panose="020B0604020202020204" pitchFamily="34" charset="0"/>
              </a:rPr>
              <a:t>بعضها إذا تم أخذها معا، وقد تسبب مخاطر صحية. </a:t>
            </a:r>
            <a:endParaRPr lang="ar-EG" sz="3600" b="1" dirty="0">
              <a:solidFill>
                <a:srgbClr val="1F2000"/>
              </a:solidFill>
              <a:latin typeface="Arial" panose="020B0604020202020204" pitchFamily="34" charset="0"/>
            </a:endParaRPr>
          </a:p>
          <a:p>
            <a:pPr marL="457200" indent="-457200" algn="r" rtl="1">
              <a:spcBef>
                <a:spcPts val="0"/>
              </a:spcBef>
              <a:spcAft>
                <a:spcPts val="500"/>
              </a:spcAft>
              <a:buFont typeface="Arial" panose="020B0604020202020204" pitchFamily="34" charset="0"/>
              <a:buChar char="•"/>
            </a:pPr>
            <a:r>
              <a:rPr lang="ar-EG" sz="3600" b="1" i="0" u="none" strike="noStrike" dirty="0">
                <a:solidFill>
                  <a:srgbClr val="1F2000"/>
                </a:solidFill>
                <a:effectLst/>
                <a:latin typeface="Arial" panose="020B0604020202020204" pitchFamily="34" charset="0"/>
              </a:rPr>
              <a:t> إذا كان لديك أي حساسية من بعض الأدوية. </a:t>
            </a:r>
            <a:endParaRPr lang="ar-EG" sz="3600" b="1" dirty="0">
              <a:solidFill>
                <a:srgbClr val="1F2000"/>
              </a:solidFill>
              <a:latin typeface="Arial" panose="020B0604020202020204" pitchFamily="34" charset="0"/>
            </a:endParaRPr>
          </a:p>
          <a:p>
            <a:pPr marL="457200" indent="-457200" algn="r" rtl="1">
              <a:spcBef>
                <a:spcPts val="0"/>
              </a:spcBef>
              <a:spcAft>
                <a:spcPts val="500"/>
              </a:spcAft>
              <a:buFont typeface="Arial" panose="020B0604020202020204" pitchFamily="34" charset="0"/>
              <a:buChar char="•"/>
            </a:pPr>
            <a:r>
              <a:rPr lang="ar-EG" sz="3600" b="1" i="0" u="none" strike="noStrike" dirty="0">
                <a:solidFill>
                  <a:srgbClr val="1F2000"/>
                </a:solidFill>
                <a:effectLst/>
                <a:latin typeface="Arial" panose="020B0604020202020204" pitchFamily="34" charset="0"/>
              </a:rPr>
              <a:t>إذا كنت ستجري عملية جراحية. </a:t>
            </a:r>
          </a:p>
          <a:p>
            <a:pPr marL="457200" indent="-457200" algn="r" rtl="1">
              <a:spcBef>
                <a:spcPts val="0"/>
              </a:spcBef>
              <a:spcAft>
                <a:spcPts val="500"/>
              </a:spcAft>
              <a:buFont typeface="Arial" panose="020B0604020202020204" pitchFamily="34" charset="0"/>
              <a:buChar char="•"/>
            </a:pPr>
            <a:r>
              <a:rPr lang="ar-EG" sz="3600" b="1" i="0" u="none" strike="noStrike" dirty="0">
                <a:solidFill>
                  <a:srgbClr val="1F2000"/>
                </a:solidFill>
                <a:effectLst/>
                <a:latin typeface="Arial" panose="020B0604020202020204" pitchFamily="34" charset="0"/>
              </a:rPr>
              <a:t> أي معلومة لم تفهمها عن دوائك في النشرة الدوائية.</a:t>
            </a:r>
            <a:endParaRPr lang="ar-EG" sz="3600" b="1" dirty="0">
              <a:effectLst/>
            </a:endParaRPr>
          </a:p>
        </p:txBody>
      </p:sp>
    </p:spTree>
    <p:extLst>
      <p:ext uri="{BB962C8B-B14F-4D97-AF65-F5344CB8AC3E}">
        <p14:creationId xmlns:p14="http://schemas.microsoft.com/office/powerpoint/2010/main" val="6284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89FA725-DD2E-4C55-8F83-6320E8239703}"/>
              </a:ext>
            </a:extLst>
          </p:cNvPr>
          <p:cNvPicPr>
            <a:picLocks noChangeAspect="1"/>
          </p:cNvPicPr>
          <p:nvPr/>
        </p:nvPicPr>
        <p:blipFill>
          <a:blip r:embed="rId2"/>
          <a:stretch>
            <a:fillRect/>
          </a:stretch>
        </p:blipFill>
        <p:spPr>
          <a:xfrm>
            <a:off x="1093305" y="1510023"/>
            <a:ext cx="3837953" cy="38379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صورة 3">
            <a:extLst>
              <a:ext uri="{FF2B5EF4-FFF2-40B4-BE49-F238E27FC236}">
                <a16:creationId xmlns:a16="http://schemas.microsoft.com/office/drawing/2014/main" id="{2D969FFC-4F03-4DC8-A131-9469AF6877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137" b="97603" l="1599" r="47780"/>
                    </a14:imgEffect>
                  </a14:imgLayer>
                </a14:imgProps>
              </a:ext>
            </a:extLst>
          </a:blip>
          <a:srcRect t="55939" r="50000"/>
          <a:stretch/>
        </p:blipFill>
        <p:spPr>
          <a:xfrm>
            <a:off x="5552449" y="2154465"/>
            <a:ext cx="4917148" cy="2244824"/>
          </a:xfrm>
          <a:prstGeom prst="rect">
            <a:avLst/>
          </a:prstGeom>
        </p:spPr>
      </p:pic>
      <p:sp>
        <p:nvSpPr>
          <p:cNvPr id="5" name="مربع نص 4">
            <a:extLst>
              <a:ext uri="{FF2B5EF4-FFF2-40B4-BE49-F238E27FC236}">
                <a16:creationId xmlns:a16="http://schemas.microsoft.com/office/drawing/2014/main" id="{60D689FD-53C4-4412-9599-6E1B69B0ABF8}"/>
              </a:ext>
            </a:extLst>
          </p:cNvPr>
          <p:cNvSpPr txBox="1"/>
          <p:nvPr/>
        </p:nvSpPr>
        <p:spPr>
          <a:xfrm rot="391604">
            <a:off x="6659301" y="3044279"/>
            <a:ext cx="2703443" cy="769441"/>
          </a:xfrm>
          <a:prstGeom prst="rect">
            <a:avLst/>
          </a:prstGeom>
          <a:noFill/>
        </p:spPr>
        <p:txBody>
          <a:bodyPr wrap="square" rtlCol="1">
            <a:spAutoFit/>
          </a:bodyPr>
          <a:lstStyle/>
          <a:p>
            <a:pPr algn="ctr"/>
            <a:r>
              <a:rPr lang="ar-EG" sz="4400" b="1" dirty="0">
                <a:solidFill>
                  <a:srgbClr val="7030A0"/>
                </a:solidFill>
              </a:rPr>
              <a:t>المسكنات</a:t>
            </a:r>
          </a:p>
        </p:txBody>
      </p:sp>
    </p:spTree>
    <p:extLst>
      <p:ext uri="{BB962C8B-B14F-4D97-AF65-F5344CB8AC3E}">
        <p14:creationId xmlns:p14="http://schemas.microsoft.com/office/powerpoint/2010/main" val="24823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42BF7EB-6E8E-40C8-A693-6693947E32C0}"/>
              </a:ext>
            </a:extLst>
          </p:cNvPr>
          <p:cNvPicPr>
            <a:picLocks noChangeAspect="1"/>
          </p:cNvPicPr>
          <p:nvPr/>
        </p:nvPicPr>
        <p:blipFill>
          <a:blip r:embed="rId2">
            <a:clrChange>
              <a:clrFrom>
                <a:srgbClr val="D0B6A9"/>
              </a:clrFrom>
              <a:clrTo>
                <a:srgbClr val="D0B6A9">
                  <a:alpha val="0"/>
                </a:srgbClr>
              </a:clrTo>
            </a:clrChange>
          </a:blip>
          <a:stretch>
            <a:fillRect/>
          </a:stretch>
        </p:blipFill>
        <p:spPr>
          <a:xfrm>
            <a:off x="2488589" y="1140719"/>
            <a:ext cx="8129222" cy="5260079"/>
          </a:xfrm>
          <a:prstGeom prst="rect">
            <a:avLst/>
          </a:prstGeom>
        </p:spPr>
      </p:pic>
      <p:sp>
        <p:nvSpPr>
          <p:cNvPr id="5" name="مربع نص 4">
            <a:extLst>
              <a:ext uri="{FF2B5EF4-FFF2-40B4-BE49-F238E27FC236}">
                <a16:creationId xmlns:a16="http://schemas.microsoft.com/office/drawing/2014/main" id="{A31843E6-0134-430D-9077-454907A6A061}"/>
              </a:ext>
            </a:extLst>
          </p:cNvPr>
          <p:cNvSpPr txBox="1"/>
          <p:nvPr/>
        </p:nvSpPr>
        <p:spPr>
          <a:xfrm>
            <a:off x="2488589" y="1961788"/>
            <a:ext cx="6657067" cy="4896212"/>
          </a:xfrm>
          <a:prstGeom prst="rect">
            <a:avLst/>
          </a:prstGeom>
          <a:noFill/>
        </p:spPr>
        <p:txBody>
          <a:bodyPr wrap="square">
            <a:spAutoFit/>
          </a:bodyPr>
          <a:lstStyle/>
          <a:p>
            <a:pPr algn="r" rtl="1">
              <a:spcBef>
                <a:spcPts val="0"/>
              </a:spcBef>
              <a:spcAft>
                <a:spcPts val="500"/>
              </a:spcAft>
            </a:pPr>
            <a:r>
              <a:rPr lang="ar-EG" sz="2800" b="1" i="0" u="none" strike="noStrike" dirty="0">
                <a:solidFill>
                  <a:srgbClr val="1F2000"/>
                </a:solidFill>
                <a:effectLst/>
                <a:latin typeface="Arial" panose="020B0604020202020204" pitchFamily="34" charset="0"/>
              </a:rPr>
              <a:t>تستخدم مسكنات الألم لتقليل الآلام التي نشعر بها كالصداع أو التهاب العضلات، أو المفاصل والآلام الأخرى. والمسكنات أنواع مختلفة من حيث آلية عملها وملائمتها للحالة الصحية، وغالبا ما تكون مسكنات الألم آمنة إذا تم استخدامها بالطريقة الصحيحة، وقد يتعرض الشخص للتسمم بمسكنات الألم عندما يتناول جرعات كبيرة منها تتجاوز احتياجه، كما قد يتعرض للتسمم عندما يتناول أكثر من دواء يحتوي على نفس المادة الفعالة عن طريق الخطأ.</a:t>
            </a:r>
            <a:endParaRPr lang="ar-EG" sz="2800" b="0" dirty="0">
              <a:effectLst/>
            </a:endParaRPr>
          </a:p>
          <a:p>
            <a:br>
              <a:rPr lang="ar-EG" sz="2800" dirty="0"/>
            </a:br>
            <a:endParaRPr lang="ar-EG" sz="2800" dirty="0"/>
          </a:p>
        </p:txBody>
      </p:sp>
    </p:spTree>
    <p:extLst>
      <p:ext uri="{BB962C8B-B14F-4D97-AF65-F5344CB8AC3E}">
        <p14:creationId xmlns:p14="http://schemas.microsoft.com/office/powerpoint/2010/main" val="426280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a:extLst>
              <a:ext uri="{FF2B5EF4-FFF2-40B4-BE49-F238E27FC236}">
                <a16:creationId xmlns:a16="http://schemas.microsoft.com/office/drawing/2014/main" id="{2EAA88DA-F646-4EB9-AA15-FABC3959D71E}"/>
              </a:ext>
            </a:extLst>
          </p:cNvPr>
          <p:cNvGraphicFramePr/>
          <p:nvPr>
            <p:extLst>
              <p:ext uri="{D42A27DB-BD31-4B8C-83A1-F6EECF244321}">
                <p14:modId xmlns:p14="http://schemas.microsoft.com/office/powerpoint/2010/main" val="1151304291"/>
              </p:ext>
            </p:extLst>
          </p:nvPr>
        </p:nvGraphicFramePr>
        <p:xfrm>
          <a:off x="1383748" y="719666"/>
          <a:ext cx="94245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7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90DDFB12-F16F-4EDF-9255-091B2BA88711}"/>
                                            </p:graphicEl>
                                          </p:spTgt>
                                        </p:tgtEl>
                                        <p:attrNameLst>
                                          <p:attrName>style.visibility</p:attrName>
                                        </p:attrNameLst>
                                      </p:cBhvr>
                                      <p:to>
                                        <p:strVal val="visible"/>
                                      </p:to>
                                    </p:set>
                                    <p:animEffect transition="in" filter="randombar(horizontal)">
                                      <p:cBhvr>
                                        <p:cTn id="7" dur="500"/>
                                        <p:tgtEl>
                                          <p:spTgt spid="6">
                                            <p:graphicEl>
                                              <a:dgm id="{90DDFB12-F16F-4EDF-9255-091B2BA88711}"/>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graphicEl>
                                              <a:dgm id="{2B5CB30C-2D78-4526-9740-36D4891F3907}"/>
                                            </p:graphicEl>
                                          </p:spTgt>
                                        </p:tgtEl>
                                        <p:attrNameLst>
                                          <p:attrName>style.visibility</p:attrName>
                                        </p:attrNameLst>
                                      </p:cBhvr>
                                      <p:to>
                                        <p:strVal val="visible"/>
                                      </p:to>
                                    </p:set>
                                    <p:animEffect transition="in" filter="randombar(horizontal)">
                                      <p:cBhvr>
                                        <p:cTn id="10" dur="500"/>
                                        <p:tgtEl>
                                          <p:spTgt spid="6">
                                            <p:graphicEl>
                                              <a:dgm id="{2B5CB30C-2D78-4526-9740-36D4891F3907}"/>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graphicEl>
                                              <a:dgm id="{02EE2012-10CD-401A-8AE3-55703BF30C02}"/>
                                            </p:graphicEl>
                                          </p:spTgt>
                                        </p:tgtEl>
                                        <p:attrNameLst>
                                          <p:attrName>style.visibility</p:attrName>
                                        </p:attrNameLst>
                                      </p:cBhvr>
                                      <p:to>
                                        <p:strVal val="visible"/>
                                      </p:to>
                                    </p:set>
                                    <p:animEffect transition="in" filter="randombar(horizontal)">
                                      <p:cBhvr>
                                        <p:cTn id="13" dur="500"/>
                                        <p:tgtEl>
                                          <p:spTgt spid="6">
                                            <p:graphicEl>
                                              <a:dgm id="{02EE2012-10CD-401A-8AE3-55703BF30C02}"/>
                                            </p:graphic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graphicEl>
                                              <a:dgm id="{B55BABAA-9A17-498D-9470-E872B4382279}"/>
                                            </p:graphicEl>
                                          </p:spTgt>
                                        </p:tgtEl>
                                        <p:attrNameLst>
                                          <p:attrName>style.visibility</p:attrName>
                                        </p:attrNameLst>
                                      </p:cBhvr>
                                      <p:to>
                                        <p:strVal val="visible"/>
                                      </p:to>
                                    </p:set>
                                    <p:animEffect transition="in" filter="randombar(horizontal)">
                                      <p:cBhvr>
                                        <p:cTn id="16" dur="500"/>
                                        <p:tgtEl>
                                          <p:spTgt spid="6">
                                            <p:graphicEl>
                                              <a:dgm id="{B55BABAA-9A17-498D-9470-E872B4382279}"/>
                                            </p:graphic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graphicEl>
                                              <a:dgm id="{5EA59718-FECE-4F0D-AC22-B103765142FA}"/>
                                            </p:graphicEl>
                                          </p:spTgt>
                                        </p:tgtEl>
                                        <p:attrNameLst>
                                          <p:attrName>style.visibility</p:attrName>
                                        </p:attrNameLst>
                                      </p:cBhvr>
                                      <p:to>
                                        <p:strVal val="visible"/>
                                      </p:to>
                                    </p:set>
                                    <p:animEffect transition="in" filter="randombar(horizontal)">
                                      <p:cBhvr>
                                        <p:cTn id="19" dur="500"/>
                                        <p:tgtEl>
                                          <p:spTgt spid="6">
                                            <p:graphicEl>
                                              <a:dgm id="{5EA59718-FECE-4F0D-AC22-B103765142FA}"/>
                                            </p:graphic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graphicEl>
                                              <a:dgm id="{C32CBBA7-EF3F-486A-A6AF-DC35DDC5E62F}"/>
                                            </p:graphicEl>
                                          </p:spTgt>
                                        </p:tgtEl>
                                        <p:attrNameLst>
                                          <p:attrName>style.visibility</p:attrName>
                                        </p:attrNameLst>
                                      </p:cBhvr>
                                      <p:to>
                                        <p:strVal val="visible"/>
                                      </p:to>
                                    </p:set>
                                    <p:animEffect transition="in" filter="randombar(horizontal)">
                                      <p:cBhvr>
                                        <p:cTn id="22" dur="500"/>
                                        <p:tgtEl>
                                          <p:spTgt spid="6">
                                            <p:graphicEl>
                                              <a:dgm id="{C32CBBA7-EF3F-486A-A6AF-DC35DDC5E62F}"/>
                                            </p:graphic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graphicEl>
                                              <a:dgm id="{87FE606C-891E-4B15-A41A-2BA0A7A171D1}"/>
                                            </p:graphicEl>
                                          </p:spTgt>
                                        </p:tgtEl>
                                        <p:attrNameLst>
                                          <p:attrName>style.visibility</p:attrName>
                                        </p:attrNameLst>
                                      </p:cBhvr>
                                      <p:to>
                                        <p:strVal val="visible"/>
                                      </p:to>
                                    </p:set>
                                    <p:animEffect transition="in" filter="randombar(horizontal)">
                                      <p:cBhvr>
                                        <p:cTn id="25" dur="500"/>
                                        <p:tgtEl>
                                          <p:spTgt spid="6">
                                            <p:graphicEl>
                                              <a:dgm id="{87FE606C-891E-4B15-A41A-2BA0A7A171D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graphicEl>
                                              <a:dgm id="{FDC797B5-A146-48EF-A5A4-EFBB29128CD9}"/>
                                            </p:graphicEl>
                                          </p:spTgt>
                                        </p:tgtEl>
                                        <p:attrNameLst>
                                          <p:attrName>style.visibility</p:attrName>
                                        </p:attrNameLst>
                                      </p:cBhvr>
                                      <p:to>
                                        <p:strVal val="visible"/>
                                      </p:to>
                                    </p:set>
                                    <p:animEffect transition="in" filter="randombar(horizontal)">
                                      <p:cBhvr>
                                        <p:cTn id="30" dur="500"/>
                                        <p:tgtEl>
                                          <p:spTgt spid="6">
                                            <p:graphicEl>
                                              <a:dgm id="{FDC797B5-A146-48EF-A5A4-EFBB29128CD9}"/>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graphicEl>
                                              <a:dgm id="{C5C213F7-C285-49CF-8BD6-2A2FF6D521DC}"/>
                                            </p:graphicEl>
                                          </p:spTgt>
                                        </p:tgtEl>
                                        <p:attrNameLst>
                                          <p:attrName>style.visibility</p:attrName>
                                        </p:attrNameLst>
                                      </p:cBhvr>
                                      <p:to>
                                        <p:strVal val="visible"/>
                                      </p:to>
                                    </p:set>
                                    <p:animEffect transition="in" filter="randombar(horizontal)">
                                      <p:cBhvr>
                                        <p:cTn id="33" dur="500"/>
                                        <p:tgtEl>
                                          <p:spTgt spid="6">
                                            <p:graphicEl>
                                              <a:dgm id="{C5C213F7-C285-49CF-8BD6-2A2FF6D521DC}"/>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graphicEl>
                                              <a:dgm id="{66D3218B-B1BA-43A5-A317-8021794691C9}"/>
                                            </p:graphicEl>
                                          </p:spTgt>
                                        </p:tgtEl>
                                        <p:attrNameLst>
                                          <p:attrName>style.visibility</p:attrName>
                                        </p:attrNameLst>
                                      </p:cBhvr>
                                      <p:to>
                                        <p:strVal val="visible"/>
                                      </p:to>
                                    </p:set>
                                    <p:animEffect transition="in" filter="randombar(horizontal)">
                                      <p:cBhvr>
                                        <p:cTn id="36" dur="500"/>
                                        <p:tgtEl>
                                          <p:spTgt spid="6">
                                            <p:graphicEl>
                                              <a:dgm id="{66D3218B-B1BA-43A5-A317-8021794691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graphicEl>
                                              <a:dgm id="{A48EFE50-8478-43AA-80F9-64A98ED57852}"/>
                                            </p:graphicEl>
                                          </p:spTgt>
                                        </p:tgtEl>
                                        <p:attrNameLst>
                                          <p:attrName>style.visibility</p:attrName>
                                        </p:attrNameLst>
                                      </p:cBhvr>
                                      <p:to>
                                        <p:strVal val="visible"/>
                                      </p:to>
                                    </p:set>
                                    <p:animEffect transition="in" filter="randombar(horizontal)">
                                      <p:cBhvr>
                                        <p:cTn id="41" dur="500"/>
                                        <p:tgtEl>
                                          <p:spTgt spid="6">
                                            <p:graphicEl>
                                              <a:dgm id="{A48EFE50-8478-43AA-80F9-64A98ED57852}"/>
                                            </p:graphic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graphicEl>
                                              <a:dgm id="{28657EAC-1BAC-4AA3-8557-694501303D8E}"/>
                                            </p:graphicEl>
                                          </p:spTgt>
                                        </p:tgtEl>
                                        <p:attrNameLst>
                                          <p:attrName>style.visibility</p:attrName>
                                        </p:attrNameLst>
                                      </p:cBhvr>
                                      <p:to>
                                        <p:strVal val="visible"/>
                                      </p:to>
                                    </p:set>
                                    <p:animEffect transition="in" filter="randombar(horizontal)">
                                      <p:cBhvr>
                                        <p:cTn id="44" dur="500"/>
                                        <p:tgtEl>
                                          <p:spTgt spid="6">
                                            <p:graphicEl>
                                              <a:dgm id="{28657EAC-1BAC-4AA3-8557-694501303D8E}"/>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
                                            <p:graphicEl>
                                              <a:dgm id="{DDA6953E-EBF9-45BC-B1A4-F353D8450E3D}"/>
                                            </p:graphicEl>
                                          </p:spTgt>
                                        </p:tgtEl>
                                        <p:attrNameLst>
                                          <p:attrName>style.visibility</p:attrName>
                                        </p:attrNameLst>
                                      </p:cBhvr>
                                      <p:to>
                                        <p:strVal val="visible"/>
                                      </p:to>
                                    </p:set>
                                    <p:animEffect transition="in" filter="randombar(horizontal)">
                                      <p:cBhvr>
                                        <p:cTn id="47" dur="500"/>
                                        <p:tgtEl>
                                          <p:spTgt spid="6">
                                            <p:graphicEl>
                                              <a:dgm id="{DDA6953E-EBF9-45BC-B1A4-F353D8450E3D}"/>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6">
                                            <p:graphicEl>
                                              <a:dgm id="{CEBB18C3-BBAC-4F04-857B-1657DD2F692A}"/>
                                            </p:graphicEl>
                                          </p:spTgt>
                                        </p:tgtEl>
                                        <p:attrNameLst>
                                          <p:attrName>style.visibility</p:attrName>
                                        </p:attrNameLst>
                                      </p:cBhvr>
                                      <p:to>
                                        <p:strVal val="visible"/>
                                      </p:to>
                                    </p:set>
                                    <p:animEffect transition="in" filter="randombar(horizontal)">
                                      <p:cBhvr>
                                        <p:cTn id="50" dur="500"/>
                                        <p:tgtEl>
                                          <p:spTgt spid="6">
                                            <p:graphicEl>
                                              <a:dgm id="{CEBB18C3-BBAC-4F04-857B-1657DD2F69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بورة المدرسة تصميم خلفية النواقل-خلفية المتجهات-ناقل حر تحميل مجاني">
            <a:extLst>
              <a:ext uri="{FF2B5EF4-FFF2-40B4-BE49-F238E27FC236}">
                <a16:creationId xmlns:a16="http://schemas.microsoft.com/office/drawing/2014/main" id="{220CC5C0-A8F4-429F-8861-A7EE5FBFD13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8879"/>
          <a:stretch/>
        </p:blipFill>
        <p:spPr bwMode="auto">
          <a:xfrm>
            <a:off x="822633" y="816428"/>
            <a:ext cx="10546733" cy="5225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88E2449A-7723-4D76-BB30-179B9ABE4566}"/>
              </a:ext>
            </a:extLst>
          </p:cNvPr>
          <p:cNvSpPr txBox="1"/>
          <p:nvPr/>
        </p:nvSpPr>
        <p:spPr>
          <a:xfrm>
            <a:off x="3046344" y="2658276"/>
            <a:ext cx="6092686" cy="1815882"/>
          </a:xfrm>
          <a:prstGeom prst="rect">
            <a:avLst/>
          </a:prstGeom>
          <a:noFill/>
        </p:spPr>
        <p:txBody>
          <a:bodyPr wrap="square">
            <a:spAutoFit/>
          </a:bodyPr>
          <a:lstStyle/>
          <a:p>
            <a:pPr algn="r" rtl="1">
              <a:spcBef>
                <a:spcPts val="0"/>
              </a:spcBef>
              <a:spcAft>
                <a:spcPts val="500"/>
              </a:spcAft>
            </a:pPr>
            <a:r>
              <a:rPr lang="ar-EG" sz="2800" b="1" i="0" u="none" strike="noStrike" dirty="0">
                <a:solidFill>
                  <a:schemeClr val="bg1"/>
                </a:solidFill>
                <a:effectLst/>
                <a:latin typeface="Arial" panose="020B0604020202020204" pitchFamily="34" charset="0"/>
              </a:rPr>
              <a:t>تنصح الهيئة العامة للغذاء والدواء دائما باستشارة الطبيب المختص، أو الصيدلي قبل شراء أي مسكن، وقراءة واتباع تعليمات النشرة الداخلية؛ للحصول على معلومات إضافية عن الدواء.</a:t>
            </a:r>
            <a:endParaRPr lang="ar-EG" sz="2800" b="0" dirty="0">
              <a:solidFill>
                <a:schemeClr val="bg1"/>
              </a:solidFill>
              <a:effectLst/>
            </a:endParaRPr>
          </a:p>
        </p:txBody>
      </p:sp>
    </p:spTree>
    <p:extLst>
      <p:ext uri="{BB962C8B-B14F-4D97-AF65-F5344CB8AC3E}">
        <p14:creationId xmlns:p14="http://schemas.microsoft.com/office/powerpoint/2010/main" val="262463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76ECF0C-CC90-4F94-94A6-B5A8E01B2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39159"/>
            <a:ext cx="6096000" cy="2261128"/>
          </a:xfrm>
          <a:prstGeom prst="rect">
            <a:avLst/>
          </a:prstGeom>
        </p:spPr>
      </p:pic>
      <p:pic>
        <p:nvPicPr>
          <p:cNvPr id="6" name="صورة 5">
            <a:extLst>
              <a:ext uri="{FF2B5EF4-FFF2-40B4-BE49-F238E27FC236}">
                <a16:creationId xmlns:a16="http://schemas.microsoft.com/office/drawing/2014/main" id="{B02F3121-D39F-4815-A50E-DECF86C0D25B}"/>
              </a:ext>
            </a:extLst>
          </p:cNvPr>
          <p:cNvPicPr>
            <a:picLocks noChangeAspect="1"/>
          </p:cNvPicPr>
          <p:nvPr/>
        </p:nvPicPr>
        <p:blipFill rotWithShape="1">
          <a:blip r:embed="rId3">
            <a:extLst>
              <a:ext uri="{28A0092B-C50C-407E-A947-70E740481C1C}">
                <a14:useLocalDpi xmlns:a14="http://schemas.microsoft.com/office/drawing/2010/main" val="0"/>
              </a:ext>
            </a:extLst>
          </a:blip>
          <a:srcRect t="33073" b="35948"/>
          <a:stretch/>
        </p:blipFill>
        <p:spPr>
          <a:xfrm>
            <a:off x="5131433" y="2884223"/>
            <a:ext cx="6368654" cy="1642030"/>
          </a:xfrm>
          <a:prstGeom prst="rect">
            <a:avLst/>
          </a:prstGeom>
        </p:spPr>
      </p:pic>
      <p:sp>
        <p:nvSpPr>
          <p:cNvPr id="2" name="مربع نص 1">
            <a:extLst>
              <a:ext uri="{FF2B5EF4-FFF2-40B4-BE49-F238E27FC236}">
                <a16:creationId xmlns:a16="http://schemas.microsoft.com/office/drawing/2014/main" id="{9DD4745E-5641-44D7-A71B-E911159550BF}"/>
              </a:ext>
            </a:extLst>
          </p:cNvPr>
          <p:cNvSpPr txBox="1"/>
          <p:nvPr/>
        </p:nvSpPr>
        <p:spPr>
          <a:xfrm>
            <a:off x="3816626" y="1053548"/>
            <a:ext cx="4499134" cy="1015663"/>
          </a:xfrm>
          <a:prstGeom prst="rect">
            <a:avLst/>
          </a:prstGeom>
          <a:noFill/>
        </p:spPr>
        <p:txBody>
          <a:bodyPr wrap="square" rtlCol="1">
            <a:spAutoFit/>
          </a:bodyPr>
          <a:lstStyle/>
          <a:p>
            <a:pPr algn="ctr"/>
            <a:r>
              <a:rPr lang="ar-EG" sz="6000" b="1" dirty="0">
                <a:solidFill>
                  <a:schemeClr val="bg1"/>
                </a:solidFill>
              </a:rPr>
              <a:t>المفاهيم الرئيسة</a:t>
            </a:r>
          </a:p>
        </p:txBody>
      </p:sp>
      <p:sp>
        <p:nvSpPr>
          <p:cNvPr id="8" name="مربع نص 7">
            <a:extLst>
              <a:ext uri="{FF2B5EF4-FFF2-40B4-BE49-F238E27FC236}">
                <a16:creationId xmlns:a16="http://schemas.microsoft.com/office/drawing/2014/main" id="{836AD8EA-64C9-4080-9D59-D55766322201}"/>
              </a:ext>
            </a:extLst>
          </p:cNvPr>
          <p:cNvSpPr txBox="1"/>
          <p:nvPr/>
        </p:nvSpPr>
        <p:spPr>
          <a:xfrm>
            <a:off x="5824330" y="3429000"/>
            <a:ext cx="3041374" cy="769441"/>
          </a:xfrm>
          <a:prstGeom prst="rect">
            <a:avLst/>
          </a:prstGeom>
          <a:noFill/>
        </p:spPr>
        <p:txBody>
          <a:bodyPr wrap="square" rtlCol="1">
            <a:spAutoFit/>
          </a:bodyPr>
          <a:lstStyle/>
          <a:p>
            <a:r>
              <a:rPr lang="ar-EG" sz="4400" b="1" dirty="0"/>
              <a:t>التسمم</a:t>
            </a:r>
          </a:p>
        </p:txBody>
      </p:sp>
      <p:pic>
        <p:nvPicPr>
          <p:cNvPr id="7" name="صورة 6">
            <a:extLst>
              <a:ext uri="{FF2B5EF4-FFF2-40B4-BE49-F238E27FC236}">
                <a16:creationId xmlns:a16="http://schemas.microsoft.com/office/drawing/2014/main" id="{6F0776AD-62F1-45A8-863C-254E573CE5A6}"/>
              </a:ext>
            </a:extLst>
          </p:cNvPr>
          <p:cNvPicPr>
            <a:picLocks noChangeAspect="1"/>
          </p:cNvPicPr>
          <p:nvPr/>
        </p:nvPicPr>
        <p:blipFill rotWithShape="1">
          <a:blip r:embed="rId3">
            <a:extLst>
              <a:ext uri="{28A0092B-C50C-407E-A947-70E740481C1C}">
                <a14:useLocalDpi xmlns:a14="http://schemas.microsoft.com/office/drawing/2010/main" val="0"/>
              </a:ext>
            </a:extLst>
          </a:blip>
          <a:srcRect t="33073" b="35948"/>
          <a:stretch/>
        </p:blipFill>
        <p:spPr>
          <a:xfrm>
            <a:off x="5091676" y="4600772"/>
            <a:ext cx="6368654" cy="1642030"/>
          </a:xfrm>
          <a:prstGeom prst="rect">
            <a:avLst/>
          </a:prstGeom>
        </p:spPr>
      </p:pic>
      <p:sp>
        <p:nvSpPr>
          <p:cNvPr id="9" name="مربع نص 8">
            <a:extLst>
              <a:ext uri="{FF2B5EF4-FFF2-40B4-BE49-F238E27FC236}">
                <a16:creationId xmlns:a16="http://schemas.microsoft.com/office/drawing/2014/main" id="{D3D23C85-0E90-4EC5-B8A3-2B2AC5162D6E}"/>
              </a:ext>
            </a:extLst>
          </p:cNvPr>
          <p:cNvSpPr txBox="1"/>
          <p:nvPr/>
        </p:nvSpPr>
        <p:spPr>
          <a:xfrm>
            <a:off x="5784573" y="5145549"/>
            <a:ext cx="3041374" cy="769441"/>
          </a:xfrm>
          <a:prstGeom prst="rect">
            <a:avLst/>
          </a:prstGeom>
          <a:noFill/>
        </p:spPr>
        <p:txBody>
          <a:bodyPr wrap="square" rtlCol="1">
            <a:spAutoFit/>
          </a:bodyPr>
          <a:lstStyle/>
          <a:p>
            <a:r>
              <a:rPr lang="ar-EG" sz="4400" b="1" dirty="0"/>
              <a:t>الدواء </a:t>
            </a:r>
          </a:p>
        </p:txBody>
      </p:sp>
    </p:spTree>
    <p:extLst>
      <p:ext uri="{BB962C8B-B14F-4D97-AF65-F5344CB8AC3E}">
        <p14:creationId xmlns:p14="http://schemas.microsoft.com/office/powerpoint/2010/main" val="38238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كرابز دائرة فيكتور">
            <a:extLst>
              <a:ext uri="{FF2B5EF4-FFF2-40B4-BE49-F238E27FC236}">
                <a16:creationId xmlns:a16="http://schemas.microsoft.com/office/drawing/2014/main" id="{077DAEEB-0DCA-43D7-BDB8-8B9C285CD93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687279" y="1048280"/>
            <a:ext cx="4204390" cy="4761439"/>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F7EFEC17-A0E9-42F5-867D-550D0E82A3B5}"/>
              </a:ext>
            </a:extLst>
          </p:cNvPr>
          <p:cNvSpPr txBox="1"/>
          <p:nvPr/>
        </p:nvSpPr>
        <p:spPr>
          <a:xfrm>
            <a:off x="4055165" y="2266122"/>
            <a:ext cx="3379305" cy="1569660"/>
          </a:xfrm>
          <a:prstGeom prst="rect">
            <a:avLst/>
          </a:prstGeom>
          <a:noFill/>
        </p:spPr>
        <p:txBody>
          <a:bodyPr wrap="square" rtlCol="1">
            <a:spAutoFit/>
          </a:bodyPr>
          <a:lstStyle/>
          <a:p>
            <a:pPr algn="ctr"/>
            <a:r>
              <a:rPr lang="ar-EG" sz="4800" b="1" dirty="0">
                <a:solidFill>
                  <a:schemeClr val="accent6">
                    <a:lumMod val="75000"/>
                  </a:schemeClr>
                </a:solidFill>
              </a:rPr>
              <a:t>إسعافات حالات التسمم الدوائي</a:t>
            </a:r>
          </a:p>
        </p:txBody>
      </p:sp>
    </p:spTree>
    <p:extLst>
      <p:ext uri="{BB962C8B-B14F-4D97-AF65-F5344CB8AC3E}">
        <p14:creationId xmlns:p14="http://schemas.microsoft.com/office/powerpoint/2010/main" val="121787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C15C35B-5FC2-4281-A9B8-91165D8E4AA8}"/>
              </a:ext>
            </a:extLst>
          </p:cNvPr>
          <p:cNvPicPr>
            <a:picLocks noChangeAspect="1"/>
          </p:cNvPicPr>
          <p:nvPr/>
        </p:nvPicPr>
        <p:blipFill>
          <a:blip r:embed="rId2"/>
          <a:stretch>
            <a:fillRect/>
          </a:stretch>
        </p:blipFill>
        <p:spPr>
          <a:xfrm>
            <a:off x="2286864" y="1053030"/>
            <a:ext cx="7049086" cy="4751940"/>
          </a:xfrm>
          <a:prstGeom prst="rect">
            <a:avLst/>
          </a:prstGeom>
        </p:spPr>
      </p:pic>
    </p:spTree>
    <p:extLst>
      <p:ext uri="{BB962C8B-B14F-4D97-AF65-F5344CB8AC3E}">
        <p14:creationId xmlns:p14="http://schemas.microsoft.com/office/powerpoint/2010/main" val="207941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A3982FA-8647-4426-B54D-73F83BF00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96" y="934278"/>
            <a:ext cx="8036082" cy="4989443"/>
          </a:xfrm>
          <a:prstGeom prst="rect">
            <a:avLst/>
          </a:prstGeom>
        </p:spPr>
      </p:pic>
      <p:sp>
        <p:nvSpPr>
          <p:cNvPr id="4" name="مربع نص 3">
            <a:extLst>
              <a:ext uri="{FF2B5EF4-FFF2-40B4-BE49-F238E27FC236}">
                <a16:creationId xmlns:a16="http://schemas.microsoft.com/office/drawing/2014/main" id="{79560EF2-5A6D-433C-847A-44B71B6D7FE9}"/>
              </a:ext>
            </a:extLst>
          </p:cNvPr>
          <p:cNvSpPr txBox="1"/>
          <p:nvPr/>
        </p:nvSpPr>
        <p:spPr>
          <a:xfrm>
            <a:off x="5188078" y="1945218"/>
            <a:ext cx="2658717" cy="2372444"/>
          </a:xfrm>
          <a:prstGeom prst="rect">
            <a:avLst/>
          </a:prstGeom>
          <a:noFill/>
        </p:spPr>
        <p:txBody>
          <a:bodyPr wrap="square">
            <a:spAutoFit/>
          </a:bodyPr>
          <a:lstStyle/>
          <a:p>
            <a:pPr algn="ctr" rtl="1">
              <a:spcBef>
                <a:spcPts val="0"/>
              </a:spcBef>
              <a:spcAft>
                <a:spcPts val="500"/>
              </a:spcAft>
            </a:pPr>
            <a:r>
              <a:rPr lang="ar-EG" sz="3600" b="1" i="0" u="none" strike="noStrike" dirty="0">
                <a:solidFill>
                  <a:srgbClr val="1F2400"/>
                </a:solidFill>
                <a:effectLst/>
                <a:latin typeface="Arial" panose="020B0604020202020204" pitchFamily="34" charset="0"/>
              </a:rPr>
              <a:t>أولا : قبل كل شيء يجب الاتصال</a:t>
            </a:r>
            <a:endParaRPr lang="ar-EG" sz="3600" b="1" dirty="0">
              <a:effectLst/>
            </a:endParaRPr>
          </a:p>
          <a:p>
            <a:pPr algn="ctr" rtl="1">
              <a:spcBef>
                <a:spcPts val="0"/>
              </a:spcBef>
              <a:spcAft>
                <a:spcPts val="500"/>
              </a:spcAft>
            </a:pPr>
            <a:r>
              <a:rPr lang="ar-EG" sz="3600" b="1" i="0" u="none" strike="noStrike" dirty="0">
                <a:solidFill>
                  <a:srgbClr val="3A2600"/>
                </a:solidFill>
                <a:effectLst/>
                <a:latin typeface="Arial" panose="020B0604020202020204" pitchFamily="34" charset="0"/>
              </a:rPr>
              <a:t>بالإسعاف فورا. </a:t>
            </a:r>
            <a:endParaRPr lang="ar-EG" sz="3600" b="1" dirty="0">
              <a:effectLst/>
            </a:endParaRPr>
          </a:p>
        </p:txBody>
      </p:sp>
    </p:spTree>
    <p:extLst>
      <p:ext uri="{BB962C8B-B14F-4D97-AF65-F5344CB8AC3E}">
        <p14:creationId xmlns:p14="http://schemas.microsoft.com/office/powerpoint/2010/main" val="32896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A3982FA-8647-4426-B54D-73F83BF00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96" y="934278"/>
            <a:ext cx="8036082" cy="4989443"/>
          </a:xfrm>
          <a:prstGeom prst="rect">
            <a:avLst/>
          </a:prstGeom>
        </p:spPr>
      </p:pic>
      <p:sp>
        <p:nvSpPr>
          <p:cNvPr id="4" name="مربع نص 3">
            <a:extLst>
              <a:ext uri="{FF2B5EF4-FFF2-40B4-BE49-F238E27FC236}">
                <a16:creationId xmlns:a16="http://schemas.microsoft.com/office/drawing/2014/main" id="{79560EF2-5A6D-433C-847A-44B71B6D7FE9}"/>
              </a:ext>
            </a:extLst>
          </p:cNvPr>
          <p:cNvSpPr txBox="1"/>
          <p:nvPr/>
        </p:nvSpPr>
        <p:spPr>
          <a:xfrm>
            <a:off x="3491948" y="1965096"/>
            <a:ext cx="5208103" cy="2246769"/>
          </a:xfrm>
          <a:prstGeom prst="rect">
            <a:avLst/>
          </a:prstGeom>
          <a:noFill/>
        </p:spPr>
        <p:txBody>
          <a:bodyPr wrap="square">
            <a:spAutoFit/>
          </a:bodyPr>
          <a:lstStyle/>
          <a:p>
            <a:r>
              <a:rPr lang="ar-EG" sz="2800" b="1" dirty="0"/>
              <a:t> ثانيا: أثناء انتظار الإسعاف، افحص</a:t>
            </a:r>
            <a:endParaRPr lang="ar-EG" sz="4800" dirty="0"/>
          </a:p>
          <a:p>
            <a:r>
              <a:rPr lang="ar-EG" sz="2800" b="1" dirty="0"/>
              <a:t>المصاب إن كان واعيا، وانقله إلى مكان مريح، وراقب نبضه وتنفسه وحرارته، وفي حال توقف المصاب عن التنفس فبادر بعمل الإنعاش الرئوي حتى وصول الإسعاف.</a:t>
            </a:r>
            <a:endParaRPr lang="ar-EG" sz="4800" dirty="0"/>
          </a:p>
        </p:txBody>
      </p:sp>
    </p:spTree>
    <p:extLst>
      <p:ext uri="{BB962C8B-B14F-4D97-AF65-F5344CB8AC3E}">
        <p14:creationId xmlns:p14="http://schemas.microsoft.com/office/powerpoint/2010/main" val="18730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27E2A6C-8485-43F5-A7C2-712A11344049}"/>
              </a:ext>
            </a:extLst>
          </p:cNvPr>
          <p:cNvPicPr>
            <a:picLocks noChangeAspect="1"/>
          </p:cNvPicPr>
          <p:nvPr/>
        </p:nvPicPr>
        <p:blipFill>
          <a:blip r:embed="rId2" cstate="print">
            <a:extLst>
              <a:ext uri="{28A0092B-C50C-407E-A947-70E740481C1C}">
                <a14:useLocalDpi xmlns:a14="http://schemas.microsoft.com/office/drawing/2010/main" val="0"/>
              </a:ext>
            </a:extLst>
          </a:blip>
          <a:srcRect t="2565" b="2565"/>
          <a:stretch/>
        </p:blipFill>
        <p:spPr>
          <a:xfrm flipH="1">
            <a:off x="7276899" y="2951958"/>
            <a:ext cx="4117236" cy="3906042"/>
          </a:xfrm>
          <a:prstGeom prst="rect">
            <a:avLst/>
          </a:prstGeom>
        </p:spPr>
      </p:pic>
      <p:sp>
        <p:nvSpPr>
          <p:cNvPr id="3" name="فقاعة التفكير: على شكل سحابة 2">
            <a:extLst>
              <a:ext uri="{FF2B5EF4-FFF2-40B4-BE49-F238E27FC236}">
                <a16:creationId xmlns:a16="http://schemas.microsoft.com/office/drawing/2014/main" id="{17C3D1B9-99BF-4CC8-9879-5964EC240B47}"/>
              </a:ext>
            </a:extLst>
          </p:cNvPr>
          <p:cNvSpPr/>
          <p:nvPr/>
        </p:nvSpPr>
        <p:spPr>
          <a:xfrm>
            <a:off x="507772" y="636106"/>
            <a:ext cx="5588228" cy="3906042"/>
          </a:xfrm>
          <a:prstGeom prst="cloudCallout">
            <a:avLst>
              <a:gd name="adj1" fmla="val 91661"/>
              <a:gd name="adj2" fmla="val 3959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0"/>
              </a:spcBef>
              <a:spcAft>
                <a:spcPts val="500"/>
              </a:spcAft>
            </a:pPr>
            <a:r>
              <a:rPr lang="ar-EG" sz="4000" b="1" i="0" u="none" strike="noStrike" dirty="0">
                <a:solidFill>
                  <a:srgbClr val="C00000"/>
                </a:solidFill>
                <a:effectLst/>
                <a:latin typeface="Arial" panose="020B0604020202020204" pitchFamily="34" charset="0"/>
              </a:rPr>
              <a:t>تذكر: </a:t>
            </a:r>
            <a:r>
              <a:rPr lang="ar-EG" sz="3200" b="1" i="0" u="none" strike="noStrike" dirty="0">
                <a:solidFill>
                  <a:srgbClr val="799E00"/>
                </a:solidFill>
                <a:effectLst/>
                <a:latin typeface="Arial" panose="020B0604020202020204" pitchFamily="34" charset="0"/>
              </a:rPr>
              <a:t>يعد التسمم الدوائي حالة مرضية تحتاج إلى تدخل طبي طارئ؛ وذلك لمنع حدوث المضاعفات الصحية الخطيرة.</a:t>
            </a:r>
            <a:endParaRPr lang="ar-EG" sz="3200" b="0" dirty="0">
              <a:effectLst/>
            </a:endParaRPr>
          </a:p>
        </p:txBody>
      </p:sp>
    </p:spTree>
    <p:extLst>
      <p:ext uri="{BB962C8B-B14F-4D97-AF65-F5344CB8AC3E}">
        <p14:creationId xmlns:p14="http://schemas.microsoft.com/office/powerpoint/2010/main" val="42217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B5C76C6-0E06-4A72-A37B-4DD4B3695EFD}"/>
              </a:ext>
            </a:extLst>
          </p:cNvPr>
          <p:cNvSpPr txBox="1"/>
          <p:nvPr/>
        </p:nvSpPr>
        <p:spPr>
          <a:xfrm>
            <a:off x="1908313" y="512497"/>
            <a:ext cx="8726556" cy="292644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rtl="1">
              <a:spcBef>
                <a:spcPts val="0"/>
              </a:spcBef>
              <a:spcAft>
                <a:spcPts val="500"/>
              </a:spcAft>
            </a:pPr>
            <a:r>
              <a:rPr lang="ar-EG" sz="3600" b="1" i="0" u="none" strike="noStrike" dirty="0">
                <a:solidFill>
                  <a:srgbClr val="232A00"/>
                </a:solidFill>
                <a:effectLst/>
                <a:latin typeface="Arial" panose="020B0604020202020204" pitchFamily="34" charset="0"/>
              </a:rPr>
              <a:t>حذرت الهيئة العامة للغذاء والدواء من منتجات وخلطات غذائية، يتم تسويقها من خلال وسائله التواصل الاجتماعي وتحمل ادعاءات صحية أو تغذوية غير صحيحة مثل، خلطات التسمين أو التنحيف.</a:t>
            </a:r>
          </a:p>
          <a:p>
            <a:pPr algn="ctr" rtl="1">
              <a:spcBef>
                <a:spcPts val="0"/>
              </a:spcBef>
              <a:spcAft>
                <a:spcPts val="500"/>
              </a:spcAft>
            </a:pPr>
            <a:r>
              <a:rPr lang="ar-EG" sz="3600" b="1" i="0" u="none" strike="noStrike" dirty="0">
                <a:solidFill>
                  <a:srgbClr val="232A00"/>
                </a:solidFill>
                <a:effectLst/>
                <a:latin typeface="Arial" panose="020B0604020202020204" pitchFamily="34" charset="0"/>
              </a:rPr>
              <a:t> بالتعاون مع مجموعتك وضح أسباب هذا التحذير</a:t>
            </a:r>
            <a:endParaRPr lang="ar-EG" sz="3600" b="0" dirty="0">
              <a:effectLst/>
            </a:endParaRPr>
          </a:p>
        </p:txBody>
      </p:sp>
    </p:spTree>
    <p:extLst>
      <p:ext uri="{BB962C8B-B14F-4D97-AF65-F5344CB8AC3E}">
        <p14:creationId xmlns:p14="http://schemas.microsoft.com/office/powerpoint/2010/main" val="248774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كرابز دائرة فيكتور">
            <a:extLst>
              <a:ext uri="{FF2B5EF4-FFF2-40B4-BE49-F238E27FC236}">
                <a16:creationId xmlns:a16="http://schemas.microsoft.com/office/drawing/2014/main" id="{077DAEEB-0DCA-43D7-BDB8-8B9C285CD939}"/>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820340" y="641498"/>
            <a:ext cx="4204390" cy="4761439"/>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F7EFEC17-A0E9-42F5-867D-550D0E82A3B5}"/>
              </a:ext>
            </a:extLst>
          </p:cNvPr>
          <p:cNvSpPr txBox="1"/>
          <p:nvPr/>
        </p:nvSpPr>
        <p:spPr>
          <a:xfrm>
            <a:off x="5188226" y="1859340"/>
            <a:ext cx="3379305" cy="1569660"/>
          </a:xfrm>
          <a:prstGeom prst="rect">
            <a:avLst/>
          </a:prstGeom>
          <a:noFill/>
        </p:spPr>
        <p:txBody>
          <a:bodyPr wrap="square" rtlCol="1">
            <a:spAutoFit/>
          </a:bodyPr>
          <a:lstStyle/>
          <a:p>
            <a:pPr algn="ctr"/>
            <a:r>
              <a:rPr lang="ar-EG" sz="4800" b="1" dirty="0">
                <a:solidFill>
                  <a:schemeClr val="accent6">
                    <a:lumMod val="75000"/>
                  </a:schemeClr>
                </a:solidFill>
              </a:rPr>
              <a:t>التسمم الدوائي عند الأطفال</a:t>
            </a:r>
          </a:p>
        </p:txBody>
      </p:sp>
      <p:pic>
        <p:nvPicPr>
          <p:cNvPr id="5" name="صورة 4">
            <a:extLst>
              <a:ext uri="{FF2B5EF4-FFF2-40B4-BE49-F238E27FC236}">
                <a16:creationId xmlns:a16="http://schemas.microsoft.com/office/drawing/2014/main" id="{2B9461DB-1DC5-475C-9239-6927ACAF5321}"/>
              </a:ext>
            </a:extLst>
          </p:cNvPr>
          <p:cNvPicPr>
            <a:picLocks noChangeAspect="1"/>
          </p:cNvPicPr>
          <p:nvPr/>
        </p:nvPicPr>
        <p:blipFill>
          <a:blip r:embed="rId3"/>
          <a:stretch>
            <a:fillRect/>
          </a:stretch>
        </p:blipFill>
        <p:spPr>
          <a:xfrm>
            <a:off x="2017505" y="3439838"/>
            <a:ext cx="3327883" cy="2414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660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9234193-16D6-4DD2-AD4C-358AC7F94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9" y="0"/>
            <a:ext cx="10462244" cy="6858000"/>
          </a:xfrm>
          <a:prstGeom prst="rect">
            <a:avLst/>
          </a:prstGeom>
        </p:spPr>
      </p:pic>
      <p:sp>
        <p:nvSpPr>
          <p:cNvPr id="5" name="مربع نص 4">
            <a:extLst>
              <a:ext uri="{FF2B5EF4-FFF2-40B4-BE49-F238E27FC236}">
                <a16:creationId xmlns:a16="http://schemas.microsoft.com/office/drawing/2014/main" id="{42FBCB91-CA71-4F8A-912E-92501261D2D3}"/>
              </a:ext>
            </a:extLst>
          </p:cNvPr>
          <p:cNvSpPr txBox="1"/>
          <p:nvPr/>
        </p:nvSpPr>
        <p:spPr>
          <a:xfrm>
            <a:off x="3046344" y="2181197"/>
            <a:ext cx="5560943" cy="4095993"/>
          </a:xfrm>
          <a:prstGeom prst="rect">
            <a:avLst/>
          </a:prstGeom>
          <a:noFill/>
        </p:spPr>
        <p:txBody>
          <a:bodyPr wrap="square">
            <a:spAutoFit/>
          </a:bodyP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يشكل الأطفال النسبة الأكبر من المصابين بالتسمم الدوائي عن طريق الخطأ، وخصوصا من هم دون الخامسة من العمر؛ بسبب وضعهم لأي شيء يجدونه أمامهم في أفواههم وخاصة الأدوية التي قد تشبه الحلوى في نظرهم.</a:t>
            </a:r>
            <a:endParaRPr lang="ar-EG" sz="3200" b="0" dirty="0">
              <a:solidFill>
                <a:srgbClr val="C00000"/>
              </a:solidFill>
              <a:effectLst/>
            </a:endParaRPr>
          </a:p>
          <a:p>
            <a:br>
              <a:rPr lang="ar-EG" sz="3200" dirty="0">
                <a:solidFill>
                  <a:srgbClr val="C00000"/>
                </a:solidFill>
              </a:rPr>
            </a:br>
            <a:endParaRPr lang="ar-EG" sz="3200" dirty="0">
              <a:solidFill>
                <a:srgbClr val="C00000"/>
              </a:solidFill>
            </a:endParaRPr>
          </a:p>
        </p:txBody>
      </p:sp>
    </p:spTree>
    <p:extLst>
      <p:ext uri="{BB962C8B-B14F-4D97-AF65-F5344CB8AC3E}">
        <p14:creationId xmlns:p14="http://schemas.microsoft.com/office/powerpoint/2010/main" val="28986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DCCDDA4-3C26-49D4-8831-145A6F59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766" y="2119532"/>
            <a:ext cx="6096000" cy="2261128"/>
          </a:xfrm>
          <a:prstGeom prst="rect">
            <a:avLst/>
          </a:prstGeom>
        </p:spPr>
      </p:pic>
      <p:sp>
        <p:nvSpPr>
          <p:cNvPr id="4" name="مربع نص 3">
            <a:extLst>
              <a:ext uri="{FF2B5EF4-FFF2-40B4-BE49-F238E27FC236}">
                <a16:creationId xmlns:a16="http://schemas.microsoft.com/office/drawing/2014/main" id="{B267DBED-6F19-4491-B1B5-3E6B33B2FE7D}"/>
              </a:ext>
            </a:extLst>
          </p:cNvPr>
          <p:cNvSpPr txBox="1"/>
          <p:nvPr/>
        </p:nvSpPr>
        <p:spPr>
          <a:xfrm>
            <a:off x="4331805" y="2588376"/>
            <a:ext cx="5237921" cy="1323439"/>
          </a:xfrm>
          <a:prstGeom prst="rect">
            <a:avLst/>
          </a:prstGeom>
          <a:noFill/>
        </p:spPr>
        <p:txBody>
          <a:bodyPr wrap="square">
            <a:spAutoFit/>
          </a:bodyPr>
          <a:lstStyle/>
          <a:p>
            <a:pPr algn="ctr" rtl="1">
              <a:spcBef>
                <a:spcPts val="0"/>
              </a:spcBef>
              <a:spcAft>
                <a:spcPts val="500"/>
              </a:spcAft>
            </a:pPr>
            <a:r>
              <a:rPr lang="ar-EG" sz="4000" b="1" i="0" u="none" strike="noStrike" dirty="0">
                <a:solidFill>
                  <a:schemeClr val="bg1"/>
                </a:solidFill>
                <a:effectLst/>
                <a:latin typeface="Arial" panose="020B0604020202020204" pitchFamily="34" charset="0"/>
              </a:rPr>
              <a:t>الإجراءات الوقائية لحماية الأطفال من التسمم الغذائي</a:t>
            </a:r>
            <a:endParaRPr lang="ar-EG" sz="4000" b="1" dirty="0">
              <a:solidFill>
                <a:schemeClr val="bg1"/>
              </a:solidFill>
              <a:effectLst/>
            </a:endParaRPr>
          </a:p>
        </p:txBody>
      </p:sp>
      <p:pic>
        <p:nvPicPr>
          <p:cNvPr id="6" name="صورة 5">
            <a:extLst>
              <a:ext uri="{FF2B5EF4-FFF2-40B4-BE49-F238E27FC236}">
                <a16:creationId xmlns:a16="http://schemas.microsoft.com/office/drawing/2014/main" id="{21C91EE4-9BF5-4EC0-9E76-450E0FBDA125}"/>
              </a:ext>
            </a:extLst>
          </p:cNvPr>
          <p:cNvPicPr>
            <a:picLocks noChangeAspect="1"/>
          </p:cNvPicPr>
          <p:nvPr/>
        </p:nvPicPr>
        <p:blipFill>
          <a:blip r:embed="rId3"/>
          <a:stretch>
            <a:fillRect/>
          </a:stretch>
        </p:blipFill>
        <p:spPr>
          <a:xfrm>
            <a:off x="1777900" y="397565"/>
            <a:ext cx="2339386" cy="6136417"/>
          </a:xfrm>
          <a:prstGeom prst="rect">
            <a:avLst/>
          </a:prstGeom>
          <a:ln>
            <a:noFill/>
          </a:ln>
          <a:effectLst>
            <a:softEdge rad="112500"/>
          </a:effectLst>
        </p:spPr>
      </p:pic>
    </p:spTree>
    <p:extLst>
      <p:ext uri="{BB962C8B-B14F-4D97-AF65-F5344CB8AC3E}">
        <p14:creationId xmlns:p14="http://schemas.microsoft.com/office/powerpoint/2010/main" val="259281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6B438EC-2A97-45EF-931E-F8D59936B30E}"/>
              </a:ext>
            </a:extLst>
          </p:cNvPr>
          <p:cNvPicPr>
            <a:picLocks noChangeAspect="1"/>
          </p:cNvPicPr>
          <p:nvPr/>
        </p:nvPicPr>
        <p:blipFill>
          <a:blip r:embed="rId2"/>
          <a:stretch>
            <a:fillRect/>
          </a:stretch>
        </p:blipFill>
        <p:spPr>
          <a:xfrm>
            <a:off x="2257425" y="1187933"/>
            <a:ext cx="7677150" cy="4124325"/>
          </a:xfrm>
          <a:prstGeom prst="rect">
            <a:avLst/>
          </a:prstGeom>
        </p:spPr>
      </p:pic>
    </p:spTree>
    <p:extLst>
      <p:ext uri="{BB962C8B-B14F-4D97-AF65-F5344CB8AC3E}">
        <p14:creationId xmlns:p14="http://schemas.microsoft.com/office/powerpoint/2010/main" val="321324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5486C13-8966-4732-929B-BAE30505997A}"/>
              </a:ext>
            </a:extLst>
          </p:cNvPr>
          <p:cNvPicPr>
            <a:picLocks noChangeAspect="1"/>
          </p:cNvPicPr>
          <p:nvPr/>
        </p:nvPicPr>
        <p:blipFill rotWithShape="1">
          <a:blip r:embed="rId2">
            <a:extLst>
              <a:ext uri="{28A0092B-C50C-407E-A947-70E740481C1C}">
                <a14:useLocalDpi xmlns:a14="http://schemas.microsoft.com/office/drawing/2010/main" val="0"/>
              </a:ext>
            </a:extLst>
          </a:blip>
          <a:srcRect b="8696"/>
          <a:stretch/>
        </p:blipFill>
        <p:spPr>
          <a:xfrm>
            <a:off x="1514060" y="-1192696"/>
            <a:ext cx="9856304" cy="8050696"/>
          </a:xfrm>
          <a:prstGeom prst="rect">
            <a:avLst/>
          </a:prstGeom>
        </p:spPr>
      </p:pic>
      <p:sp>
        <p:nvSpPr>
          <p:cNvPr id="3" name="مربع نص 2">
            <a:extLst>
              <a:ext uri="{FF2B5EF4-FFF2-40B4-BE49-F238E27FC236}">
                <a16:creationId xmlns:a16="http://schemas.microsoft.com/office/drawing/2014/main" id="{A11492A4-A5E3-41B9-8635-79339904F538}"/>
              </a:ext>
            </a:extLst>
          </p:cNvPr>
          <p:cNvSpPr txBox="1"/>
          <p:nvPr/>
        </p:nvSpPr>
        <p:spPr>
          <a:xfrm>
            <a:off x="3120887" y="2151727"/>
            <a:ext cx="6780143" cy="2554545"/>
          </a:xfrm>
          <a:prstGeom prst="rect">
            <a:avLst/>
          </a:prstGeom>
          <a:noFill/>
        </p:spPr>
        <p:txBody>
          <a:bodyPr wrap="square">
            <a:spAutoFit/>
          </a:bodyPr>
          <a:lstStyle/>
          <a:p>
            <a:r>
              <a:rPr lang="ar-EG" sz="3200" b="1" dirty="0"/>
              <a:t>يتعرض العديد من الأشخاص لحالات من التسمم، نتيجة تناول أغذية ملوثة، أو مواد كيميائية، أو استنشاقهم لبعض الأبخرة السامة، أو نتيجة لبعض العادات الخاطئة في تناول الأدوية وهو ما ينتج عنه مخاطر جسيمة تضر بصحة الجسم.</a:t>
            </a:r>
            <a:endParaRPr lang="ar-EG" sz="4400" dirty="0"/>
          </a:p>
        </p:txBody>
      </p:sp>
    </p:spTree>
    <p:extLst>
      <p:ext uri="{BB962C8B-B14F-4D97-AF65-F5344CB8AC3E}">
        <p14:creationId xmlns:p14="http://schemas.microsoft.com/office/powerpoint/2010/main" val="41222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i="0" u="none" strike="noStrike" dirty="0">
                <a:solidFill>
                  <a:srgbClr val="1F2000"/>
                </a:solidFill>
                <a:effectLst/>
                <a:latin typeface="Arial" panose="020B0604020202020204" pitchFamily="34" charset="0"/>
              </a:rPr>
              <a:t>1-عدم إعطاء أي دواء للأطفال، دون استشارة أحد مقدمي الرعاية الصحية المختصين</a:t>
            </a:r>
            <a:endParaRPr lang="ar-EG" sz="4400" dirty="0"/>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37485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٢. الحرص دائما على استخدام المقاييس الصحيحة لحساب جرعات الأدوية السائلة مثل: الأغطية</a:t>
            </a:r>
            <a:endParaRPr lang="ar-EG" sz="7200" b="1" dirty="0">
              <a:solidFill>
                <a:schemeClr val="tx1"/>
              </a:solidFill>
            </a:endParaRPr>
          </a:p>
          <a:p>
            <a:pPr algn="ctr"/>
            <a:r>
              <a:rPr lang="ar-EG" sz="3600" b="1" dirty="0">
                <a:solidFill>
                  <a:schemeClr val="tx1"/>
                </a:solidFill>
              </a:rPr>
              <a:t>الصغيرة المرفقة مع الدواء، قطارة الفم.</a:t>
            </a:r>
            <a:endParaRPr lang="ar-EG" sz="72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34315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٣. احفظ الأدوية في مكان بعيد عن متناول أيدي الأطفال وخصوصا عند وضع الدواء في الثلاجة. </a:t>
            </a:r>
            <a:endParaRPr lang="ar-EG" sz="138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313731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4. تأكد من حفظ الأدوية في عبواتها الأصلية في مكان محكم الإغلاق</a:t>
            </a:r>
            <a:endParaRPr lang="ar-EG" sz="344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28132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chemeClr val="tx1"/>
                </a:solidFill>
              </a:rPr>
              <a:t>5-استخدم الأدوية التي تتميز بوجود أغطية السلامة، وتأكد من أحكام غلقها جيدا بعد كل</a:t>
            </a:r>
            <a:endParaRPr lang="ar-EG" sz="6000" b="1" dirty="0">
              <a:solidFill>
                <a:schemeClr val="tx1"/>
              </a:solidFill>
            </a:endParaRPr>
          </a:p>
          <a:p>
            <a:r>
              <a:rPr lang="ar-EG" sz="3600" b="1" dirty="0">
                <a:solidFill>
                  <a:schemeClr val="tx1"/>
                </a:solidFill>
              </a:rPr>
              <a:t>استخدام.</a:t>
            </a:r>
            <a:endParaRPr lang="ar-EG" sz="60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39652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chemeClr val="tx1"/>
                </a:solidFill>
              </a:rPr>
              <a:t> 6. احرص على عدم تسمية الدواء الذي يعطى للأطفال بالحلوى أو المسميات التي ترغبهم في</a:t>
            </a:r>
            <a:endParaRPr lang="ar-EG" sz="6000" b="1" dirty="0">
              <a:solidFill>
                <a:schemeClr val="tx1"/>
              </a:solidFill>
            </a:endParaRPr>
          </a:p>
          <a:p>
            <a:r>
              <a:rPr lang="ar-EG" sz="3600" b="1" dirty="0">
                <a:solidFill>
                  <a:schemeClr val="tx1"/>
                </a:solidFill>
              </a:rPr>
              <a:t>تناول الدواء.</a:t>
            </a:r>
            <a:endParaRPr lang="ar-EG" sz="60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7745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chemeClr val="tx1"/>
                </a:solidFill>
              </a:rPr>
              <a:t>۷. التأكيد على الأطفال بعدم تناول أو شرب أي دواء إلا تحت إشراف شخص بالغ.</a:t>
            </a:r>
            <a:endParaRPr lang="ar-EG" sz="96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9910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76261" y="914399"/>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4400" b="1" dirty="0">
                <a:solidFill>
                  <a:schemeClr val="tx1"/>
                </a:solidFill>
              </a:rPr>
              <a:t> ۸. لا تتناول الدواء أمام الأطفال تجنبا لتقليدهم لك.</a:t>
            </a:r>
            <a:endParaRPr lang="ar-EG" sz="34400" b="1"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4548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بيضاوية 1">
            <a:extLst>
              <a:ext uri="{FF2B5EF4-FFF2-40B4-BE49-F238E27FC236}">
                <a16:creationId xmlns:a16="http://schemas.microsoft.com/office/drawing/2014/main" id="{DAB0158A-DD99-4C56-86EF-C0AB41F27F7D}"/>
              </a:ext>
            </a:extLst>
          </p:cNvPr>
          <p:cNvSpPr/>
          <p:nvPr/>
        </p:nvSpPr>
        <p:spPr>
          <a:xfrm>
            <a:off x="3896140" y="974034"/>
            <a:ext cx="7454348" cy="4552122"/>
          </a:xfrm>
          <a:prstGeom prst="wedgeEllipseCallout">
            <a:avLst>
              <a:gd name="adj1" fmla="val -66700"/>
              <a:gd name="adj2" fmla="val -12609"/>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chemeClr val="tx1"/>
                </a:solidFill>
              </a:rPr>
              <a:t> 9. تأكد من تخلصك من الأدوية الإضافية أو الأدوية منتهية الصلاحية.</a:t>
            </a:r>
            <a:endParaRPr lang="ar-EG" sz="7200" dirty="0">
              <a:solidFill>
                <a:schemeClr val="tx1"/>
              </a:solidFill>
            </a:endParaRPr>
          </a:p>
        </p:txBody>
      </p:sp>
      <p:pic>
        <p:nvPicPr>
          <p:cNvPr id="5122" name="Picture 2" descr="ناقلات مرض الولد الصغير تكمن في السرير مع الحراره, مريض, حمى, شاب PNG  والمتجهات للتحميل مجانا">
            <a:extLst>
              <a:ext uri="{FF2B5EF4-FFF2-40B4-BE49-F238E27FC236}">
                <a16:creationId xmlns:a16="http://schemas.microsoft.com/office/drawing/2014/main" id="{2FAC39C4-81E3-4E75-91C6-CF6AC8F735D3}"/>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549965" y="579782"/>
            <a:ext cx="3048000" cy="6096000"/>
          </a:xfrm>
          <a:prstGeom prst="rect">
            <a:avLst/>
          </a:prstGeom>
          <a:noFill/>
        </p:spPr>
      </p:pic>
    </p:spTree>
    <p:extLst>
      <p:ext uri="{BB962C8B-B14F-4D97-AF65-F5344CB8AC3E}">
        <p14:creationId xmlns:p14="http://schemas.microsoft.com/office/powerpoint/2010/main" val="76638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E65A554-6069-4C78-91B2-A5B7EBAD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346" y="-826338"/>
            <a:ext cx="5849007" cy="5849007"/>
          </a:xfrm>
          <a:prstGeom prst="rect">
            <a:avLst/>
          </a:prstGeom>
        </p:spPr>
      </p:pic>
      <p:sp>
        <p:nvSpPr>
          <p:cNvPr id="3" name="مربع نص 2">
            <a:extLst>
              <a:ext uri="{FF2B5EF4-FFF2-40B4-BE49-F238E27FC236}">
                <a16:creationId xmlns:a16="http://schemas.microsoft.com/office/drawing/2014/main" id="{8F2DF536-5418-4A5C-9BE0-7840F5676298}"/>
              </a:ext>
            </a:extLst>
          </p:cNvPr>
          <p:cNvSpPr txBox="1"/>
          <p:nvPr/>
        </p:nvSpPr>
        <p:spPr>
          <a:xfrm>
            <a:off x="4969565" y="1689652"/>
            <a:ext cx="2484783" cy="1446550"/>
          </a:xfrm>
          <a:prstGeom prst="rect">
            <a:avLst/>
          </a:prstGeom>
          <a:noFill/>
        </p:spPr>
        <p:txBody>
          <a:bodyPr wrap="square" rtlCol="1">
            <a:spAutoFit/>
          </a:bodyPr>
          <a:lstStyle/>
          <a:p>
            <a:pPr algn="ctr"/>
            <a:r>
              <a:rPr lang="ar-EG" sz="4400" b="1" dirty="0"/>
              <a:t>معلومات إثرائية</a:t>
            </a:r>
          </a:p>
        </p:txBody>
      </p:sp>
      <p:sp>
        <p:nvSpPr>
          <p:cNvPr id="5" name="مربع نص 4">
            <a:extLst>
              <a:ext uri="{FF2B5EF4-FFF2-40B4-BE49-F238E27FC236}">
                <a16:creationId xmlns:a16="http://schemas.microsoft.com/office/drawing/2014/main" id="{6FB11393-5C82-4E8A-A015-CDD0D592F8CB}"/>
              </a:ext>
            </a:extLst>
          </p:cNvPr>
          <p:cNvSpPr txBox="1"/>
          <p:nvPr/>
        </p:nvSpPr>
        <p:spPr>
          <a:xfrm>
            <a:off x="3046344" y="4245018"/>
            <a:ext cx="6092686" cy="2246769"/>
          </a:xfrm>
          <a:prstGeom prst="rect">
            <a:avLst/>
          </a:prstGeom>
          <a:noFill/>
        </p:spPr>
        <p:txBody>
          <a:bodyPr wrap="square">
            <a:spAutoFit/>
          </a:bodyPr>
          <a:lstStyle/>
          <a:p>
            <a:pPr algn="r" rtl="1">
              <a:spcBef>
                <a:spcPts val="0"/>
              </a:spcBef>
              <a:spcAft>
                <a:spcPts val="500"/>
              </a:spcAft>
            </a:pPr>
            <a:r>
              <a:rPr lang="ar-EG" sz="2800" b="1" i="0" u="none" strike="noStrike" dirty="0">
                <a:solidFill>
                  <a:srgbClr val="C00000"/>
                </a:solidFill>
                <a:effectLst/>
                <a:latin typeface="Arial" panose="020B0604020202020204" pitchFamily="34" charset="0"/>
              </a:rPr>
              <a:t>يقدم دواء </a:t>
            </a:r>
            <a:r>
              <a:rPr lang="ar-EG" sz="2800" b="1" i="0" u="none" strike="noStrike" dirty="0" err="1">
                <a:solidFill>
                  <a:srgbClr val="C00000"/>
                </a:solidFill>
                <a:effectLst/>
                <a:latin typeface="Arial" panose="020B0604020202020204" pitchFamily="34" charset="0"/>
              </a:rPr>
              <a:t>باراسيتامول</a:t>
            </a:r>
            <a:r>
              <a:rPr lang="ar-EG" sz="2800" b="1" i="0" u="none" strike="noStrike" dirty="0">
                <a:solidFill>
                  <a:srgbClr val="C00000"/>
                </a:solidFill>
                <a:effectLst/>
                <a:latin typeface="Arial" panose="020B0604020202020204" pitchFamily="34" charset="0"/>
              </a:rPr>
              <a:t> للأطفال كمسكن للألآم الخفيفة والمتوسطة وخافض للحرارة، وقد صممت الهيئة العامة للغذاء والدواء حاسبة تستخدم لحساب الجرعة الصحيحة للدواء على شكل شراب أو قطرات عن طريق الفم.</a:t>
            </a:r>
            <a:endParaRPr lang="ar-EG" sz="2800" b="0" dirty="0">
              <a:solidFill>
                <a:srgbClr val="C00000"/>
              </a:solidFill>
              <a:effectLst/>
            </a:endParaRPr>
          </a:p>
        </p:txBody>
      </p:sp>
      <p:pic>
        <p:nvPicPr>
          <p:cNvPr id="7" name="صورة 6">
            <a:extLst>
              <a:ext uri="{FF2B5EF4-FFF2-40B4-BE49-F238E27FC236}">
                <a16:creationId xmlns:a16="http://schemas.microsoft.com/office/drawing/2014/main" id="{D465F2DE-BAF9-474A-86EC-A557226DD6F4}"/>
              </a:ext>
            </a:extLst>
          </p:cNvPr>
          <p:cNvPicPr>
            <a:picLocks noChangeAspect="1"/>
          </p:cNvPicPr>
          <p:nvPr/>
        </p:nvPicPr>
        <p:blipFill>
          <a:blip r:embed="rId3"/>
          <a:stretch>
            <a:fillRect/>
          </a:stretch>
        </p:blipFill>
        <p:spPr>
          <a:xfrm>
            <a:off x="1839738" y="2059349"/>
            <a:ext cx="1655608" cy="1631261"/>
          </a:xfrm>
          <a:prstGeom prst="rect">
            <a:avLst/>
          </a:prstGeom>
        </p:spPr>
      </p:pic>
    </p:spTree>
    <p:extLst>
      <p:ext uri="{BB962C8B-B14F-4D97-AF65-F5344CB8AC3E}">
        <p14:creationId xmlns:p14="http://schemas.microsoft.com/office/powerpoint/2010/main" val="17844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اشكال سكرابز للتصميم [الأرشيف] - منتديات فخامة العراق">
            <a:extLst>
              <a:ext uri="{FF2B5EF4-FFF2-40B4-BE49-F238E27FC236}">
                <a16:creationId xmlns:a16="http://schemas.microsoft.com/office/drawing/2014/main" id="{3D23C97E-54E1-4FB6-A72D-D8B312DA5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783" y="337930"/>
            <a:ext cx="3689165" cy="24251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a:extLst>
              <a:ext uri="{FF2B5EF4-FFF2-40B4-BE49-F238E27FC236}">
                <a16:creationId xmlns:a16="http://schemas.microsoft.com/office/drawing/2014/main" id="{4CB828E0-B24E-4BE3-95C9-D91EA80450A9}"/>
              </a:ext>
            </a:extLst>
          </p:cNvPr>
          <p:cNvSpPr txBox="1"/>
          <p:nvPr/>
        </p:nvSpPr>
        <p:spPr>
          <a:xfrm>
            <a:off x="4373218" y="1292291"/>
            <a:ext cx="3419061" cy="769441"/>
          </a:xfrm>
          <a:prstGeom prst="rect">
            <a:avLst/>
          </a:prstGeom>
          <a:noFill/>
        </p:spPr>
        <p:txBody>
          <a:bodyPr wrap="square" rtlCol="1">
            <a:spAutoFit/>
          </a:bodyPr>
          <a:lstStyle/>
          <a:p>
            <a:r>
              <a:rPr lang="ar-EG" sz="4400" b="1" dirty="0"/>
              <a:t>التسمم</a:t>
            </a:r>
          </a:p>
        </p:txBody>
      </p:sp>
      <p:pic>
        <p:nvPicPr>
          <p:cNvPr id="2050" name="Picture 2" descr="اعراض التسمم الدوائي وطرق التعامل معه - مجلة هي">
            <a:extLst>
              <a:ext uri="{FF2B5EF4-FFF2-40B4-BE49-F238E27FC236}">
                <a16:creationId xmlns:a16="http://schemas.microsoft.com/office/drawing/2014/main" id="{06922966-B714-4311-AAA0-E0FCBE7DE0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203" y="3721759"/>
            <a:ext cx="4601197" cy="2619852"/>
          </a:xfrm>
          <a:prstGeom prst="rect">
            <a:avLst/>
          </a:prstGeom>
          <a:noFill/>
        </p:spPr>
      </p:pic>
      <p:sp>
        <p:nvSpPr>
          <p:cNvPr id="6" name="مربع نص 5">
            <a:extLst>
              <a:ext uri="{FF2B5EF4-FFF2-40B4-BE49-F238E27FC236}">
                <a16:creationId xmlns:a16="http://schemas.microsoft.com/office/drawing/2014/main" id="{3B15F696-982C-436D-8CCF-5F9FCCD4D282}"/>
              </a:ext>
            </a:extLst>
          </p:cNvPr>
          <p:cNvSpPr txBox="1"/>
          <p:nvPr/>
        </p:nvSpPr>
        <p:spPr>
          <a:xfrm>
            <a:off x="3364396" y="2917591"/>
            <a:ext cx="6092686" cy="1569660"/>
          </a:xfrm>
          <a:prstGeom prst="rect">
            <a:avLst/>
          </a:prstGeom>
          <a:noFill/>
        </p:spPr>
        <p:txBody>
          <a:bodyPr wrap="square">
            <a:spAutoFit/>
          </a:bodyPr>
          <a:lstStyle/>
          <a:p>
            <a:pPr algn="r" rtl="1">
              <a:spcBef>
                <a:spcPts val="0"/>
              </a:spcBef>
              <a:spcAft>
                <a:spcPts val="500"/>
              </a:spcAft>
            </a:pPr>
            <a:r>
              <a:rPr lang="ar-EG" sz="3200" b="1" i="0" u="none" strike="noStrike" dirty="0">
                <a:solidFill>
                  <a:srgbClr val="1F2000"/>
                </a:solidFill>
                <a:effectLst/>
                <a:latin typeface="Arial" panose="020B0604020202020204" pitchFamily="34" charset="0"/>
              </a:rPr>
              <a:t>هو دخول أي مادة ضارة (طبيعية أو مصنعة) أو ملوثة، داخل الجسم بكمية معينة فتحدث فيه أضرارًا.</a:t>
            </a:r>
            <a:endParaRPr lang="ar-EG" sz="3200" b="0" dirty="0">
              <a:effectLst/>
            </a:endParaRPr>
          </a:p>
        </p:txBody>
      </p:sp>
    </p:spTree>
    <p:extLst>
      <p:ext uri="{BB962C8B-B14F-4D97-AF65-F5344CB8AC3E}">
        <p14:creationId xmlns:p14="http://schemas.microsoft.com/office/powerpoint/2010/main" val="29501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2E79FA-57F5-4BEA-8DBA-1180A80D1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77" y="709954"/>
            <a:ext cx="8021240" cy="5438092"/>
          </a:xfrm>
          <a:prstGeom prst="rect">
            <a:avLst/>
          </a:prstGeom>
        </p:spPr>
      </p:pic>
      <p:sp>
        <p:nvSpPr>
          <p:cNvPr id="4" name="مربع نص 3">
            <a:extLst>
              <a:ext uri="{FF2B5EF4-FFF2-40B4-BE49-F238E27FC236}">
                <a16:creationId xmlns:a16="http://schemas.microsoft.com/office/drawing/2014/main" id="{22B2118C-347C-4BB3-A19E-E9143FB31929}"/>
              </a:ext>
            </a:extLst>
          </p:cNvPr>
          <p:cNvSpPr txBox="1"/>
          <p:nvPr/>
        </p:nvSpPr>
        <p:spPr>
          <a:xfrm>
            <a:off x="3078465" y="2044231"/>
            <a:ext cx="6574734" cy="3239348"/>
          </a:xfrm>
          <a:prstGeom prst="rect">
            <a:avLst/>
          </a:prstGeom>
          <a:noFill/>
        </p:spPr>
        <p:txBody>
          <a:bodyPr wrap="square">
            <a:spAutoFit/>
          </a:bodyP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ماذا تفعل في حالة الاشتباه بتسمم أحد الأطفال في المنزل؟ </a:t>
            </a:r>
          </a:p>
          <a:p>
            <a:pPr marL="514350" indent="-514350" algn="r" rtl="1">
              <a:spcBef>
                <a:spcPts val="0"/>
              </a:spcBef>
              <a:spcAft>
                <a:spcPts val="500"/>
              </a:spcAft>
              <a:buAutoNum type="arabicParenR"/>
            </a:pPr>
            <a:r>
              <a:rPr lang="ar-EG" sz="3200" b="1" i="0" u="none" strike="noStrike" dirty="0">
                <a:solidFill>
                  <a:srgbClr val="0F0300"/>
                </a:solidFill>
                <a:effectLst/>
                <a:latin typeface="Arial" panose="020B0604020202020204" pitchFamily="34" charset="0"/>
              </a:rPr>
              <a:t>اتصل على ۹۹۷ (الإسعاف) أو ۹۳۷ (وزارة الصحة) .</a:t>
            </a:r>
          </a:p>
          <a:p>
            <a:pPr algn="r" rtl="1">
              <a:spcBef>
                <a:spcPts val="0"/>
              </a:spcBef>
              <a:spcAft>
                <a:spcPts val="500"/>
              </a:spcAft>
            </a:pPr>
            <a:r>
              <a:rPr lang="ar-EG" sz="3200" b="1" i="0" u="none" strike="noStrike" dirty="0">
                <a:solidFill>
                  <a:srgbClr val="0F0300"/>
                </a:solidFill>
                <a:effectLst/>
                <a:latin typeface="Arial" panose="020B0604020202020204" pitchFamily="34" charset="0"/>
              </a:rPr>
              <a:t> ۲) تحقق من أن الطفل يتنفس بشكل طبيعي.</a:t>
            </a:r>
            <a:endParaRPr lang="ar-EG" sz="3200" b="1" dirty="0">
              <a:effectLst/>
            </a:endParaRPr>
          </a:p>
          <a:p>
            <a:endParaRPr lang="ar-EG" sz="3200" b="1" dirty="0"/>
          </a:p>
        </p:txBody>
      </p:sp>
    </p:spTree>
    <p:extLst>
      <p:ext uri="{BB962C8B-B14F-4D97-AF65-F5344CB8AC3E}">
        <p14:creationId xmlns:p14="http://schemas.microsoft.com/office/powerpoint/2010/main" val="15249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94C7705B-9B11-4963-97E0-C4E106B58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485092" y="-392787"/>
            <a:ext cx="3936680" cy="6072406"/>
          </a:xfrm>
          <a:prstGeom prst="rect">
            <a:avLst/>
          </a:prstGeom>
        </p:spPr>
      </p:pic>
      <p:sp>
        <p:nvSpPr>
          <p:cNvPr id="3" name="مربع نص 2">
            <a:extLst>
              <a:ext uri="{FF2B5EF4-FFF2-40B4-BE49-F238E27FC236}">
                <a16:creationId xmlns:a16="http://schemas.microsoft.com/office/drawing/2014/main" id="{70262D17-4F97-4852-8909-192AAF055234}"/>
              </a:ext>
            </a:extLst>
          </p:cNvPr>
          <p:cNvSpPr txBox="1"/>
          <p:nvPr/>
        </p:nvSpPr>
        <p:spPr>
          <a:xfrm>
            <a:off x="1141747" y="1867010"/>
            <a:ext cx="4149586" cy="3693319"/>
          </a:xfrm>
          <a:prstGeom prst="rect">
            <a:avLst/>
          </a:prstGeom>
          <a:noFill/>
        </p:spPr>
        <p:txBody>
          <a:bodyPr wrap="square">
            <a:spAutoFit/>
          </a:bodyPr>
          <a:lstStyle/>
          <a:p>
            <a:r>
              <a:rPr lang="ar-EG" dirty="0"/>
              <a:t>اخلطها مع مادة غير جذابة مثل مخلفات القط أو الأتربة أو ثفل القهوة.</a:t>
            </a:r>
          </a:p>
          <a:p>
            <a:r>
              <a:rPr lang="ar-EG" dirty="0"/>
              <a:t> </a:t>
            </a:r>
          </a:p>
          <a:p>
            <a:r>
              <a:rPr lang="ar-EG" dirty="0"/>
              <a:t>2. ضع الخليط في حاوية محكمة الإغلاق مثل كيس بسحاب أو عبوة فارغة أو حاوية زبد.</a:t>
            </a:r>
            <a:br>
              <a:rPr lang="ar-EG" dirty="0"/>
            </a:br>
            <a:endParaRPr lang="ar-EG" dirty="0"/>
          </a:p>
          <a:p>
            <a:r>
              <a:rPr lang="ar-EG" dirty="0"/>
              <a:t> </a:t>
            </a:r>
          </a:p>
          <a:p>
            <a:r>
              <a:rPr lang="ar-EG" dirty="0"/>
              <a:t>3. قم بإلقاء الحاوية المغلقة التي تحتوي على الخليط في صندوق النفايات.</a:t>
            </a:r>
            <a:br>
              <a:rPr lang="ar-EG" dirty="0"/>
            </a:br>
            <a:endParaRPr lang="ar-EG" dirty="0"/>
          </a:p>
          <a:p>
            <a:r>
              <a:rPr lang="ar-EG" dirty="0"/>
              <a:t> </a:t>
            </a:r>
          </a:p>
          <a:p>
            <a:r>
              <a:rPr lang="ar-EG" dirty="0"/>
              <a:t>4. قم بإزالة كل المعلومات الشخصية الموجودة على الوصفة الأصلية على حاوية الدواء وتخلص منها.</a:t>
            </a:r>
          </a:p>
        </p:txBody>
      </p:sp>
    </p:spTree>
    <p:extLst>
      <p:ext uri="{BB962C8B-B14F-4D97-AF65-F5344CB8AC3E}">
        <p14:creationId xmlns:p14="http://schemas.microsoft.com/office/powerpoint/2010/main" val="37958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A08B20B-2AD3-464B-AD7C-049CE8CB63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753" r="89973"/>
                    </a14:imgEffect>
                  </a14:imgLayer>
                </a14:imgProps>
              </a:ext>
              <a:ext uri="{28A0092B-C50C-407E-A947-70E740481C1C}">
                <a14:useLocalDpi xmlns:a14="http://schemas.microsoft.com/office/drawing/2010/main" val="0"/>
              </a:ext>
            </a:extLst>
          </a:blip>
          <a:stretch>
            <a:fillRect/>
          </a:stretch>
        </p:blipFill>
        <p:spPr>
          <a:xfrm>
            <a:off x="-368693" y="231584"/>
            <a:ext cx="12929385" cy="6394831"/>
          </a:xfrm>
          <a:prstGeom prst="rect">
            <a:avLst/>
          </a:prstGeom>
        </p:spPr>
      </p:pic>
      <p:sp>
        <p:nvSpPr>
          <p:cNvPr id="4" name="مربع نص 3">
            <a:extLst>
              <a:ext uri="{FF2B5EF4-FFF2-40B4-BE49-F238E27FC236}">
                <a16:creationId xmlns:a16="http://schemas.microsoft.com/office/drawing/2014/main" id="{826FE7BF-C9CE-464B-99EE-F32B21C4ED3B}"/>
              </a:ext>
            </a:extLst>
          </p:cNvPr>
          <p:cNvSpPr txBox="1"/>
          <p:nvPr/>
        </p:nvSpPr>
        <p:spPr>
          <a:xfrm>
            <a:off x="2860812" y="2287003"/>
            <a:ext cx="6470374" cy="2308324"/>
          </a:xfrm>
          <a:prstGeom prst="rect">
            <a:avLst/>
          </a:prstGeom>
          <a:noFill/>
        </p:spPr>
        <p:txBody>
          <a:bodyPr wrap="square">
            <a:spAutoFit/>
          </a:bodyPr>
          <a:lstStyle/>
          <a:p>
            <a:r>
              <a:rPr lang="ar-EG" sz="4800" b="1" u="sng" dirty="0">
                <a:solidFill>
                  <a:srgbClr val="FF0000"/>
                </a:solidFill>
              </a:rPr>
              <a:t>نشاط أ</a:t>
            </a:r>
          </a:p>
          <a:p>
            <a:r>
              <a:rPr lang="ar-EG" sz="3200" b="1" dirty="0"/>
              <a:t>حددت الهيئة العامة للغذاء والدواء صلاحية الأدوية بعد الفتح. بالرجوع لمصادر التعلم، حدد</a:t>
            </a:r>
            <a:endParaRPr lang="ar-EG" sz="4800" b="1" dirty="0"/>
          </a:p>
          <a:p>
            <a:r>
              <a:rPr lang="ar-EG" sz="3200" b="1" dirty="0"/>
              <a:t>صلاحية كلي مما يأتي:</a:t>
            </a:r>
            <a:endParaRPr lang="ar-EG" sz="4800" b="1" dirty="0"/>
          </a:p>
        </p:txBody>
      </p:sp>
    </p:spTree>
    <p:extLst>
      <p:ext uri="{BB962C8B-B14F-4D97-AF65-F5344CB8AC3E}">
        <p14:creationId xmlns:p14="http://schemas.microsoft.com/office/powerpoint/2010/main" val="241148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AB69E4FB-BAFE-4454-8E67-0564CFC56163}"/>
              </a:ext>
            </a:extLst>
          </p:cNvPr>
          <p:cNvGraphicFramePr>
            <a:graphicFrameLocks noGrp="1"/>
          </p:cNvGraphicFramePr>
          <p:nvPr>
            <p:extLst>
              <p:ext uri="{D42A27DB-BD31-4B8C-83A1-F6EECF244321}">
                <p14:modId xmlns:p14="http://schemas.microsoft.com/office/powerpoint/2010/main" val="3182697530"/>
              </p:ext>
            </p:extLst>
          </p:nvPr>
        </p:nvGraphicFramePr>
        <p:xfrm>
          <a:off x="2032000" y="548676"/>
          <a:ext cx="8128000" cy="5974032"/>
        </p:xfrm>
        <a:graphic>
          <a:graphicData uri="http://schemas.openxmlformats.org/drawingml/2006/table">
            <a:tbl>
              <a:tblPr rtl="1" firstRow="1" bandRow="1">
                <a:tableStyleId>{21E4AEA4-8DFA-4A89-87EB-49C32662AFE0}</a:tableStyleId>
              </a:tblPr>
              <a:tblGrid>
                <a:gridCol w="4064000">
                  <a:extLst>
                    <a:ext uri="{9D8B030D-6E8A-4147-A177-3AD203B41FA5}">
                      <a16:colId xmlns:a16="http://schemas.microsoft.com/office/drawing/2014/main" val="2826986337"/>
                    </a:ext>
                  </a:extLst>
                </a:gridCol>
                <a:gridCol w="4064000">
                  <a:extLst>
                    <a:ext uri="{9D8B030D-6E8A-4147-A177-3AD203B41FA5}">
                      <a16:colId xmlns:a16="http://schemas.microsoft.com/office/drawing/2014/main" val="3861705494"/>
                    </a:ext>
                  </a:extLst>
                </a:gridCol>
              </a:tblGrid>
              <a:tr h="960108">
                <a:tc>
                  <a:txBody>
                    <a:bodyPr/>
                    <a:lstStyle/>
                    <a:p>
                      <a:pPr algn="ctr" rtl="1"/>
                      <a:r>
                        <a:rPr lang="ar-EG" sz="4400" b="1" dirty="0">
                          <a:solidFill>
                            <a:srgbClr val="C00000"/>
                          </a:solidFill>
                        </a:rPr>
                        <a:t>الدواء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r>
                        <a:rPr lang="ar-EG" sz="4400" b="1" dirty="0">
                          <a:solidFill>
                            <a:srgbClr val="C00000"/>
                          </a:solidFill>
                        </a:rPr>
                        <a:t>الصلاحية بعد الفتح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45020170"/>
                  </a:ext>
                </a:extLst>
              </a:tr>
              <a:tr h="960108">
                <a:tc>
                  <a:txBody>
                    <a:bodyPr/>
                    <a:lstStyle/>
                    <a:p>
                      <a:pPr algn="ctr" rtl="1"/>
                      <a:r>
                        <a:rPr lang="ar-EG" sz="3200" b="1" i="0" u="none" strike="noStrike" kern="1200" dirty="0">
                          <a:solidFill>
                            <a:schemeClr val="tx1"/>
                          </a:solidFill>
                          <a:effectLst/>
                          <a:latin typeface="+mn-lt"/>
                          <a:ea typeface="+mn-ea"/>
                          <a:cs typeface="+mn-cs"/>
                        </a:rPr>
                        <a:t>الأقراص والكبسولات (التي تأتي بشريط معدني)،</a:t>
                      </a:r>
                      <a:endParaRPr lang="ar-EG" sz="3200" b="1"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endParaRPr lang="ar-EG" sz="4400" b="1">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73816414"/>
                  </a:ext>
                </a:extLst>
              </a:tr>
              <a:tr h="960108">
                <a:tc>
                  <a:txBody>
                    <a:bodyPr/>
                    <a:lstStyle/>
                    <a:p>
                      <a:pPr algn="ctr" rtl="1"/>
                      <a:r>
                        <a:rPr lang="ar-EG" sz="3200" b="1" i="0" u="none" strike="noStrike" kern="1200" dirty="0">
                          <a:solidFill>
                            <a:schemeClr val="tx1"/>
                          </a:solidFill>
                          <a:effectLst/>
                          <a:latin typeface="+mn-lt"/>
                          <a:ea typeface="+mn-ea"/>
                          <a:cs typeface="+mn-cs"/>
                        </a:rPr>
                        <a:t>الأسيرين الفوار</a:t>
                      </a:r>
                      <a:endParaRPr lang="ar-EG"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endParaRPr lang="ar-EG" sz="4400" b="1">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38761252"/>
                  </a:ext>
                </a:extLst>
              </a:tr>
              <a:tr h="960108">
                <a:tc>
                  <a:txBody>
                    <a:bodyPr/>
                    <a:lstStyle/>
                    <a:p>
                      <a:pPr algn="ctr" rtl="1"/>
                      <a:r>
                        <a:rPr lang="ar-EG" sz="3200" b="1" i="0" u="none" strike="noStrike" kern="1200" dirty="0">
                          <a:solidFill>
                            <a:schemeClr val="tx1"/>
                          </a:solidFill>
                          <a:effectLst/>
                          <a:latin typeface="+mn-lt"/>
                          <a:ea typeface="+mn-ea"/>
                          <a:cs typeface="+mn-cs"/>
                        </a:rPr>
                        <a:t>قطرات أو مراهم (العين الآن</a:t>
                      </a:r>
                      <a:endParaRPr lang="ar-EG" sz="3200" b="1" dirty="0">
                        <a:solidFill>
                          <a:schemeClr val="tx1"/>
                        </a:solidFill>
                        <a:effectLst/>
                      </a:endParaRPr>
                    </a:p>
                    <a:p>
                      <a:pPr algn="ctr" rtl="1"/>
                      <a:r>
                        <a:rPr lang="ar-EG" sz="3200" b="1" i="0" u="none" strike="noStrike" kern="1200" dirty="0">
                          <a:solidFill>
                            <a:schemeClr val="tx1"/>
                          </a:solidFill>
                          <a:effectLst/>
                          <a:latin typeface="+mn-lt"/>
                          <a:ea typeface="+mn-ea"/>
                          <a:cs typeface="+mn-cs"/>
                        </a:rPr>
                        <a:t>الأنف)</a:t>
                      </a:r>
                      <a:endParaRPr lang="ar-EG" sz="3200" b="1"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endParaRPr lang="ar-EG" sz="4400" b="1">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0881374"/>
                  </a:ext>
                </a:extLst>
              </a:tr>
              <a:tr h="960108">
                <a:tc>
                  <a:txBody>
                    <a:bodyPr/>
                    <a:lstStyle/>
                    <a:p>
                      <a:pPr algn="ctr" rtl="1"/>
                      <a:r>
                        <a:rPr lang="ar-EG" sz="3200" b="1" i="0" u="none" strike="noStrike" kern="1200" dirty="0">
                          <a:solidFill>
                            <a:schemeClr val="tx1"/>
                          </a:solidFill>
                          <a:effectLst/>
                          <a:latin typeface="+mn-lt"/>
                          <a:ea typeface="+mn-ea"/>
                          <a:cs typeface="+mn-cs"/>
                        </a:rPr>
                        <a:t>بخاخ الربو.</a:t>
                      </a:r>
                      <a:endParaRPr lang="ar-EG" sz="3200" b="1"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endParaRPr lang="ar-EG" sz="4400" b="1">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275932"/>
                  </a:ext>
                </a:extLst>
              </a:tr>
              <a:tr h="960108">
                <a:tc>
                  <a:txBody>
                    <a:bodyPr/>
                    <a:lstStyle/>
                    <a:p>
                      <a:pPr algn="ctr" rtl="1"/>
                      <a:r>
                        <a:rPr lang="ar-EG" sz="3200" b="1" dirty="0">
                          <a:solidFill>
                            <a:schemeClr val="tx1"/>
                          </a:solidFill>
                        </a:rPr>
                        <a:t>السوائل الفموية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1"/>
                      <a:endParaRPr lang="ar-EG" sz="44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39916190"/>
                  </a:ext>
                </a:extLst>
              </a:tr>
            </a:tbl>
          </a:graphicData>
        </a:graphic>
      </p:graphicFrame>
      <p:sp>
        <p:nvSpPr>
          <p:cNvPr id="3" name="مربع نص 2">
            <a:extLst>
              <a:ext uri="{FF2B5EF4-FFF2-40B4-BE49-F238E27FC236}">
                <a16:creationId xmlns:a16="http://schemas.microsoft.com/office/drawing/2014/main" id="{E338F1BB-B4EF-4502-A799-446D0CD96321}"/>
              </a:ext>
            </a:extLst>
          </p:cNvPr>
          <p:cNvSpPr txBox="1"/>
          <p:nvPr/>
        </p:nvSpPr>
        <p:spPr>
          <a:xfrm>
            <a:off x="2246243" y="1689652"/>
            <a:ext cx="3578087" cy="584775"/>
          </a:xfrm>
          <a:prstGeom prst="rect">
            <a:avLst/>
          </a:prstGeom>
          <a:noFill/>
        </p:spPr>
        <p:txBody>
          <a:bodyPr wrap="square" rtlCol="1">
            <a:spAutoFit/>
          </a:bodyPr>
          <a:lstStyle/>
          <a:p>
            <a:pPr algn="ctr"/>
            <a:r>
              <a:rPr lang="ar-EG" sz="3200" b="1" dirty="0">
                <a:solidFill>
                  <a:srgbClr val="FF0000"/>
                </a:solidFill>
              </a:rPr>
              <a:t>مكتوب عليها </a:t>
            </a:r>
          </a:p>
        </p:txBody>
      </p:sp>
      <p:sp>
        <p:nvSpPr>
          <p:cNvPr id="4" name="مربع نص 3">
            <a:extLst>
              <a:ext uri="{FF2B5EF4-FFF2-40B4-BE49-F238E27FC236}">
                <a16:creationId xmlns:a16="http://schemas.microsoft.com/office/drawing/2014/main" id="{D7A90EC8-8ADE-4023-879A-18B016BD683B}"/>
              </a:ext>
            </a:extLst>
          </p:cNvPr>
          <p:cNvSpPr txBox="1"/>
          <p:nvPr/>
        </p:nvSpPr>
        <p:spPr>
          <a:xfrm>
            <a:off x="2398642" y="2830628"/>
            <a:ext cx="3578087" cy="584775"/>
          </a:xfrm>
          <a:prstGeom prst="rect">
            <a:avLst/>
          </a:prstGeom>
          <a:noFill/>
        </p:spPr>
        <p:txBody>
          <a:bodyPr wrap="square" rtlCol="1">
            <a:spAutoFit/>
          </a:bodyPr>
          <a:lstStyle/>
          <a:p>
            <a:pPr algn="ctr"/>
            <a:r>
              <a:rPr lang="ar-EG" sz="3200" b="1" dirty="0">
                <a:solidFill>
                  <a:srgbClr val="FF0000"/>
                </a:solidFill>
              </a:rPr>
              <a:t>عند فتحه</a:t>
            </a:r>
          </a:p>
        </p:txBody>
      </p:sp>
      <p:sp>
        <p:nvSpPr>
          <p:cNvPr id="5" name="مربع نص 4">
            <a:extLst>
              <a:ext uri="{FF2B5EF4-FFF2-40B4-BE49-F238E27FC236}">
                <a16:creationId xmlns:a16="http://schemas.microsoft.com/office/drawing/2014/main" id="{329CCF13-3BBD-45ED-9166-44089E9EB738}"/>
              </a:ext>
            </a:extLst>
          </p:cNvPr>
          <p:cNvSpPr txBox="1"/>
          <p:nvPr/>
        </p:nvSpPr>
        <p:spPr>
          <a:xfrm>
            <a:off x="2517913" y="3971604"/>
            <a:ext cx="3578087" cy="584775"/>
          </a:xfrm>
          <a:prstGeom prst="rect">
            <a:avLst/>
          </a:prstGeom>
          <a:noFill/>
        </p:spPr>
        <p:txBody>
          <a:bodyPr wrap="square" rtlCol="1">
            <a:spAutoFit/>
          </a:bodyPr>
          <a:lstStyle/>
          <a:p>
            <a:pPr algn="ctr"/>
            <a:r>
              <a:rPr lang="ar-EG" sz="3200" b="1" dirty="0">
                <a:solidFill>
                  <a:srgbClr val="FF0000"/>
                </a:solidFill>
              </a:rPr>
              <a:t>من 3/4 أسابيع</a:t>
            </a:r>
          </a:p>
        </p:txBody>
      </p:sp>
      <p:sp>
        <p:nvSpPr>
          <p:cNvPr id="6" name="مربع نص 5">
            <a:extLst>
              <a:ext uri="{FF2B5EF4-FFF2-40B4-BE49-F238E27FC236}">
                <a16:creationId xmlns:a16="http://schemas.microsoft.com/office/drawing/2014/main" id="{B5F0F7AD-4114-4CB0-82F8-D1D9C71914AD}"/>
              </a:ext>
            </a:extLst>
          </p:cNvPr>
          <p:cNvSpPr txBox="1"/>
          <p:nvPr/>
        </p:nvSpPr>
        <p:spPr>
          <a:xfrm>
            <a:off x="2557669" y="4875960"/>
            <a:ext cx="3578087" cy="584775"/>
          </a:xfrm>
          <a:prstGeom prst="rect">
            <a:avLst/>
          </a:prstGeom>
          <a:noFill/>
        </p:spPr>
        <p:txBody>
          <a:bodyPr wrap="square" rtlCol="1">
            <a:spAutoFit/>
          </a:bodyPr>
          <a:lstStyle/>
          <a:p>
            <a:pPr algn="ctr"/>
            <a:r>
              <a:rPr lang="ar-EG" sz="3200" b="1" dirty="0">
                <a:solidFill>
                  <a:srgbClr val="FF0000"/>
                </a:solidFill>
              </a:rPr>
              <a:t>مكتوب عليها</a:t>
            </a:r>
          </a:p>
        </p:txBody>
      </p:sp>
      <p:sp>
        <p:nvSpPr>
          <p:cNvPr id="7" name="مربع نص 6">
            <a:extLst>
              <a:ext uri="{FF2B5EF4-FFF2-40B4-BE49-F238E27FC236}">
                <a16:creationId xmlns:a16="http://schemas.microsoft.com/office/drawing/2014/main" id="{E0D9B69D-5B26-4FEB-9C4F-B4976AE3E590}"/>
              </a:ext>
            </a:extLst>
          </p:cNvPr>
          <p:cNvSpPr txBox="1"/>
          <p:nvPr/>
        </p:nvSpPr>
        <p:spPr>
          <a:xfrm>
            <a:off x="2557669" y="5888716"/>
            <a:ext cx="3578087" cy="584775"/>
          </a:xfrm>
          <a:prstGeom prst="rect">
            <a:avLst/>
          </a:prstGeom>
          <a:noFill/>
        </p:spPr>
        <p:txBody>
          <a:bodyPr wrap="square" rtlCol="1">
            <a:spAutoFit/>
          </a:bodyPr>
          <a:lstStyle/>
          <a:p>
            <a:pPr algn="ctr"/>
            <a:r>
              <a:rPr lang="ar-EG" sz="3200" b="1" dirty="0">
                <a:solidFill>
                  <a:srgbClr val="FF0000"/>
                </a:solidFill>
              </a:rPr>
              <a:t>من 3-4 أسابيع</a:t>
            </a:r>
          </a:p>
        </p:txBody>
      </p:sp>
    </p:spTree>
    <p:extLst>
      <p:ext uri="{BB962C8B-B14F-4D97-AF65-F5344CB8AC3E}">
        <p14:creationId xmlns:p14="http://schemas.microsoft.com/office/powerpoint/2010/main" val="4169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down)">
                                      <p:cBhvr>
                                        <p:cTn id="43" dur="580">
                                          <p:stCondLst>
                                            <p:cond delay="0"/>
                                          </p:stCondLst>
                                        </p:cTn>
                                        <p:tgtEl>
                                          <p:spTgt spid="5">
                                            <p:txEl>
                                              <p:pRg st="0" end="0"/>
                                            </p:txEl>
                                          </p:spTgt>
                                        </p:tgtEl>
                                      </p:cBhvr>
                                    </p:animEffect>
                                    <p:anim calcmode="lin" valueType="num">
                                      <p:cBhvr>
                                        <p:cTn id="44"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0" end="0"/>
                                            </p:txEl>
                                          </p:spTgt>
                                        </p:tgtEl>
                                      </p:cBhvr>
                                      <p:to x="100000" y="60000"/>
                                    </p:animScale>
                                    <p:animScale>
                                      <p:cBhvr>
                                        <p:cTn id="50" dur="166" decel="50000">
                                          <p:stCondLst>
                                            <p:cond delay="676"/>
                                          </p:stCondLst>
                                        </p:cTn>
                                        <p:tgtEl>
                                          <p:spTgt spid="5">
                                            <p:txEl>
                                              <p:pRg st="0" end="0"/>
                                            </p:txEl>
                                          </p:spTgt>
                                        </p:tgtEl>
                                      </p:cBhvr>
                                      <p:to x="100000" y="100000"/>
                                    </p:animScale>
                                    <p:animScale>
                                      <p:cBhvr>
                                        <p:cTn id="51" dur="26">
                                          <p:stCondLst>
                                            <p:cond delay="1312"/>
                                          </p:stCondLst>
                                        </p:cTn>
                                        <p:tgtEl>
                                          <p:spTgt spid="5">
                                            <p:txEl>
                                              <p:pRg st="0" end="0"/>
                                            </p:txEl>
                                          </p:spTgt>
                                        </p:tgtEl>
                                      </p:cBhvr>
                                      <p:to x="100000" y="80000"/>
                                    </p:animScale>
                                    <p:animScale>
                                      <p:cBhvr>
                                        <p:cTn id="52" dur="166" decel="50000">
                                          <p:stCondLst>
                                            <p:cond delay="1338"/>
                                          </p:stCondLst>
                                        </p:cTn>
                                        <p:tgtEl>
                                          <p:spTgt spid="5">
                                            <p:txEl>
                                              <p:pRg st="0" end="0"/>
                                            </p:txEl>
                                          </p:spTgt>
                                        </p:tgtEl>
                                      </p:cBhvr>
                                      <p:to x="100000" y="100000"/>
                                    </p:animScale>
                                    <p:animScale>
                                      <p:cBhvr>
                                        <p:cTn id="53" dur="26">
                                          <p:stCondLst>
                                            <p:cond delay="1642"/>
                                          </p:stCondLst>
                                        </p:cTn>
                                        <p:tgtEl>
                                          <p:spTgt spid="5">
                                            <p:txEl>
                                              <p:pRg st="0" end="0"/>
                                            </p:txEl>
                                          </p:spTgt>
                                        </p:tgtEl>
                                      </p:cBhvr>
                                      <p:to x="100000" y="90000"/>
                                    </p:animScale>
                                    <p:animScale>
                                      <p:cBhvr>
                                        <p:cTn id="54" dur="166" decel="50000">
                                          <p:stCondLst>
                                            <p:cond delay="1668"/>
                                          </p:stCondLst>
                                        </p:cTn>
                                        <p:tgtEl>
                                          <p:spTgt spid="5">
                                            <p:txEl>
                                              <p:pRg st="0" end="0"/>
                                            </p:txEl>
                                          </p:spTgt>
                                        </p:tgtEl>
                                      </p:cBhvr>
                                      <p:to x="100000" y="100000"/>
                                    </p:animScale>
                                    <p:animScale>
                                      <p:cBhvr>
                                        <p:cTn id="55" dur="26">
                                          <p:stCondLst>
                                            <p:cond delay="1808"/>
                                          </p:stCondLst>
                                        </p:cTn>
                                        <p:tgtEl>
                                          <p:spTgt spid="5">
                                            <p:txEl>
                                              <p:pRg st="0" end="0"/>
                                            </p:txEl>
                                          </p:spTgt>
                                        </p:tgtEl>
                                      </p:cBhvr>
                                      <p:to x="100000" y="95000"/>
                                    </p:animScale>
                                    <p:animScale>
                                      <p:cBhvr>
                                        <p:cTn id="56" dur="166" decel="50000">
                                          <p:stCondLst>
                                            <p:cond delay="1834"/>
                                          </p:stCondLst>
                                        </p:cTn>
                                        <p:tgtEl>
                                          <p:spTgt spid="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down)">
                                      <p:cBhvr>
                                        <p:cTn id="61" dur="580">
                                          <p:stCondLst>
                                            <p:cond delay="0"/>
                                          </p:stCondLst>
                                        </p:cTn>
                                        <p:tgtEl>
                                          <p:spTgt spid="6">
                                            <p:txEl>
                                              <p:pRg st="0" end="0"/>
                                            </p:txEl>
                                          </p:spTgt>
                                        </p:tgtEl>
                                      </p:cBhvr>
                                    </p:animEffect>
                                    <p:anim calcmode="lin" valueType="num">
                                      <p:cBhvr>
                                        <p:cTn id="6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0" end="0"/>
                                            </p:txEl>
                                          </p:spTgt>
                                        </p:tgtEl>
                                      </p:cBhvr>
                                      <p:to x="100000" y="60000"/>
                                    </p:animScale>
                                    <p:animScale>
                                      <p:cBhvr>
                                        <p:cTn id="68" dur="166" decel="50000">
                                          <p:stCondLst>
                                            <p:cond delay="676"/>
                                          </p:stCondLst>
                                        </p:cTn>
                                        <p:tgtEl>
                                          <p:spTgt spid="6">
                                            <p:txEl>
                                              <p:pRg st="0" end="0"/>
                                            </p:txEl>
                                          </p:spTgt>
                                        </p:tgtEl>
                                      </p:cBhvr>
                                      <p:to x="100000" y="100000"/>
                                    </p:animScale>
                                    <p:animScale>
                                      <p:cBhvr>
                                        <p:cTn id="69" dur="26">
                                          <p:stCondLst>
                                            <p:cond delay="1312"/>
                                          </p:stCondLst>
                                        </p:cTn>
                                        <p:tgtEl>
                                          <p:spTgt spid="6">
                                            <p:txEl>
                                              <p:pRg st="0" end="0"/>
                                            </p:txEl>
                                          </p:spTgt>
                                        </p:tgtEl>
                                      </p:cBhvr>
                                      <p:to x="100000" y="80000"/>
                                    </p:animScale>
                                    <p:animScale>
                                      <p:cBhvr>
                                        <p:cTn id="70" dur="166" decel="50000">
                                          <p:stCondLst>
                                            <p:cond delay="1338"/>
                                          </p:stCondLst>
                                        </p:cTn>
                                        <p:tgtEl>
                                          <p:spTgt spid="6">
                                            <p:txEl>
                                              <p:pRg st="0" end="0"/>
                                            </p:txEl>
                                          </p:spTgt>
                                        </p:tgtEl>
                                      </p:cBhvr>
                                      <p:to x="100000" y="100000"/>
                                    </p:animScale>
                                    <p:animScale>
                                      <p:cBhvr>
                                        <p:cTn id="71" dur="26">
                                          <p:stCondLst>
                                            <p:cond delay="1642"/>
                                          </p:stCondLst>
                                        </p:cTn>
                                        <p:tgtEl>
                                          <p:spTgt spid="6">
                                            <p:txEl>
                                              <p:pRg st="0" end="0"/>
                                            </p:txEl>
                                          </p:spTgt>
                                        </p:tgtEl>
                                      </p:cBhvr>
                                      <p:to x="100000" y="90000"/>
                                    </p:animScale>
                                    <p:animScale>
                                      <p:cBhvr>
                                        <p:cTn id="72" dur="166" decel="50000">
                                          <p:stCondLst>
                                            <p:cond delay="1668"/>
                                          </p:stCondLst>
                                        </p:cTn>
                                        <p:tgtEl>
                                          <p:spTgt spid="6">
                                            <p:txEl>
                                              <p:pRg st="0" end="0"/>
                                            </p:txEl>
                                          </p:spTgt>
                                        </p:tgtEl>
                                      </p:cBhvr>
                                      <p:to x="100000" y="100000"/>
                                    </p:animScale>
                                    <p:animScale>
                                      <p:cBhvr>
                                        <p:cTn id="73" dur="26">
                                          <p:stCondLst>
                                            <p:cond delay="1808"/>
                                          </p:stCondLst>
                                        </p:cTn>
                                        <p:tgtEl>
                                          <p:spTgt spid="6">
                                            <p:txEl>
                                              <p:pRg st="0" end="0"/>
                                            </p:txEl>
                                          </p:spTgt>
                                        </p:tgtEl>
                                      </p:cBhvr>
                                      <p:to x="100000" y="95000"/>
                                    </p:animScale>
                                    <p:animScale>
                                      <p:cBhvr>
                                        <p:cTn id="74" dur="166" decel="50000">
                                          <p:stCondLst>
                                            <p:cond delay="1834"/>
                                          </p:stCondLst>
                                        </p:cTn>
                                        <p:tgtEl>
                                          <p:spTgt spid="6">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wipe(down)">
                                      <p:cBhvr>
                                        <p:cTn id="79" dur="580">
                                          <p:stCondLst>
                                            <p:cond delay="0"/>
                                          </p:stCondLst>
                                        </p:cTn>
                                        <p:tgtEl>
                                          <p:spTgt spid="7">
                                            <p:txEl>
                                              <p:pRg st="0" end="0"/>
                                            </p:txEl>
                                          </p:spTgt>
                                        </p:tgtEl>
                                      </p:cBhvr>
                                    </p:animEffect>
                                    <p:anim calcmode="lin" valueType="num">
                                      <p:cBhvr>
                                        <p:cTn id="8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0" end="0"/>
                                            </p:txEl>
                                          </p:spTgt>
                                        </p:tgtEl>
                                      </p:cBhvr>
                                      <p:to x="100000" y="60000"/>
                                    </p:animScale>
                                    <p:animScale>
                                      <p:cBhvr>
                                        <p:cTn id="86" dur="166" decel="50000">
                                          <p:stCondLst>
                                            <p:cond delay="676"/>
                                          </p:stCondLst>
                                        </p:cTn>
                                        <p:tgtEl>
                                          <p:spTgt spid="7">
                                            <p:txEl>
                                              <p:pRg st="0" end="0"/>
                                            </p:txEl>
                                          </p:spTgt>
                                        </p:tgtEl>
                                      </p:cBhvr>
                                      <p:to x="100000" y="100000"/>
                                    </p:animScale>
                                    <p:animScale>
                                      <p:cBhvr>
                                        <p:cTn id="87" dur="26">
                                          <p:stCondLst>
                                            <p:cond delay="1312"/>
                                          </p:stCondLst>
                                        </p:cTn>
                                        <p:tgtEl>
                                          <p:spTgt spid="7">
                                            <p:txEl>
                                              <p:pRg st="0" end="0"/>
                                            </p:txEl>
                                          </p:spTgt>
                                        </p:tgtEl>
                                      </p:cBhvr>
                                      <p:to x="100000" y="80000"/>
                                    </p:animScale>
                                    <p:animScale>
                                      <p:cBhvr>
                                        <p:cTn id="88" dur="166" decel="50000">
                                          <p:stCondLst>
                                            <p:cond delay="1338"/>
                                          </p:stCondLst>
                                        </p:cTn>
                                        <p:tgtEl>
                                          <p:spTgt spid="7">
                                            <p:txEl>
                                              <p:pRg st="0" end="0"/>
                                            </p:txEl>
                                          </p:spTgt>
                                        </p:tgtEl>
                                      </p:cBhvr>
                                      <p:to x="100000" y="100000"/>
                                    </p:animScale>
                                    <p:animScale>
                                      <p:cBhvr>
                                        <p:cTn id="89" dur="26">
                                          <p:stCondLst>
                                            <p:cond delay="1642"/>
                                          </p:stCondLst>
                                        </p:cTn>
                                        <p:tgtEl>
                                          <p:spTgt spid="7">
                                            <p:txEl>
                                              <p:pRg st="0" end="0"/>
                                            </p:txEl>
                                          </p:spTgt>
                                        </p:tgtEl>
                                      </p:cBhvr>
                                      <p:to x="100000" y="90000"/>
                                    </p:animScale>
                                    <p:animScale>
                                      <p:cBhvr>
                                        <p:cTn id="90" dur="166" decel="50000">
                                          <p:stCondLst>
                                            <p:cond delay="1668"/>
                                          </p:stCondLst>
                                        </p:cTn>
                                        <p:tgtEl>
                                          <p:spTgt spid="7">
                                            <p:txEl>
                                              <p:pRg st="0" end="0"/>
                                            </p:txEl>
                                          </p:spTgt>
                                        </p:tgtEl>
                                      </p:cBhvr>
                                      <p:to x="100000" y="100000"/>
                                    </p:animScale>
                                    <p:animScale>
                                      <p:cBhvr>
                                        <p:cTn id="91" dur="26">
                                          <p:stCondLst>
                                            <p:cond delay="1808"/>
                                          </p:stCondLst>
                                        </p:cTn>
                                        <p:tgtEl>
                                          <p:spTgt spid="7">
                                            <p:txEl>
                                              <p:pRg st="0" end="0"/>
                                            </p:txEl>
                                          </p:spTgt>
                                        </p:tgtEl>
                                      </p:cBhvr>
                                      <p:to x="100000" y="95000"/>
                                    </p:animScale>
                                    <p:animScale>
                                      <p:cBhvr>
                                        <p:cTn id="92"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A08B20B-2AD3-464B-AD7C-049CE8CB63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753" r="89973"/>
                    </a14:imgEffect>
                  </a14:imgLayer>
                </a14:imgProps>
              </a:ext>
              <a:ext uri="{28A0092B-C50C-407E-A947-70E740481C1C}">
                <a14:useLocalDpi xmlns:a14="http://schemas.microsoft.com/office/drawing/2010/main" val="0"/>
              </a:ext>
            </a:extLst>
          </a:blip>
          <a:stretch>
            <a:fillRect/>
          </a:stretch>
        </p:blipFill>
        <p:spPr>
          <a:xfrm>
            <a:off x="-368693" y="231584"/>
            <a:ext cx="12929385" cy="6394831"/>
          </a:xfrm>
          <a:prstGeom prst="rect">
            <a:avLst/>
          </a:prstGeom>
        </p:spPr>
      </p:pic>
      <p:sp>
        <p:nvSpPr>
          <p:cNvPr id="4" name="مربع نص 3">
            <a:extLst>
              <a:ext uri="{FF2B5EF4-FFF2-40B4-BE49-F238E27FC236}">
                <a16:creationId xmlns:a16="http://schemas.microsoft.com/office/drawing/2014/main" id="{826FE7BF-C9CE-464B-99EE-F32B21C4ED3B}"/>
              </a:ext>
            </a:extLst>
          </p:cNvPr>
          <p:cNvSpPr txBox="1"/>
          <p:nvPr/>
        </p:nvSpPr>
        <p:spPr>
          <a:xfrm>
            <a:off x="2860812" y="2287003"/>
            <a:ext cx="6470374" cy="3970318"/>
          </a:xfrm>
          <a:prstGeom prst="rect">
            <a:avLst/>
          </a:prstGeom>
          <a:noFill/>
        </p:spPr>
        <p:txBody>
          <a:bodyPr wrap="square">
            <a:spAutoFit/>
          </a:bodyPr>
          <a:lstStyle/>
          <a:p>
            <a:r>
              <a:rPr lang="ar-EG" sz="3600" b="1" u="sng" dirty="0">
                <a:solidFill>
                  <a:schemeClr val="accent2">
                    <a:lumMod val="50000"/>
                  </a:schemeClr>
                </a:solidFill>
              </a:rPr>
              <a:t>نشاط ب</a:t>
            </a:r>
          </a:p>
          <a:p>
            <a:r>
              <a:rPr lang="ar-EG" sz="3600" b="1" dirty="0"/>
              <a:t>خدمة (تيقظ) خدمة إلكترونية تقدمها الهيئة العامة للغذاء والدواء تتيح للمستفيد الإبلاغ عن الأعراض الجانبية والأخطاء الدوائية، وأي خلل في جودة المستحضرات الصيدلانية والتجميلية، أو عن حالات التسمم</a:t>
            </a:r>
          </a:p>
        </p:txBody>
      </p:sp>
      <p:pic>
        <p:nvPicPr>
          <p:cNvPr id="5" name="صورة 4">
            <a:extLst>
              <a:ext uri="{FF2B5EF4-FFF2-40B4-BE49-F238E27FC236}">
                <a16:creationId xmlns:a16="http://schemas.microsoft.com/office/drawing/2014/main" id="{C270946F-CC6D-4DCA-A120-6C737C6C25E1}"/>
              </a:ext>
            </a:extLst>
          </p:cNvPr>
          <p:cNvPicPr>
            <a:picLocks noChangeAspect="1"/>
          </p:cNvPicPr>
          <p:nvPr/>
        </p:nvPicPr>
        <p:blipFill>
          <a:blip r:embed="rId4"/>
          <a:stretch>
            <a:fillRect/>
          </a:stretch>
        </p:blipFill>
        <p:spPr>
          <a:xfrm>
            <a:off x="1775602" y="4946961"/>
            <a:ext cx="1822364" cy="996605"/>
          </a:xfrm>
          <a:prstGeom prst="rect">
            <a:avLst/>
          </a:prstGeom>
        </p:spPr>
      </p:pic>
    </p:spTree>
    <p:extLst>
      <p:ext uri="{BB962C8B-B14F-4D97-AF65-F5344CB8AC3E}">
        <p14:creationId xmlns:p14="http://schemas.microsoft.com/office/powerpoint/2010/main" val="33558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صور للكتابة عليها , اجمل صورة بنقوشات رائعة - عيون الرومانسية">
            <a:extLst>
              <a:ext uri="{FF2B5EF4-FFF2-40B4-BE49-F238E27FC236}">
                <a16:creationId xmlns:a16="http://schemas.microsoft.com/office/drawing/2014/main" id="{3AEF52A2-93A6-47F0-96E9-BFEF80377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0209"/>
            <a:ext cx="7620000" cy="5126313"/>
          </a:xfrm>
          <a:prstGeom prst="rect">
            <a:avLst/>
          </a:prstGeom>
          <a:noFill/>
        </p:spPr>
      </p:pic>
      <p:sp>
        <p:nvSpPr>
          <p:cNvPr id="4" name="مربع نص 3">
            <a:extLst>
              <a:ext uri="{FF2B5EF4-FFF2-40B4-BE49-F238E27FC236}">
                <a16:creationId xmlns:a16="http://schemas.microsoft.com/office/drawing/2014/main" id="{0F693F3B-9543-457F-8550-77918C4F1727}"/>
              </a:ext>
            </a:extLst>
          </p:cNvPr>
          <p:cNvSpPr txBox="1"/>
          <p:nvPr/>
        </p:nvSpPr>
        <p:spPr>
          <a:xfrm>
            <a:off x="3049657" y="3074423"/>
            <a:ext cx="6092686" cy="1446550"/>
          </a:xfrm>
          <a:prstGeom prst="rect">
            <a:avLst/>
          </a:prstGeom>
          <a:noFill/>
        </p:spPr>
        <p:txBody>
          <a:bodyPr wrap="square">
            <a:spAutoFit/>
          </a:bodyPr>
          <a:lstStyle/>
          <a:p>
            <a:pPr algn="ctr"/>
            <a:r>
              <a:rPr lang="ar-EG" sz="4400" b="1" dirty="0">
                <a:solidFill>
                  <a:srgbClr val="C00000"/>
                </a:solidFill>
              </a:rPr>
              <a:t>طرق دخول المواد السامة إلى الجسم</a:t>
            </a:r>
            <a:endParaRPr lang="ar-EG" sz="8800" b="1" dirty="0">
              <a:solidFill>
                <a:srgbClr val="C00000"/>
              </a:solidFill>
            </a:endParaRPr>
          </a:p>
        </p:txBody>
      </p:sp>
    </p:spTree>
    <p:extLst>
      <p:ext uri="{BB962C8B-B14F-4D97-AF65-F5344CB8AC3E}">
        <p14:creationId xmlns:p14="http://schemas.microsoft.com/office/powerpoint/2010/main" val="316242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سكرابز اطارات ورود بدون تحميل">
            <a:extLst>
              <a:ext uri="{FF2B5EF4-FFF2-40B4-BE49-F238E27FC236}">
                <a16:creationId xmlns:a16="http://schemas.microsoft.com/office/drawing/2014/main" id="{3AAF10F1-594B-4CDC-83DC-F32949EF4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76" y="468166"/>
            <a:ext cx="5554945" cy="5554947"/>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B0B5B718-7713-4F78-BAFB-A46B4C710337}"/>
              </a:ext>
            </a:extLst>
          </p:cNvPr>
          <p:cNvSpPr txBox="1"/>
          <p:nvPr/>
        </p:nvSpPr>
        <p:spPr>
          <a:xfrm>
            <a:off x="7553739" y="2544417"/>
            <a:ext cx="2345635" cy="923330"/>
          </a:xfrm>
          <a:prstGeom prst="rect">
            <a:avLst/>
          </a:prstGeom>
          <a:noFill/>
        </p:spPr>
        <p:txBody>
          <a:bodyPr wrap="square" rtlCol="1">
            <a:spAutoFit/>
          </a:bodyPr>
          <a:lstStyle/>
          <a:p>
            <a:pPr algn="ctr"/>
            <a:r>
              <a:rPr lang="ar-EG" sz="5400" b="1" dirty="0">
                <a:solidFill>
                  <a:srgbClr val="C00000"/>
                </a:solidFill>
              </a:rPr>
              <a:t>البلع</a:t>
            </a:r>
          </a:p>
        </p:txBody>
      </p:sp>
      <p:sp>
        <p:nvSpPr>
          <p:cNvPr id="8" name="مربع نص 7">
            <a:extLst>
              <a:ext uri="{FF2B5EF4-FFF2-40B4-BE49-F238E27FC236}">
                <a16:creationId xmlns:a16="http://schemas.microsoft.com/office/drawing/2014/main" id="{AC8399C5-3B34-4CA1-B54E-272FC838C3A2}"/>
              </a:ext>
            </a:extLst>
          </p:cNvPr>
          <p:cNvSpPr txBox="1"/>
          <p:nvPr/>
        </p:nvSpPr>
        <p:spPr>
          <a:xfrm>
            <a:off x="2723941" y="2741179"/>
            <a:ext cx="2281030" cy="1754326"/>
          </a:xfrm>
          <a:prstGeom prst="rect">
            <a:avLst/>
          </a:prstGeom>
          <a:solidFill>
            <a:schemeClr val="accent4">
              <a:lumMod val="20000"/>
              <a:lumOff val="80000"/>
            </a:schemeClr>
          </a:solidFill>
        </p:spPr>
        <p:txBody>
          <a:bodyPr wrap="square">
            <a:spAutoFit/>
          </a:bodyPr>
          <a:lstStyle/>
          <a:p>
            <a:pPr algn="ctr" rtl="1">
              <a:spcBef>
                <a:spcPts val="0"/>
              </a:spcBef>
              <a:spcAft>
                <a:spcPts val="500"/>
              </a:spcAft>
            </a:pPr>
            <a:r>
              <a:rPr lang="ar-EG" sz="3600" b="1" i="0" u="none" strike="noStrike" dirty="0">
                <a:solidFill>
                  <a:srgbClr val="643900"/>
                </a:solidFill>
                <a:effectLst/>
                <a:latin typeface="Arial" panose="020B0604020202020204" pitchFamily="34" charset="0"/>
              </a:rPr>
              <a:t>عن طريق الفم والجهاز الهضمي.</a:t>
            </a:r>
            <a:endParaRPr lang="ar-EG" sz="3600" b="0" dirty="0">
              <a:effectLst/>
            </a:endParaRPr>
          </a:p>
        </p:txBody>
      </p:sp>
      <p:pic>
        <p:nvPicPr>
          <p:cNvPr id="3074" name="Picture 2" descr="أسباب صعوبة البلع وكيفية التعامل مع كل حالة - اليوم السابع">
            <a:extLst>
              <a:ext uri="{FF2B5EF4-FFF2-40B4-BE49-F238E27FC236}">
                <a16:creationId xmlns:a16="http://schemas.microsoft.com/office/drawing/2014/main" id="{38A6EC86-6B92-48BD-AB61-5362C63C2BB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6967" y="224587"/>
            <a:ext cx="3234978" cy="2423111"/>
          </a:xfrm>
          <a:prstGeom prst="rect">
            <a:avLst/>
          </a:prstGeom>
          <a:noFill/>
        </p:spPr>
      </p:pic>
    </p:spTree>
    <p:extLst>
      <p:ext uri="{BB962C8B-B14F-4D97-AF65-F5344CB8AC3E}">
        <p14:creationId xmlns:p14="http://schemas.microsoft.com/office/powerpoint/2010/main" val="37607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سكرابز اطارات ورود بدون تحميل">
            <a:extLst>
              <a:ext uri="{FF2B5EF4-FFF2-40B4-BE49-F238E27FC236}">
                <a16:creationId xmlns:a16="http://schemas.microsoft.com/office/drawing/2014/main" id="{3AAF10F1-594B-4CDC-83DC-F32949EF4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76" y="468166"/>
            <a:ext cx="5554945" cy="5554947"/>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B0B5B718-7713-4F78-BAFB-A46B4C710337}"/>
              </a:ext>
            </a:extLst>
          </p:cNvPr>
          <p:cNvSpPr txBox="1"/>
          <p:nvPr/>
        </p:nvSpPr>
        <p:spPr>
          <a:xfrm>
            <a:off x="7335079" y="2544417"/>
            <a:ext cx="2564296" cy="923330"/>
          </a:xfrm>
          <a:prstGeom prst="rect">
            <a:avLst/>
          </a:prstGeom>
          <a:noFill/>
        </p:spPr>
        <p:txBody>
          <a:bodyPr wrap="square" rtlCol="1">
            <a:spAutoFit/>
          </a:bodyPr>
          <a:lstStyle/>
          <a:p>
            <a:pPr algn="ctr"/>
            <a:r>
              <a:rPr lang="ar-EG" sz="5400" b="1" dirty="0">
                <a:solidFill>
                  <a:srgbClr val="C00000"/>
                </a:solidFill>
              </a:rPr>
              <a:t>الاستنشاق</a:t>
            </a:r>
          </a:p>
        </p:txBody>
      </p:sp>
      <p:sp>
        <p:nvSpPr>
          <p:cNvPr id="8" name="مربع نص 7">
            <a:extLst>
              <a:ext uri="{FF2B5EF4-FFF2-40B4-BE49-F238E27FC236}">
                <a16:creationId xmlns:a16="http://schemas.microsoft.com/office/drawing/2014/main" id="{AC8399C5-3B34-4CA1-B54E-272FC838C3A2}"/>
              </a:ext>
            </a:extLst>
          </p:cNvPr>
          <p:cNvSpPr txBox="1"/>
          <p:nvPr/>
        </p:nvSpPr>
        <p:spPr>
          <a:xfrm>
            <a:off x="1994337" y="3276892"/>
            <a:ext cx="3120887" cy="2308324"/>
          </a:xfrm>
          <a:prstGeom prst="rect">
            <a:avLst/>
          </a:prstGeom>
          <a:solidFill>
            <a:schemeClr val="accent4">
              <a:lumMod val="20000"/>
              <a:lumOff val="80000"/>
            </a:schemeClr>
          </a:solidFill>
        </p:spPr>
        <p:txBody>
          <a:bodyPr wrap="square">
            <a:spAutoFit/>
          </a:bodyPr>
          <a:lstStyle/>
          <a:p>
            <a:r>
              <a:rPr lang="ar-EG" sz="3600" b="1" dirty="0">
                <a:solidFill>
                  <a:schemeClr val="accent4">
                    <a:lumMod val="50000"/>
                  </a:schemeClr>
                </a:solidFill>
              </a:rPr>
              <a:t>عن طريق الجهاز التنفسي مثل الغازات والأبخرة السامة.</a:t>
            </a:r>
            <a:endParaRPr lang="ar-EG" sz="6000" b="1" dirty="0">
              <a:solidFill>
                <a:schemeClr val="accent4">
                  <a:lumMod val="50000"/>
                </a:schemeClr>
              </a:solidFill>
            </a:endParaRPr>
          </a:p>
        </p:txBody>
      </p:sp>
      <p:pic>
        <p:nvPicPr>
          <p:cNvPr id="4" name="صورة 3">
            <a:extLst>
              <a:ext uri="{FF2B5EF4-FFF2-40B4-BE49-F238E27FC236}">
                <a16:creationId xmlns:a16="http://schemas.microsoft.com/office/drawing/2014/main" id="{6C222C90-FB94-4A2C-9D10-0102C00EFB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79546" y="169809"/>
            <a:ext cx="3844787" cy="3075830"/>
          </a:xfrm>
          <a:prstGeom prst="rect">
            <a:avLst/>
          </a:prstGeom>
        </p:spPr>
      </p:pic>
    </p:spTree>
    <p:extLst>
      <p:ext uri="{BB962C8B-B14F-4D97-AF65-F5344CB8AC3E}">
        <p14:creationId xmlns:p14="http://schemas.microsoft.com/office/powerpoint/2010/main" val="8072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سكرابز اطارات ورود بدون تحميل">
            <a:extLst>
              <a:ext uri="{FF2B5EF4-FFF2-40B4-BE49-F238E27FC236}">
                <a16:creationId xmlns:a16="http://schemas.microsoft.com/office/drawing/2014/main" id="{3AAF10F1-594B-4CDC-83DC-F32949EF4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176" y="468166"/>
            <a:ext cx="5554945" cy="5554947"/>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B0B5B718-7713-4F78-BAFB-A46B4C710337}"/>
              </a:ext>
            </a:extLst>
          </p:cNvPr>
          <p:cNvSpPr txBox="1"/>
          <p:nvPr/>
        </p:nvSpPr>
        <p:spPr>
          <a:xfrm>
            <a:off x="7335079" y="2544417"/>
            <a:ext cx="2564296" cy="923330"/>
          </a:xfrm>
          <a:prstGeom prst="rect">
            <a:avLst/>
          </a:prstGeom>
          <a:noFill/>
        </p:spPr>
        <p:txBody>
          <a:bodyPr wrap="square" rtlCol="1">
            <a:spAutoFit/>
          </a:bodyPr>
          <a:lstStyle/>
          <a:p>
            <a:pPr algn="ctr"/>
            <a:r>
              <a:rPr lang="ar-EG" sz="5400" b="1" dirty="0">
                <a:solidFill>
                  <a:srgbClr val="C00000"/>
                </a:solidFill>
              </a:rPr>
              <a:t>الحقن</a:t>
            </a:r>
          </a:p>
        </p:txBody>
      </p:sp>
      <p:sp>
        <p:nvSpPr>
          <p:cNvPr id="8" name="مربع نص 7">
            <a:extLst>
              <a:ext uri="{FF2B5EF4-FFF2-40B4-BE49-F238E27FC236}">
                <a16:creationId xmlns:a16="http://schemas.microsoft.com/office/drawing/2014/main" id="{AC8399C5-3B34-4CA1-B54E-272FC838C3A2}"/>
              </a:ext>
            </a:extLst>
          </p:cNvPr>
          <p:cNvSpPr txBox="1"/>
          <p:nvPr/>
        </p:nvSpPr>
        <p:spPr>
          <a:xfrm>
            <a:off x="1994337" y="3276892"/>
            <a:ext cx="3120887" cy="2308324"/>
          </a:xfrm>
          <a:prstGeom prst="rect">
            <a:avLst/>
          </a:prstGeom>
          <a:solidFill>
            <a:schemeClr val="accent4">
              <a:lumMod val="20000"/>
              <a:lumOff val="80000"/>
            </a:schemeClr>
          </a:solidFill>
        </p:spPr>
        <p:txBody>
          <a:bodyPr wrap="square">
            <a:spAutoFit/>
          </a:bodyPr>
          <a:lstStyle/>
          <a:p>
            <a:r>
              <a:rPr lang="ar-EG" sz="3600" b="1" dirty="0"/>
              <a:t>حقن الأدوية العضلي أو الوريدي أو عن طريق لسع الحشرات.</a:t>
            </a:r>
            <a:endParaRPr lang="ar-EG" sz="9600" b="1" dirty="0">
              <a:solidFill>
                <a:schemeClr val="accent4">
                  <a:lumMod val="50000"/>
                </a:schemeClr>
              </a:solidFill>
            </a:endParaRPr>
          </a:p>
        </p:txBody>
      </p:sp>
      <p:pic>
        <p:nvPicPr>
          <p:cNvPr id="4098" name="Picture 2" descr="تفسير حلم حقنة العضل في المنام – موقع الرهيب">
            <a:extLst>
              <a:ext uri="{FF2B5EF4-FFF2-40B4-BE49-F238E27FC236}">
                <a16:creationId xmlns:a16="http://schemas.microsoft.com/office/drawing/2014/main" id="{B4C40A25-26C0-48CB-B949-6E95C685467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1663" y="811988"/>
            <a:ext cx="3383537" cy="2464904"/>
          </a:xfrm>
          <a:prstGeom prst="rect">
            <a:avLst/>
          </a:prstGeom>
          <a:noFill/>
        </p:spPr>
      </p:pic>
    </p:spTree>
    <p:extLst>
      <p:ext uri="{BB962C8B-B14F-4D97-AF65-F5344CB8AC3E}">
        <p14:creationId xmlns:p14="http://schemas.microsoft.com/office/powerpoint/2010/main" val="15928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1425</Words>
  <Application>Microsoft Office PowerPoint</Application>
  <PresentationFormat>شاشة عريضة</PresentationFormat>
  <Paragraphs>135</Paragraphs>
  <Slides>54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54</vt:i4>
      </vt:variant>
    </vt:vector>
  </HeadingPairs>
  <TitlesOfParts>
    <vt:vector size="58"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24</cp:revision>
  <dcterms:created xsi:type="dcterms:W3CDTF">2022-02-03T15:38:52Z</dcterms:created>
  <dcterms:modified xsi:type="dcterms:W3CDTF">2022-02-06T21:05:52Z</dcterms:modified>
</cp:coreProperties>
</file>