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76" r:id="rId2"/>
    <p:sldId id="277" r:id="rId3"/>
    <p:sldId id="286" r:id="rId4"/>
    <p:sldId id="291" r:id="rId5"/>
    <p:sldId id="292" r:id="rId6"/>
    <p:sldId id="287" r:id="rId7"/>
    <p:sldId id="288" r:id="rId8"/>
    <p:sldId id="283" r:id="rId9"/>
    <p:sldId id="261" r:id="rId10"/>
  </p:sldIdLst>
  <p:sldSz cx="12192000" cy="6858000"/>
  <p:notesSz cx="6858000" cy="9144000"/>
  <p:custDataLst>
    <p:tags r:id="rId12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567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6F0C11E-9153-4782-BE1B-00266772A033}" type="datetimeFigureOut">
              <a:rPr lang="ar-SA" smtClean="0"/>
              <a:t>25/03/46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DD64F67-7C64-45F3-9922-6B21E2C7BC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669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23894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38D12A-C657-4F53-91ED-115FDF9A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DFEF442-BBFF-48BF-9F2B-0FC953616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F8A3BFE-F9E6-454C-A972-5DCA628BB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81C620C-58F7-4B73-A8CC-E2EEE716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76865B5-33CA-4B2F-AA8A-F7052A23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3A7A3BB-079D-40DC-A13E-C8A41E61F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00553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5E2976-1EAA-4BC7-8623-B915D270C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10A3411-EDD1-4D11-B958-4F3E5A1F0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6AA395A-3747-4326-B16F-05B945331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26A88B4-9D34-4287-872A-4E30FBE03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C4C3340-85D7-40FE-91BD-D600DF9E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7A60059-6436-49FD-AA8A-A9766079E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A34BD70E-A595-4E21-A64A-B9B318D9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CF05664-7DC4-4482-87E1-26BBA64A5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459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ED5BE3-3918-4507-941D-EB9065AD2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0DE8B73-6D57-401A-B070-5DAC51AA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1882A5D-C7D0-4412-A6BF-C86A2BB7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1FB63EB-D97C-4D1B-AE6B-A719CD72C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1139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957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83026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7965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8490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09990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480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75503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3123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83393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54201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838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32763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11427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334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20614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14608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507523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76761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70963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748584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20516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1956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0612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9502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51053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44962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3377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910338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61637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449546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3985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80799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61470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4897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53457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00178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7869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EA79438-73D0-4193-9566-CE408C650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6CAAABB-9D7B-47B5-A3AA-B13CFD838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9285388-0833-4E3D-BCEE-32D3892F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898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47D6077-B512-4CC3-B36D-F1788BD74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7CC530-9622-4D2F-B42A-666815B62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CE21D19-C5BD-4D1C-B84D-27C01A864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598A60B-DAC8-408C-B0CB-F38772E5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5F9B807-A0F5-433A-94A9-6F7CB3927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CD7C5F0-3BD6-4DE3-B039-01578393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43428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5D27440-269E-4915-AC57-625E4FB4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F6A3057-CD05-4ACC-89E2-E98D87E7F5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3EEBB67-FAC0-4545-A799-E8B81D259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530E263-DE32-4FF2-BB03-910AE1A2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6115B1-AE31-4CAA-8FF3-39F86354F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137C98B-9E40-45DE-A5D9-941AD8E66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21968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19207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0B363B-113E-4622-8FA2-E6D8DE6DC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2EFAC90-CDE1-4DEB-9935-D98AF8740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7AC652-65D2-4CC9-8D5B-E617E01D3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866025-0CD7-4132-AF9C-A7A8DC129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609DB6-A05F-4D9D-831F-161D971B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72690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8F29035-000D-4631-B116-0B9616F69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5B75708-9AB0-4446-B97F-F4E8C9924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3C0D84E-EF62-4DFE-886E-DCAD0BD4E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D4F993B-410D-4239-820D-3FEF9D90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0E1535A-9D40-437C-B7B5-FF62CA7FC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34766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79996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3D6A12-AE6C-41E9-9ED6-6AEFAA09B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9D42009-21C3-4AA3-8867-5572D251D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F4DCD4-5D5C-40C8-8D73-D510302D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E4C98F-F46F-427D-8D87-C90E0F4B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8960FD-1561-48C7-AEE4-289252F8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494270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EB1629A-5C4D-4002-BA2F-90B69B75C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DB13663-5522-4631-9B20-CD0F5894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784B29-D02D-43FE-8308-490EAAE6F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0FED34-4776-4AA8-BCB8-BF8AFF83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EDBC2C-38BF-4A21-A664-42A4380D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47217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336375-DAF7-471B-B528-564FB210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AE7036-05B0-4375-8BA1-C24F7F43F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8E4B139-2997-474A-8AA6-70786FF98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08248FF-B06A-4175-8C43-AEBFA56FF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A16FFDB-B524-4F69-9932-F7609DD7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3478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86E4735-8350-4F39-94A0-51717C68B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EG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130A187-3F16-4E99-B962-2277D420B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55D5C3-7E4A-45A4-8500-499848E390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C9A45-A6E1-49DE-99EF-65F7AD02BA55}" type="datetimeFigureOut">
              <a:rPr lang="ar-EG" smtClean="0"/>
              <a:t>25/03/1446</a:t>
            </a:fld>
            <a:endParaRPr lang="ar-EG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F3689F-2B14-4ED8-A6A5-7976DD8AF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43D208-77D3-4449-BC0D-ACE12F4F0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90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6" r:id="rId2"/>
    <p:sldLayoutId id="2147483675" r:id="rId3"/>
    <p:sldLayoutId id="2147483674" r:id="rId4"/>
    <p:sldLayoutId id="2147483668" r:id="rId5"/>
    <p:sldLayoutId id="2147483667" r:id="rId6"/>
    <p:sldLayoutId id="2147483666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99" r:id="rId14"/>
    <p:sldLayoutId id="2147483698" r:id="rId15"/>
    <p:sldLayoutId id="2147483697" r:id="rId16"/>
    <p:sldLayoutId id="2147483696" r:id="rId17"/>
    <p:sldLayoutId id="2147483695" r:id="rId18"/>
    <p:sldLayoutId id="2147483694" r:id="rId19"/>
    <p:sldLayoutId id="2147483693" r:id="rId20"/>
    <p:sldLayoutId id="2147483692" r:id="rId21"/>
    <p:sldLayoutId id="2147483691" r:id="rId22"/>
    <p:sldLayoutId id="2147483690" r:id="rId23"/>
    <p:sldLayoutId id="2147483689" r:id="rId24"/>
    <p:sldLayoutId id="2147483688" r:id="rId25"/>
    <p:sldLayoutId id="2147483687" r:id="rId26"/>
    <p:sldLayoutId id="2147483686" r:id="rId27"/>
    <p:sldLayoutId id="2147483685" r:id="rId28"/>
    <p:sldLayoutId id="2147483684" r:id="rId29"/>
    <p:sldLayoutId id="2147483683" r:id="rId30"/>
    <p:sldLayoutId id="2147483682" r:id="rId31"/>
    <p:sldLayoutId id="2147483681" r:id="rId32"/>
    <p:sldLayoutId id="2147483680" r:id="rId33"/>
    <p:sldLayoutId id="2147483679" r:id="rId34"/>
    <p:sldLayoutId id="2147483678" r:id="rId35"/>
    <p:sldLayoutId id="2147483677" r:id="rId36"/>
    <p:sldLayoutId id="2147483673" r:id="rId37"/>
    <p:sldLayoutId id="2147483672" r:id="rId38"/>
    <p:sldLayoutId id="2147483671" r:id="rId39"/>
    <p:sldLayoutId id="2147483670" r:id="rId40"/>
    <p:sldLayoutId id="2147483669" r:id="rId41"/>
    <p:sldLayoutId id="2147483665" r:id="rId42"/>
    <p:sldLayoutId id="2147483664" r:id="rId43"/>
    <p:sldLayoutId id="2147483663" r:id="rId44"/>
    <p:sldLayoutId id="2147483662" r:id="rId45"/>
    <p:sldLayoutId id="2147483661" r:id="rId46"/>
    <p:sldLayoutId id="2147483660" r:id="rId47"/>
    <p:sldLayoutId id="2147483656" r:id="rId48"/>
    <p:sldLayoutId id="2147483657" r:id="rId49"/>
    <p:sldLayoutId id="2147483658" r:id="rId50"/>
    <p:sldLayoutId id="2147483659" r:id="rId5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openxmlformats.org/officeDocument/2006/relationships/image" Target="../media/image9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microsoft.com/office/2007/relationships/hdphoto" Target="../media/hdphoto2.wdp"/><Relationship Id="rId7" Type="http://schemas.openxmlformats.org/officeDocument/2006/relationships/image" Target="../media/image14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10" Type="http://schemas.openxmlformats.org/officeDocument/2006/relationships/image" Target="../media/image15.wmf"/><Relationship Id="rId4" Type="http://schemas.openxmlformats.org/officeDocument/2006/relationships/image" Target="../media/image5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openxmlformats.org/officeDocument/2006/relationships/image" Target="../media/image1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2.wdp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11" Type="http://schemas.openxmlformats.org/officeDocument/2006/relationships/image" Target="../media/image7.png"/><Relationship Id="rId5" Type="http://schemas.openxmlformats.org/officeDocument/2006/relationships/image" Target="../media/image15.wmf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5"/>
          <a:stretch/>
        </p:blipFill>
        <p:spPr>
          <a:xfrm>
            <a:off x="438150" y="316873"/>
            <a:ext cx="6030611" cy="6858000"/>
          </a:xfrm>
          <a:prstGeom prst="rect">
            <a:avLst/>
          </a:prstGeom>
        </p:spPr>
      </p:pic>
      <p:pic>
        <p:nvPicPr>
          <p:cNvPr id="1028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663" y="710002"/>
            <a:ext cx="4566596" cy="572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76950" y="316873"/>
            <a:ext cx="745523" cy="68580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2017652" y="1906069"/>
            <a:ext cx="3545537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  <a:cs typeface="Sultan bold" pitchFamily="2" charset="-78"/>
              </a:rPr>
              <a:t>  </a:t>
            </a:r>
            <a:r>
              <a:rPr lang="ar-SA" sz="5000" b="1" dirty="0">
                <a:solidFill>
                  <a:srgbClr val="FFC000"/>
                </a:solidFill>
                <a:cs typeface="Sultan bold" pitchFamily="2" charset="-78"/>
              </a:rPr>
              <a:t>الدوال الخطية</a:t>
            </a:r>
            <a:endParaRPr lang="ar-EG" sz="5000" b="1" dirty="0">
              <a:solidFill>
                <a:srgbClr val="FFC000"/>
              </a:solidFill>
              <a:cs typeface="Sultan bold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1884225" y="2921732"/>
            <a:ext cx="360536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(3 -3)</a:t>
            </a:r>
          </a:p>
          <a:p>
            <a:pPr algn="ctr"/>
            <a:r>
              <a:rPr lang="ar-SA" sz="2800" b="1" dirty="0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 كتابة المعادلات بصيغة الميل والنقطة</a:t>
            </a:r>
            <a:endParaRPr lang="ar-EG" sz="2800" b="1" dirty="0">
              <a:solidFill>
                <a:schemeClr val="bg1"/>
              </a:solidFill>
              <a:latin typeface="AGA Arabesque" panose="05010101010101010101" pitchFamily="2" charset="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3513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99" y="173934"/>
            <a:ext cx="11851688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8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777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41240" y="3299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br>
              <a:rPr lang="ar-SA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ar-EG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09482" y="31328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19" name="صورة 3" descr="لقطة الشاشة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2" t="72178"/>
          <a:stretch/>
        </p:blipFill>
        <p:spPr bwMode="auto">
          <a:xfrm>
            <a:off x="750337" y="3774074"/>
            <a:ext cx="5018935" cy="1060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615727"/>
            <a:ext cx="456646" cy="5502580"/>
          </a:xfrm>
          <a:prstGeom prst="rect">
            <a:avLst/>
          </a:prstGeom>
        </p:spPr>
      </p:pic>
      <p:pic>
        <p:nvPicPr>
          <p:cNvPr id="18" name="صورة 3" descr="لقطة الشاشة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22"/>
          <a:stretch/>
        </p:blipFill>
        <p:spPr bwMode="auto">
          <a:xfrm>
            <a:off x="545461" y="1546982"/>
            <a:ext cx="5255192" cy="203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رابط مستقيم 25"/>
          <p:cNvCxnSpPr/>
          <p:nvPr/>
        </p:nvCxnSpPr>
        <p:spPr>
          <a:xfrm>
            <a:off x="741417" y="4068367"/>
            <a:ext cx="8920" cy="6086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7"/>
          <a:srcRect l="19168" t="88422" b="3162"/>
          <a:stretch/>
        </p:blipFill>
        <p:spPr>
          <a:xfrm>
            <a:off x="3621024" y="4188301"/>
            <a:ext cx="1792850" cy="48873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7"/>
          <a:srcRect t="35495" b="21986"/>
          <a:stretch/>
        </p:blipFill>
        <p:spPr>
          <a:xfrm>
            <a:off x="2607341" y="1791191"/>
            <a:ext cx="1220947" cy="1637809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7"/>
          <a:srcRect b="66941"/>
          <a:stretch/>
        </p:blipFill>
        <p:spPr>
          <a:xfrm>
            <a:off x="4397101" y="1912175"/>
            <a:ext cx="1087720" cy="1516825"/>
          </a:xfrm>
          <a:prstGeom prst="rect">
            <a:avLst/>
          </a:prstGeom>
        </p:spPr>
      </p:pic>
      <p:sp>
        <p:nvSpPr>
          <p:cNvPr id="22" name="AutoShape 135"/>
          <p:cNvSpPr>
            <a:spLocks noChangeArrowheads="1"/>
          </p:cNvSpPr>
          <p:nvPr/>
        </p:nvSpPr>
        <p:spPr bwMode="auto">
          <a:xfrm>
            <a:off x="6870202" y="4789336"/>
            <a:ext cx="4255749" cy="544512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FF9933"/>
              </a:gs>
              <a:gs pos="50000">
                <a:srgbClr val="FDFEF4"/>
              </a:gs>
              <a:gs pos="100000">
                <a:srgbClr val="FF9933"/>
              </a:gs>
            </a:gsLst>
            <a:lin ang="5400000" scaled="1"/>
          </a:gradFill>
          <a:ln w="76200" cmpd="tri">
            <a:pattFill prst="lgGrid">
              <a:fgClr>
                <a:schemeClr val="tx1"/>
              </a:fgClr>
              <a:bgClr>
                <a:schemeClr val="hlink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ar-SA" b="1" dirty="0">
                <a:cs typeface="Monotype Koufi" pitchFamily="2" charset="-78"/>
              </a:rPr>
              <a:t>معادلة المستقيم بصيغة الميل والمقطع تكتب</a:t>
            </a:r>
            <a:endParaRPr lang="en-US" altLang="ar-SA" b="1" dirty="0">
              <a:cs typeface="Monotype Koufi" pitchFamily="2" charset="-78"/>
            </a:endParaRPr>
          </a:p>
        </p:txBody>
      </p:sp>
      <p:sp>
        <p:nvSpPr>
          <p:cNvPr id="24" name="AutoShape 136"/>
          <p:cNvSpPr>
            <a:spLocks noChangeArrowheads="1"/>
          </p:cNvSpPr>
          <p:nvPr/>
        </p:nvSpPr>
        <p:spPr bwMode="auto">
          <a:xfrm>
            <a:off x="7799501" y="5646760"/>
            <a:ext cx="2424972" cy="530400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5" name="Text Box 87"/>
          <p:cNvSpPr txBox="1">
            <a:spLocks noChangeArrowheads="1"/>
          </p:cNvSpPr>
          <p:nvPr/>
        </p:nvSpPr>
        <p:spPr bwMode="auto">
          <a:xfrm>
            <a:off x="8004377" y="5718197"/>
            <a:ext cx="19873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000" b="1" dirty="0">
                <a:solidFill>
                  <a:schemeClr val="accent5">
                    <a:lumMod val="50000"/>
                  </a:schemeClr>
                </a:solidFill>
              </a:rPr>
              <a:t>ص =  م  س  +  ب</a:t>
            </a:r>
            <a:endParaRPr lang="en-US" altLang="ar-SA" sz="2000" b="1" baseline="-20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AutoShape 138"/>
          <p:cNvSpPr>
            <a:spLocks noChangeArrowheads="1"/>
          </p:cNvSpPr>
          <p:nvPr/>
        </p:nvSpPr>
        <p:spPr bwMode="auto">
          <a:xfrm>
            <a:off x="1194514" y="5091261"/>
            <a:ext cx="3968739" cy="544513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CCFF66"/>
              </a:gs>
              <a:gs pos="50000">
                <a:srgbClr val="FDFEF4"/>
              </a:gs>
              <a:gs pos="100000">
                <a:srgbClr val="CCFF66"/>
              </a:gs>
            </a:gsLst>
            <a:lin ang="5400000" scaled="1"/>
          </a:gradFill>
          <a:ln w="76200" cmpd="tri">
            <a:pattFill prst="lgGrid">
              <a:fgClr>
                <a:schemeClr val="tx1"/>
              </a:fgClr>
              <a:bgClr>
                <a:schemeClr val="hlink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altLang="ar-SA" b="1" dirty="0">
                <a:cs typeface="Monotype Koufi" pitchFamily="2" charset="-78"/>
              </a:rPr>
              <a:t>معادلة المستقيم بالصورة القياسية تكتب</a:t>
            </a:r>
            <a:endParaRPr lang="en-US" altLang="ar-SA" b="1" dirty="0">
              <a:cs typeface="Monotype Koufi" pitchFamily="2" charset="-78"/>
            </a:endParaRPr>
          </a:p>
        </p:txBody>
      </p:sp>
      <p:sp>
        <p:nvSpPr>
          <p:cNvPr id="28" name="AutoShape 139"/>
          <p:cNvSpPr>
            <a:spLocks noChangeArrowheads="1"/>
          </p:cNvSpPr>
          <p:nvPr/>
        </p:nvSpPr>
        <p:spPr bwMode="auto">
          <a:xfrm>
            <a:off x="2100640" y="5828604"/>
            <a:ext cx="2164818" cy="591629"/>
          </a:xfrm>
          <a:prstGeom prst="bevel">
            <a:avLst>
              <a:gd name="adj" fmla="val 12500"/>
            </a:avLst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9" name="Text Box 87"/>
          <p:cNvSpPr txBox="1">
            <a:spLocks noChangeArrowheads="1"/>
          </p:cNvSpPr>
          <p:nvPr/>
        </p:nvSpPr>
        <p:spPr bwMode="auto">
          <a:xfrm>
            <a:off x="2191151" y="5900041"/>
            <a:ext cx="20336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000" b="1" dirty="0">
                <a:solidFill>
                  <a:schemeClr val="accent5">
                    <a:lumMod val="50000"/>
                  </a:schemeClr>
                </a:solidFill>
              </a:rPr>
              <a:t>أ س +  ب ص  =  جـ</a:t>
            </a:r>
            <a:endParaRPr lang="en-US" altLang="ar-SA" sz="2000" b="1" baseline="-20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0" name="Picture 8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089" y="615727"/>
            <a:ext cx="4489450" cy="58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2624" y="1032080"/>
            <a:ext cx="5038725" cy="3575431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7799501" y="557867"/>
            <a:ext cx="23768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معرفة</a:t>
            </a:r>
            <a:r>
              <a:rPr lang="ar-S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ar-SA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سابقة</a:t>
            </a:r>
            <a:endParaRPr lang="ar-SA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58997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/>
      <p:bldP spid="27" grpId="0" animBg="1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72" y="173934"/>
            <a:ext cx="11851690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8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651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sp>
        <p:nvSpPr>
          <p:cNvPr id="11" name="مستطيل 10"/>
          <p:cNvSpPr/>
          <p:nvPr/>
        </p:nvSpPr>
        <p:spPr>
          <a:xfrm>
            <a:off x="10793296" y="335340"/>
            <a:ext cx="7777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لماذا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5969" y="788860"/>
            <a:ext cx="5318677" cy="2948866"/>
          </a:xfrm>
          <a:prstGeom prst="rect">
            <a:avLst/>
          </a:prstGeom>
        </p:spPr>
      </p:pic>
      <p:sp>
        <p:nvSpPr>
          <p:cNvPr id="39" name="Text Box 87"/>
          <p:cNvSpPr txBox="1">
            <a:spLocks noChangeArrowheads="1"/>
          </p:cNvSpPr>
          <p:nvPr/>
        </p:nvSpPr>
        <p:spPr bwMode="auto">
          <a:xfrm>
            <a:off x="8295547" y="3857638"/>
            <a:ext cx="3349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50000"/>
                  </a:schemeClr>
                </a:solidFill>
              </a:rPr>
              <a:t>ما ميل المعادلة ص =  156 س + 55 </a:t>
            </a:r>
            <a:r>
              <a:rPr lang="ar-SA" altLang="ar-SA" sz="2400" b="1" dirty="0">
                <a:solidFill>
                  <a:schemeClr val="accent5">
                    <a:lumMod val="50000"/>
                  </a:schemeClr>
                </a:solidFill>
              </a:rPr>
              <a:t>؟</a:t>
            </a:r>
            <a:endParaRPr lang="en-US" altLang="ar-SA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0" name="Text Box 87"/>
          <p:cNvSpPr txBox="1">
            <a:spLocks noChangeArrowheads="1"/>
          </p:cNvSpPr>
          <p:nvPr/>
        </p:nvSpPr>
        <p:spPr bwMode="auto">
          <a:xfrm>
            <a:off x="9076001" y="4391147"/>
            <a:ext cx="25569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50000"/>
                  </a:schemeClr>
                </a:solidFill>
              </a:rPr>
              <a:t>اكتب نقطة تقع على المستقيم ؟</a:t>
            </a:r>
            <a:endParaRPr lang="en-US" altLang="ar-SA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1" name="Text Box 87"/>
          <p:cNvSpPr txBox="1">
            <a:spLocks noChangeArrowheads="1"/>
          </p:cNvSpPr>
          <p:nvPr/>
        </p:nvSpPr>
        <p:spPr bwMode="auto">
          <a:xfrm>
            <a:off x="8175424" y="4792871"/>
            <a:ext cx="345755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50000"/>
                  </a:schemeClr>
                </a:solidFill>
              </a:rPr>
              <a:t>اكتب معادلة المستقيم بدلالة الميل والنقطتين </a:t>
            </a:r>
          </a:p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50000"/>
                  </a:schemeClr>
                </a:solidFill>
              </a:rPr>
              <a:t>( 0 ، 55 ) ، ( س ، ص )</a:t>
            </a:r>
            <a:endParaRPr lang="en-US" altLang="ar-SA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2" name="Text Box 87"/>
          <p:cNvSpPr txBox="1">
            <a:spLocks noChangeArrowheads="1"/>
          </p:cNvSpPr>
          <p:nvPr/>
        </p:nvSpPr>
        <p:spPr bwMode="auto">
          <a:xfrm>
            <a:off x="7682141" y="3901572"/>
            <a:ext cx="792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156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43" name="Text Box 87"/>
          <p:cNvSpPr txBox="1">
            <a:spLocks noChangeArrowheads="1"/>
          </p:cNvSpPr>
          <p:nvPr/>
        </p:nvSpPr>
        <p:spPr bwMode="auto">
          <a:xfrm>
            <a:off x="8078222" y="4390018"/>
            <a:ext cx="11920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( 0 ، 55 )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grpSp>
        <p:nvGrpSpPr>
          <p:cNvPr id="44" name="Group 95"/>
          <p:cNvGrpSpPr>
            <a:grpSpLocks/>
          </p:cNvGrpSpPr>
          <p:nvPr/>
        </p:nvGrpSpPr>
        <p:grpSpPr bwMode="auto">
          <a:xfrm>
            <a:off x="9825743" y="5660446"/>
            <a:ext cx="1541215" cy="744538"/>
            <a:chOff x="934" y="2510"/>
            <a:chExt cx="854" cy="469"/>
          </a:xfrm>
        </p:grpSpPr>
        <p:sp>
          <p:nvSpPr>
            <p:cNvPr id="45" name="Text Box 87"/>
            <p:cNvSpPr txBox="1">
              <a:spLocks noChangeArrowheads="1"/>
            </p:cNvSpPr>
            <p:nvPr/>
          </p:nvSpPr>
          <p:spPr bwMode="auto">
            <a:xfrm>
              <a:off x="1402" y="2638"/>
              <a:ext cx="38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rgbClr val="FF0000"/>
                  </a:solidFill>
                </a:rPr>
                <a:t>م =</a:t>
              </a:r>
              <a:endParaRPr lang="en-US" altLang="ar-SA" b="1" dirty="0">
                <a:solidFill>
                  <a:srgbClr val="FF0000"/>
                </a:solidFill>
              </a:endParaRPr>
            </a:p>
          </p:txBody>
        </p:sp>
        <p:grpSp>
          <p:nvGrpSpPr>
            <p:cNvPr id="46" name="Group 90"/>
            <p:cNvGrpSpPr>
              <a:grpSpLocks/>
            </p:cNvGrpSpPr>
            <p:nvPr/>
          </p:nvGrpSpPr>
          <p:grpSpPr bwMode="auto">
            <a:xfrm>
              <a:off x="934" y="2510"/>
              <a:ext cx="682" cy="469"/>
              <a:chOff x="2381" y="2727"/>
              <a:chExt cx="1226" cy="469"/>
            </a:xfrm>
          </p:grpSpPr>
          <p:sp>
            <p:nvSpPr>
              <p:cNvPr id="47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727"/>
                <a:ext cx="122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b="1" dirty="0">
                    <a:solidFill>
                      <a:srgbClr val="FF0000"/>
                    </a:solidFill>
                  </a:rPr>
                  <a:t>ص ــ 55</a:t>
                </a:r>
                <a:endParaRPr lang="en-US" altLang="ar-SA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8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963"/>
                <a:ext cx="122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b="1" dirty="0">
                    <a:solidFill>
                      <a:srgbClr val="FF0000"/>
                    </a:solidFill>
                  </a:rPr>
                  <a:t>س ــ 0</a:t>
                </a:r>
                <a:endParaRPr lang="en-US" altLang="ar-SA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9" name="Line 93"/>
              <p:cNvSpPr>
                <a:spLocks noChangeShapeType="1"/>
              </p:cNvSpPr>
              <p:nvPr/>
            </p:nvSpPr>
            <p:spPr bwMode="auto">
              <a:xfrm flipH="1">
                <a:off x="2540" y="2976"/>
                <a:ext cx="9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50" name="Group 96"/>
          <p:cNvGrpSpPr>
            <a:grpSpLocks/>
          </p:cNvGrpSpPr>
          <p:nvPr/>
        </p:nvGrpSpPr>
        <p:grpSpPr bwMode="auto">
          <a:xfrm>
            <a:off x="7130076" y="5678594"/>
            <a:ext cx="1849437" cy="744538"/>
            <a:chOff x="725" y="3362"/>
            <a:chExt cx="1165" cy="469"/>
          </a:xfrm>
        </p:grpSpPr>
        <p:grpSp>
          <p:nvGrpSpPr>
            <p:cNvPr id="51" name="Group 80"/>
            <p:cNvGrpSpPr>
              <a:grpSpLocks/>
            </p:cNvGrpSpPr>
            <p:nvPr/>
          </p:nvGrpSpPr>
          <p:grpSpPr bwMode="auto">
            <a:xfrm>
              <a:off x="725" y="3362"/>
              <a:ext cx="728" cy="469"/>
              <a:chOff x="2381" y="2727"/>
              <a:chExt cx="1226" cy="469"/>
            </a:xfrm>
          </p:grpSpPr>
          <p:sp>
            <p:nvSpPr>
              <p:cNvPr id="53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727"/>
                <a:ext cx="122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b="1" dirty="0">
                    <a:solidFill>
                      <a:srgbClr val="FF0000"/>
                    </a:solidFill>
                  </a:rPr>
                  <a:t>ص ــ 55</a:t>
                </a:r>
                <a:endParaRPr lang="en-US" altLang="ar-SA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4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963"/>
                <a:ext cx="122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b="1" dirty="0">
                    <a:solidFill>
                      <a:srgbClr val="FF0000"/>
                    </a:solidFill>
                  </a:rPr>
                  <a:t>س ــ 0</a:t>
                </a:r>
                <a:endParaRPr lang="en-US" altLang="ar-SA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5" name="Line 79"/>
              <p:cNvSpPr>
                <a:spLocks noChangeShapeType="1"/>
              </p:cNvSpPr>
              <p:nvPr/>
            </p:nvSpPr>
            <p:spPr bwMode="auto">
              <a:xfrm flipH="1">
                <a:off x="2540" y="2976"/>
                <a:ext cx="9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52" name="Text Box 87"/>
            <p:cNvSpPr txBox="1">
              <a:spLocks noChangeArrowheads="1"/>
            </p:cNvSpPr>
            <p:nvPr/>
          </p:nvSpPr>
          <p:spPr bwMode="auto">
            <a:xfrm>
              <a:off x="1256" y="3462"/>
              <a:ext cx="63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rgbClr val="FF0000"/>
                  </a:solidFill>
                </a:rPr>
                <a:t>156</a:t>
              </a:r>
              <a:r>
                <a:rPr lang="ar-SA" altLang="ar-SA" sz="2400" b="1" dirty="0">
                  <a:solidFill>
                    <a:srgbClr val="FF0000"/>
                  </a:solidFill>
                </a:rPr>
                <a:t> </a:t>
              </a:r>
              <a:r>
                <a:rPr lang="ar-SA" altLang="ar-SA" b="1" dirty="0">
                  <a:solidFill>
                    <a:srgbClr val="FF0000"/>
                  </a:solidFill>
                </a:rPr>
                <a:t>=</a:t>
              </a:r>
              <a:endParaRPr lang="en-US" altLang="ar-SA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6" name="AutoShape 97"/>
          <p:cNvSpPr>
            <a:spLocks noChangeArrowheads="1"/>
          </p:cNvSpPr>
          <p:nvPr/>
        </p:nvSpPr>
        <p:spPr bwMode="auto">
          <a:xfrm flipH="1">
            <a:off x="9144531" y="5949961"/>
            <a:ext cx="684213" cy="211546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grpSp>
        <p:nvGrpSpPr>
          <p:cNvPr id="57" name="Group 104"/>
          <p:cNvGrpSpPr>
            <a:grpSpLocks/>
          </p:cNvGrpSpPr>
          <p:nvPr/>
        </p:nvGrpSpPr>
        <p:grpSpPr bwMode="auto">
          <a:xfrm>
            <a:off x="6189296" y="3822140"/>
            <a:ext cx="1911601" cy="1727200"/>
            <a:chOff x="394" y="2115"/>
            <a:chExt cx="1258" cy="1088"/>
          </a:xfrm>
        </p:grpSpPr>
        <p:grpSp>
          <p:nvGrpSpPr>
            <p:cNvPr id="58" name="Group 101"/>
            <p:cNvGrpSpPr>
              <a:grpSpLocks/>
            </p:cNvGrpSpPr>
            <p:nvPr/>
          </p:nvGrpSpPr>
          <p:grpSpPr bwMode="auto">
            <a:xfrm>
              <a:off x="556" y="2115"/>
              <a:ext cx="1096" cy="1088"/>
              <a:chOff x="556" y="2115"/>
              <a:chExt cx="1096" cy="1088"/>
            </a:xfrm>
          </p:grpSpPr>
          <p:sp>
            <p:nvSpPr>
              <p:cNvPr id="60" name="Line 98"/>
              <p:cNvSpPr>
                <a:spLocks noChangeShapeType="1"/>
              </p:cNvSpPr>
              <p:nvPr/>
            </p:nvSpPr>
            <p:spPr bwMode="auto">
              <a:xfrm flipH="1">
                <a:off x="688" y="3203"/>
                <a:ext cx="96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1" name="Line 99"/>
              <p:cNvSpPr>
                <a:spLocks noChangeShapeType="1"/>
              </p:cNvSpPr>
              <p:nvPr/>
            </p:nvSpPr>
            <p:spPr bwMode="auto">
              <a:xfrm flipV="1">
                <a:off x="680" y="2115"/>
                <a:ext cx="0" cy="108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2" name="Line 100"/>
              <p:cNvSpPr>
                <a:spLocks noChangeShapeType="1"/>
              </p:cNvSpPr>
              <p:nvPr/>
            </p:nvSpPr>
            <p:spPr bwMode="auto">
              <a:xfrm flipH="1">
                <a:off x="556" y="2311"/>
                <a:ext cx="895" cy="42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59" name="Text Box 87"/>
            <p:cNvSpPr txBox="1">
              <a:spLocks noChangeArrowheads="1"/>
            </p:cNvSpPr>
            <p:nvPr/>
          </p:nvSpPr>
          <p:spPr bwMode="auto">
            <a:xfrm>
              <a:off x="394" y="2526"/>
              <a:ext cx="99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chemeClr val="accent5">
                      <a:lumMod val="50000"/>
                    </a:schemeClr>
                  </a:solidFill>
                </a:rPr>
                <a:t>( 0 ، 55 ) </a:t>
              </a:r>
              <a:r>
                <a:rPr lang="en-US" altLang="ar-SA" sz="2400" b="1" dirty="0">
                  <a:solidFill>
                    <a:schemeClr val="accent5">
                      <a:lumMod val="50000"/>
                    </a:schemeClr>
                  </a:solidFill>
                </a:rPr>
                <a:t>•</a:t>
              </a:r>
            </a:p>
          </p:txBody>
        </p:sp>
      </p:grpSp>
      <p:sp>
        <p:nvSpPr>
          <p:cNvPr id="63" name="Rectangle 105"/>
          <p:cNvSpPr>
            <a:spLocks noChangeArrowheads="1"/>
          </p:cNvSpPr>
          <p:nvPr/>
        </p:nvSpPr>
        <p:spPr bwMode="auto">
          <a:xfrm>
            <a:off x="9412229" y="3983485"/>
            <a:ext cx="468462" cy="25876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285" y="2679082"/>
            <a:ext cx="5276850" cy="3782235"/>
          </a:xfrm>
          <a:prstGeom prst="rect">
            <a:avLst/>
          </a:prstGeom>
        </p:spPr>
      </p:pic>
      <p:sp>
        <p:nvSpPr>
          <p:cNvPr id="64" name="Text Box 87"/>
          <p:cNvSpPr txBox="1">
            <a:spLocks noChangeArrowheads="1"/>
          </p:cNvSpPr>
          <p:nvPr/>
        </p:nvSpPr>
        <p:spPr bwMode="auto">
          <a:xfrm>
            <a:off x="1949316" y="915514"/>
            <a:ext cx="3663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50000"/>
                  </a:schemeClr>
                </a:solidFill>
              </a:rPr>
              <a:t>من فقرة لماذا وجدنا أن معادلة المستقيم هي :</a:t>
            </a:r>
            <a:endParaRPr lang="en-US" altLang="ar-SA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65" name="Group 181"/>
          <p:cNvGrpSpPr>
            <a:grpSpLocks/>
          </p:cNvGrpSpPr>
          <p:nvPr/>
        </p:nvGrpSpPr>
        <p:grpSpPr bwMode="auto">
          <a:xfrm>
            <a:off x="2844490" y="1349623"/>
            <a:ext cx="2270125" cy="744538"/>
            <a:chOff x="3379" y="1185"/>
            <a:chExt cx="1430" cy="469"/>
          </a:xfrm>
        </p:grpSpPr>
        <p:grpSp>
          <p:nvGrpSpPr>
            <p:cNvPr id="66" name="Group 172"/>
            <p:cNvGrpSpPr>
              <a:grpSpLocks/>
            </p:cNvGrpSpPr>
            <p:nvPr/>
          </p:nvGrpSpPr>
          <p:grpSpPr bwMode="auto">
            <a:xfrm>
              <a:off x="3379" y="1185"/>
              <a:ext cx="728" cy="469"/>
              <a:chOff x="2381" y="2727"/>
              <a:chExt cx="1226" cy="469"/>
            </a:xfrm>
          </p:grpSpPr>
          <p:sp>
            <p:nvSpPr>
              <p:cNvPr id="72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727"/>
                <a:ext cx="122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b="1" dirty="0">
                    <a:solidFill>
                      <a:srgbClr val="FF0000"/>
                    </a:solidFill>
                  </a:rPr>
                  <a:t>ص ــ 55</a:t>
                </a:r>
                <a:endParaRPr lang="en-US" altLang="ar-SA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3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963"/>
                <a:ext cx="122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b="1" dirty="0">
                    <a:solidFill>
                      <a:srgbClr val="FF0000"/>
                    </a:solidFill>
                  </a:rPr>
                  <a:t>س ــ 0</a:t>
                </a:r>
                <a:endParaRPr lang="en-US" altLang="ar-SA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4" name="Line 175"/>
              <p:cNvSpPr>
                <a:spLocks noChangeShapeType="1"/>
              </p:cNvSpPr>
              <p:nvPr/>
            </p:nvSpPr>
            <p:spPr bwMode="auto">
              <a:xfrm flipH="1">
                <a:off x="2540" y="2976"/>
                <a:ext cx="9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67" name="Text Box 87"/>
            <p:cNvSpPr txBox="1">
              <a:spLocks noChangeArrowheads="1"/>
            </p:cNvSpPr>
            <p:nvPr/>
          </p:nvSpPr>
          <p:spPr bwMode="auto">
            <a:xfrm>
              <a:off x="4105" y="1285"/>
              <a:ext cx="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ar-SA" altLang="ar-SA" sz="2400" b="1">
                  <a:solidFill>
                    <a:srgbClr val="FF0000"/>
                  </a:solidFill>
                </a:rPr>
                <a:t>=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  <p:grpSp>
          <p:nvGrpSpPr>
            <p:cNvPr id="68" name="Group 177"/>
            <p:cNvGrpSpPr>
              <a:grpSpLocks/>
            </p:cNvGrpSpPr>
            <p:nvPr/>
          </p:nvGrpSpPr>
          <p:grpSpPr bwMode="auto">
            <a:xfrm>
              <a:off x="4332" y="1185"/>
              <a:ext cx="477" cy="469"/>
              <a:chOff x="2381" y="2727"/>
              <a:chExt cx="1226" cy="469"/>
            </a:xfrm>
          </p:grpSpPr>
          <p:sp>
            <p:nvSpPr>
              <p:cNvPr id="69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727"/>
                <a:ext cx="122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b="1" dirty="0">
                    <a:solidFill>
                      <a:srgbClr val="FF0000"/>
                    </a:solidFill>
                  </a:rPr>
                  <a:t>156</a:t>
                </a:r>
                <a:endParaRPr lang="en-US" altLang="ar-SA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0" name="Text Box 87"/>
              <p:cNvSpPr txBox="1">
                <a:spLocks noChangeArrowheads="1"/>
              </p:cNvSpPr>
              <p:nvPr/>
            </p:nvSpPr>
            <p:spPr bwMode="auto">
              <a:xfrm>
                <a:off x="2381" y="2963"/>
                <a:ext cx="122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ar-SA" altLang="ar-SA" b="1" dirty="0">
                    <a:solidFill>
                      <a:srgbClr val="FF0000"/>
                    </a:solidFill>
                  </a:rPr>
                  <a:t>1</a:t>
                </a:r>
                <a:endParaRPr lang="en-US" altLang="ar-SA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1" name="Line 180"/>
              <p:cNvSpPr>
                <a:spLocks noChangeShapeType="1"/>
              </p:cNvSpPr>
              <p:nvPr/>
            </p:nvSpPr>
            <p:spPr bwMode="auto">
              <a:xfrm flipH="1">
                <a:off x="2540" y="2976"/>
                <a:ext cx="927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75" name="Line 182"/>
          <p:cNvSpPr>
            <a:spLocks noChangeShapeType="1"/>
          </p:cNvSpPr>
          <p:nvPr/>
        </p:nvSpPr>
        <p:spPr bwMode="auto">
          <a:xfrm flipH="1">
            <a:off x="3852552" y="1602034"/>
            <a:ext cx="612775" cy="287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6" name="Line 183"/>
          <p:cNvSpPr>
            <a:spLocks noChangeShapeType="1"/>
          </p:cNvSpPr>
          <p:nvPr/>
        </p:nvSpPr>
        <p:spPr bwMode="auto">
          <a:xfrm flipH="1" flipV="1">
            <a:off x="3974790" y="1602034"/>
            <a:ext cx="490537" cy="211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77" name="Text Box 87"/>
          <p:cNvSpPr txBox="1">
            <a:spLocks noChangeArrowheads="1"/>
          </p:cNvSpPr>
          <p:nvPr/>
        </p:nvSpPr>
        <p:spPr bwMode="auto">
          <a:xfrm>
            <a:off x="3701654" y="2225094"/>
            <a:ext cx="14763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ص ــ 55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8" name="Text Box 87"/>
          <p:cNvSpPr txBox="1">
            <a:spLocks noChangeArrowheads="1"/>
          </p:cNvSpPr>
          <p:nvPr/>
        </p:nvSpPr>
        <p:spPr bwMode="auto">
          <a:xfrm>
            <a:off x="2122264" y="2225094"/>
            <a:ext cx="19446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156 ( س ــ 0 )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pic>
        <p:nvPicPr>
          <p:cNvPr id="79" name="Picture 8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16" y="441702"/>
            <a:ext cx="4489450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CC09DDDA-3E9F-ACF9-4711-163E3A796486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615727"/>
            <a:ext cx="456646" cy="550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29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80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2" grpId="0"/>
      <p:bldP spid="43" grpId="0"/>
      <p:bldP spid="64" grpId="0"/>
      <p:bldP spid="77" grpId="0"/>
      <p:bldP spid="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7" y="173934"/>
            <a:ext cx="11887199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02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0017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311655"/>
            <a:ext cx="456646" cy="6149662"/>
          </a:xfrm>
          <a:prstGeom prst="rect">
            <a:avLst/>
          </a:prstGeom>
        </p:spPr>
      </p:pic>
      <p:pic>
        <p:nvPicPr>
          <p:cNvPr id="12" name="صورة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787" y="436143"/>
            <a:ext cx="704693" cy="64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6" name="Group 134"/>
          <p:cNvGrpSpPr>
            <a:grpSpLocks/>
          </p:cNvGrpSpPr>
          <p:nvPr/>
        </p:nvGrpSpPr>
        <p:grpSpPr bwMode="auto">
          <a:xfrm>
            <a:off x="7136480" y="436143"/>
            <a:ext cx="4417489" cy="468562"/>
            <a:chOff x="431" y="164"/>
            <a:chExt cx="5239" cy="366"/>
          </a:xfrm>
        </p:grpSpPr>
        <p:sp>
          <p:nvSpPr>
            <p:cNvPr id="127" name="Text Box 58"/>
            <p:cNvSpPr txBox="1">
              <a:spLocks noChangeArrowheads="1"/>
            </p:cNvSpPr>
            <p:nvPr/>
          </p:nvSpPr>
          <p:spPr bwMode="auto">
            <a:xfrm>
              <a:off x="431" y="190"/>
              <a:ext cx="43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rgbClr val="FF0000"/>
                  </a:solidFill>
                </a:rPr>
                <a:t>كتابة معادلة مستقيم الميل ونقطة وتمثيلها بيانيا</a:t>
              </a:r>
              <a:endParaRPr lang="en-US" altLang="ar-SA" b="1" dirty="0">
                <a:solidFill>
                  <a:srgbClr val="FF0000"/>
                </a:solidFill>
              </a:endParaRPr>
            </a:p>
          </p:txBody>
        </p:sp>
        <p:grpSp>
          <p:nvGrpSpPr>
            <p:cNvPr id="128" name="Group 26"/>
            <p:cNvGrpSpPr>
              <a:grpSpLocks/>
            </p:cNvGrpSpPr>
            <p:nvPr/>
          </p:nvGrpSpPr>
          <p:grpSpPr bwMode="auto">
            <a:xfrm>
              <a:off x="4762" y="164"/>
              <a:ext cx="908" cy="366"/>
              <a:chOff x="4567" y="142"/>
              <a:chExt cx="1103" cy="366"/>
            </a:xfrm>
          </p:grpSpPr>
          <p:pic>
            <p:nvPicPr>
              <p:cNvPr id="129" name="Picture 5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67" y="142"/>
                <a:ext cx="1103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0" name="Rectangle 28"/>
              <p:cNvSpPr>
                <a:spLocks noChangeArrowheads="1"/>
              </p:cNvSpPr>
              <p:nvPr/>
            </p:nvSpPr>
            <p:spPr bwMode="auto">
              <a:xfrm>
                <a:off x="4911" y="164"/>
                <a:ext cx="101" cy="272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ar-SA" altLang="ar-SA"/>
              </a:p>
            </p:txBody>
          </p:sp>
          <p:sp>
            <p:nvSpPr>
              <p:cNvPr id="131" name="Rectangle 29"/>
              <p:cNvSpPr>
                <a:spLocks noChangeArrowheads="1"/>
              </p:cNvSpPr>
              <p:nvPr/>
            </p:nvSpPr>
            <p:spPr bwMode="auto">
              <a:xfrm>
                <a:off x="5366" y="164"/>
                <a:ext cx="101" cy="272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ar-SA" altLang="ar-SA"/>
              </a:p>
            </p:txBody>
          </p:sp>
        </p:grpSp>
      </p:grpSp>
      <p:sp>
        <p:nvSpPr>
          <p:cNvPr id="132" name="Text Box 87"/>
          <p:cNvSpPr txBox="1">
            <a:spLocks noChangeArrowheads="1"/>
          </p:cNvSpPr>
          <p:nvPr/>
        </p:nvSpPr>
        <p:spPr bwMode="auto">
          <a:xfrm>
            <a:off x="7601095" y="2535323"/>
            <a:ext cx="3852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0070C0"/>
                </a:solidFill>
              </a:rPr>
              <a:t>ص ــ          =      ( س ــ       ) 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133" name="Text Box 87"/>
          <p:cNvSpPr txBox="1">
            <a:spLocks noChangeArrowheads="1"/>
          </p:cNvSpPr>
          <p:nvPr/>
        </p:nvSpPr>
        <p:spPr bwMode="auto">
          <a:xfrm>
            <a:off x="8878217" y="2587830"/>
            <a:ext cx="396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b="1" dirty="0"/>
              <a:t>3</a:t>
            </a:r>
            <a:endParaRPr lang="en-US" altLang="ar-SA" b="1" dirty="0"/>
          </a:p>
        </p:txBody>
      </p:sp>
      <p:sp>
        <p:nvSpPr>
          <p:cNvPr id="134" name="Text Box 87"/>
          <p:cNvSpPr txBox="1">
            <a:spLocks noChangeArrowheads="1"/>
          </p:cNvSpPr>
          <p:nvPr/>
        </p:nvSpPr>
        <p:spPr bwMode="auto">
          <a:xfrm>
            <a:off x="9946802" y="3021993"/>
            <a:ext cx="162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400" b="1" dirty="0">
                <a:solidFill>
                  <a:srgbClr val="FF0000"/>
                </a:solidFill>
              </a:rPr>
              <a:t>ا</a:t>
            </a:r>
            <a:r>
              <a:rPr lang="ar-SA" altLang="ar-SA" b="1" dirty="0">
                <a:solidFill>
                  <a:srgbClr val="FF0000"/>
                </a:solidFill>
              </a:rPr>
              <a:t>لمعادلة هي :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grpSp>
        <p:nvGrpSpPr>
          <p:cNvPr id="135" name="Group 166"/>
          <p:cNvGrpSpPr>
            <a:grpSpLocks/>
          </p:cNvGrpSpPr>
          <p:nvPr/>
        </p:nvGrpSpPr>
        <p:grpSpPr bwMode="auto">
          <a:xfrm>
            <a:off x="6894657" y="830359"/>
            <a:ext cx="4730750" cy="746547"/>
            <a:chOff x="2735" y="558"/>
            <a:chExt cx="2980" cy="400"/>
          </a:xfrm>
        </p:grpSpPr>
        <p:sp>
          <p:nvSpPr>
            <p:cNvPr id="136" name="Rectangle 20"/>
            <p:cNvSpPr>
              <a:spLocks noChangeArrowheads="1"/>
            </p:cNvSpPr>
            <p:nvPr/>
          </p:nvSpPr>
          <p:spPr bwMode="auto">
            <a:xfrm>
              <a:off x="2735" y="595"/>
              <a:ext cx="2980" cy="363"/>
            </a:xfrm>
            <a:prstGeom prst="rect">
              <a:avLst/>
            </a:prstGeom>
            <a:solidFill>
              <a:srgbClr val="EDF9A5"/>
            </a:solidFill>
            <a:ln w="28575" cmpd="thinThick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ar-SA" altLang="ar-SA" sz="1600" b="1" dirty="0"/>
                <a:t>اكتب معادلة المستقيم المار بالنقطة ( 3 ، ــ 2 ) وميله         </a:t>
              </a:r>
            </a:p>
            <a:p>
              <a:pPr eaLnBrk="1" hangingPunct="1"/>
              <a:r>
                <a:rPr lang="ar-SA" altLang="ar-SA" sz="1600" b="1" dirty="0"/>
                <a:t>بصيغة الميل ونقطة ومثلها بيانيا   </a:t>
              </a:r>
              <a:endParaRPr lang="en-US" altLang="ar-SA" sz="1600" b="1" dirty="0"/>
            </a:p>
          </p:txBody>
        </p:sp>
        <p:grpSp>
          <p:nvGrpSpPr>
            <p:cNvPr id="137" name="Group 161"/>
            <p:cNvGrpSpPr>
              <a:grpSpLocks/>
            </p:cNvGrpSpPr>
            <p:nvPr/>
          </p:nvGrpSpPr>
          <p:grpSpPr bwMode="auto">
            <a:xfrm>
              <a:off x="3149" y="558"/>
              <a:ext cx="256" cy="367"/>
              <a:chOff x="2737" y="1608"/>
              <a:chExt cx="256" cy="367"/>
            </a:xfrm>
          </p:grpSpPr>
          <p:sp>
            <p:nvSpPr>
              <p:cNvPr id="138" name="Text Box 87"/>
              <p:cNvSpPr txBox="1">
                <a:spLocks noChangeArrowheads="1"/>
              </p:cNvSpPr>
              <p:nvPr/>
            </p:nvSpPr>
            <p:spPr bwMode="auto">
              <a:xfrm>
                <a:off x="2737" y="1608"/>
                <a:ext cx="25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 eaLnBrk="1" hangingPunct="1">
                  <a:spcBef>
                    <a:spcPct val="50000"/>
                  </a:spcBef>
                </a:pPr>
                <a:r>
                  <a:rPr lang="ar-SA" altLang="ar-SA" sz="1600" b="1" dirty="0"/>
                  <a:t>1</a:t>
                </a:r>
                <a:endParaRPr lang="en-US" altLang="ar-SA" sz="1600" b="1" dirty="0"/>
              </a:p>
            </p:txBody>
          </p:sp>
          <p:sp>
            <p:nvSpPr>
              <p:cNvPr id="139" name="Text Box 87"/>
              <p:cNvSpPr txBox="1">
                <a:spLocks noChangeArrowheads="1"/>
              </p:cNvSpPr>
              <p:nvPr/>
            </p:nvSpPr>
            <p:spPr bwMode="auto">
              <a:xfrm>
                <a:off x="2742" y="1762"/>
                <a:ext cx="251" cy="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 eaLnBrk="1" hangingPunct="1">
                  <a:spcBef>
                    <a:spcPct val="50000"/>
                  </a:spcBef>
                </a:pPr>
                <a:r>
                  <a:rPr lang="ar-SA" altLang="ar-SA" sz="1600" b="1" dirty="0"/>
                  <a:t>4</a:t>
                </a:r>
                <a:endParaRPr lang="en-US" altLang="ar-SA" sz="1600" b="1" dirty="0"/>
              </a:p>
            </p:txBody>
          </p:sp>
          <p:sp>
            <p:nvSpPr>
              <p:cNvPr id="140" name="Line 160"/>
              <p:cNvSpPr>
                <a:spLocks noChangeShapeType="1"/>
              </p:cNvSpPr>
              <p:nvPr/>
            </p:nvSpPr>
            <p:spPr bwMode="auto">
              <a:xfrm flipH="1">
                <a:off x="2768" y="1755"/>
                <a:ext cx="18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141" name="Group 162"/>
          <p:cNvGrpSpPr>
            <a:grpSpLocks/>
          </p:cNvGrpSpPr>
          <p:nvPr/>
        </p:nvGrpSpPr>
        <p:grpSpPr bwMode="auto">
          <a:xfrm>
            <a:off x="9816925" y="2392243"/>
            <a:ext cx="398463" cy="682626"/>
            <a:chOff x="1769" y="1600"/>
            <a:chExt cx="251" cy="430"/>
          </a:xfrm>
        </p:grpSpPr>
        <p:sp>
          <p:nvSpPr>
            <p:cNvPr id="142" name="Text Box 87"/>
            <p:cNvSpPr txBox="1">
              <a:spLocks noChangeArrowheads="1"/>
            </p:cNvSpPr>
            <p:nvPr/>
          </p:nvSpPr>
          <p:spPr bwMode="auto">
            <a:xfrm>
              <a:off x="1769" y="1600"/>
              <a:ext cx="2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</a:pPr>
              <a:r>
                <a:rPr lang="ar-SA" altLang="ar-SA" b="1" dirty="0"/>
                <a:t>1</a:t>
              </a:r>
              <a:endParaRPr lang="en-US" altLang="ar-SA" b="1" dirty="0"/>
            </a:p>
          </p:txBody>
        </p:sp>
        <p:sp>
          <p:nvSpPr>
            <p:cNvPr id="143" name="Text Box 87"/>
            <p:cNvSpPr txBox="1">
              <a:spLocks noChangeArrowheads="1"/>
            </p:cNvSpPr>
            <p:nvPr/>
          </p:nvSpPr>
          <p:spPr bwMode="auto">
            <a:xfrm>
              <a:off x="1769" y="1797"/>
              <a:ext cx="251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</a:pPr>
              <a:r>
                <a:rPr lang="ar-SA" altLang="ar-SA" b="1" dirty="0"/>
                <a:t>4</a:t>
              </a:r>
              <a:endParaRPr lang="en-US" altLang="ar-SA" b="1" dirty="0"/>
            </a:p>
          </p:txBody>
        </p:sp>
        <p:sp>
          <p:nvSpPr>
            <p:cNvPr id="144" name="Line 165"/>
            <p:cNvSpPr>
              <a:spLocks noChangeShapeType="1"/>
            </p:cNvSpPr>
            <p:nvPr/>
          </p:nvSpPr>
          <p:spPr bwMode="auto">
            <a:xfrm flipH="1">
              <a:off x="1802" y="1819"/>
              <a:ext cx="1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45" name="Group 148"/>
          <p:cNvGrpSpPr>
            <a:grpSpLocks/>
          </p:cNvGrpSpPr>
          <p:nvPr/>
        </p:nvGrpSpPr>
        <p:grpSpPr bwMode="auto">
          <a:xfrm>
            <a:off x="8663810" y="1225106"/>
            <a:ext cx="685800" cy="901700"/>
            <a:chOff x="2554" y="1231"/>
            <a:chExt cx="432" cy="568"/>
          </a:xfrm>
        </p:grpSpPr>
        <p:sp>
          <p:nvSpPr>
            <p:cNvPr id="146" name="Text Box 87"/>
            <p:cNvSpPr txBox="1">
              <a:spLocks noChangeArrowheads="1"/>
            </p:cNvSpPr>
            <p:nvPr/>
          </p:nvSpPr>
          <p:spPr bwMode="auto">
            <a:xfrm>
              <a:off x="2554" y="1566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b="1" dirty="0"/>
                <a:t>س</a:t>
              </a:r>
              <a:r>
                <a:rPr lang="ar-SA" altLang="ar-SA" b="1" baseline="-20000" dirty="0"/>
                <a:t>1</a:t>
              </a:r>
              <a:endParaRPr lang="en-US" altLang="ar-SA" b="1" baseline="-20000" dirty="0"/>
            </a:p>
          </p:txBody>
        </p:sp>
        <p:sp>
          <p:nvSpPr>
            <p:cNvPr id="147" name="Line 147"/>
            <p:cNvSpPr>
              <a:spLocks noChangeShapeType="1"/>
            </p:cNvSpPr>
            <p:nvPr/>
          </p:nvSpPr>
          <p:spPr bwMode="auto">
            <a:xfrm flipH="1" flipV="1">
              <a:off x="2789" y="1231"/>
              <a:ext cx="0" cy="36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48" name="Group 149"/>
          <p:cNvGrpSpPr>
            <a:grpSpLocks/>
          </p:cNvGrpSpPr>
          <p:nvPr/>
        </p:nvGrpSpPr>
        <p:grpSpPr bwMode="auto">
          <a:xfrm>
            <a:off x="8266935" y="1193807"/>
            <a:ext cx="685800" cy="942975"/>
            <a:chOff x="2539" y="1231"/>
            <a:chExt cx="432" cy="594"/>
          </a:xfrm>
        </p:grpSpPr>
        <p:sp>
          <p:nvSpPr>
            <p:cNvPr id="149" name="Text Box 87"/>
            <p:cNvSpPr txBox="1">
              <a:spLocks noChangeArrowheads="1"/>
            </p:cNvSpPr>
            <p:nvPr/>
          </p:nvSpPr>
          <p:spPr bwMode="auto">
            <a:xfrm>
              <a:off x="2539" y="1592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b="1" dirty="0"/>
                <a:t>ص</a:t>
              </a:r>
              <a:r>
                <a:rPr lang="ar-SA" altLang="ar-SA" b="1" baseline="-20000" dirty="0"/>
                <a:t>1</a:t>
              </a:r>
              <a:endParaRPr lang="en-US" altLang="ar-SA" b="1" baseline="-20000" dirty="0"/>
            </a:p>
          </p:txBody>
        </p:sp>
        <p:sp>
          <p:nvSpPr>
            <p:cNvPr id="150" name="Line 151"/>
            <p:cNvSpPr>
              <a:spLocks noChangeShapeType="1"/>
            </p:cNvSpPr>
            <p:nvPr/>
          </p:nvSpPr>
          <p:spPr bwMode="auto">
            <a:xfrm flipH="1" flipV="1">
              <a:off x="2789" y="1231"/>
              <a:ext cx="1" cy="36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151" name="Group 152"/>
          <p:cNvGrpSpPr>
            <a:grpSpLocks/>
          </p:cNvGrpSpPr>
          <p:nvPr/>
        </p:nvGrpSpPr>
        <p:grpSpPr bwMode="auto">
          <a:xfrm>
            <a:off x="7402941" y="1411798"/>
            <a:ext cx="685800" cy="939800"/>
            <a:chOff x="2565" y="1231"/>
            <a:chExt cx="432" cy="592"/>
          </a:xfrm>
        </p:grpSpPr>
        <p:sp>
          <p:nvSpPr>
            <p:cNvPr id="152" name="Text Box 87"/>
            <p:cNvSpPr txBox="1">
              <a:spLocks noChangeArrowheads="1"/>
            </p:cNvSpPr>
            <p:nvPr/>
          </p:nvSpPr>
          <p:spPr bwMode="auto">
            <a:xfrm>
              <a:off x="2565" y="1590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b="1" dirty="0"/>
                <a:t>م</a:t>
              </a:r>
              <a:endParaRPr lang="en-US" altLang="ar-SA" b="1" dirty="0"/>
            </a:p>
          </p:txBody>
        </p:sp>
        <p:sp>
          <p:nvSpPr>
            <p:cNvPr id="153" name="Line 154"/>
            <p:cNvSpPr>
              <a:spLocks noChangeShapeType="1"/>
            </p:cNvSpPr>
            <p:nvPr/>
          </p:nvSpPr>
          <p:spPr bwMode="auto">
            <a:xfrm flipV="1">
              <a:off x="2781" y="1231"/>
              <a:ext cx="8" cy="38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54" name="Text Box 87"/>
          <p:cNvSpPr txBox="1">
            <a:spLocks noChangeArrowheads="1"/>
          </p:cNvSpPr>
          <p:nvPr/>
        </p:nvSpPr>
        <p:spPr bwMode="auto">
          <a:xfrm>
            <a:off x="8686945" y="2531139"/>
            <a:ext cx="6127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2"/>
                </a:solidFill>
              </a:rPr>
              <a:t>س</a:t>
            </a:r>
            <a:r>
              <a:rPr lang="ar-SA" altLang="ar-SA" b="1" baseline="-20000" dirty="0">
                <a:solidFill>
                  <a:schemeClr val="accent2"/>
                </a:solidFill>
              </a:rPr>
              <a:t>1</a:t>
            </a:r>
            <a:endParaRPr lang="en-US" altLang="ar-SA" b="1" baseline="-20000" dirty="0">
              <a:solidFill>
                <a:schemeClr val="accent2"/>
              </a:solidFill>
            </a:endParaRPr>
          </a:p>
        </p:txBody>
      </p:sp>
      <p:sp>
        <p:nvSpPr>
          <p:cNvPr id="155" name="Text Box 87"/>
          <p:cNvSpPr txBox="1">
            <a:spLocks noChangeArrowheads="1"/>
          </p:cNvSpPr>
          <p:nvPr/>
        </p:nvSpPr>
        <p:spPr bwMode="auto">
          <a:xfrm>
            <a:off x="9826771" y="2443271"/>
            <a:ext cx="325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400" b="1">
                <a:solidFill>
                  <a:schemeClr val="accent2"/>
                </a:solidFill>
              </a:rPr>
              <a:t>م</a:t>
            </a:r>
            <a:endParaRPr lang="en-US" altLang="ar-SA" sz="2400" b="1">
              <a:solidFill>
                <a:srgbClr val="FF0000"/>
              </a:solidFill>
            </a:endParaRPr>
          </a:p>
        </p:txBody>
      </p:sp>
      <p:sp>
        <p:nvSpPr>
          <p:cNvPr id="156" name="Text Box 87"/>
          <p:cNvSpPr txBox="1">
            <a:spLocks noChangeArrowheads="1"/>
          </p:cNvSpPr>
          <p:nvPr/>
        </p:nvSpPr>
        <p:spPr bwMode="auto">
          <a:xfrm>
            <a:off x="10218476" y="2551329"/>
            <a:ext cx="938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b="1" dirty="0"/>
              <a:t>( ــ 2)</a:t>
            </a:r>
            <a:endParaRPr lang="en-US" altLang="ar-SA" b="1" dirty="0"/>
          </a:p>
        </p:txBody>
      </p:sp>
      <p:sp>
        <p:nvSpPr>
          <p:cNvPr id="157" name="Text Box 87"/>
          <p:cNvSpPr txBox="1">
            <a:spLocks noChangeArrowheads="1"/>
          </p:cNvSpPr>
          <p:nvPr/>
        </p:nvSpPr>
        <p:spPr bwMode="auto">
          <a:xfrm>
            <a:off x="10238130" y="2533758"/>
            <a:ext cx="685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2"/>
                </a:solidFill>
              </a:rPr>
              <a:t>ص</a:t>
            </a:r>
            <a:r>
              <a:rPr lang="ar-SA" altLang="ar-SA" b="1" baseline="-20000" dirty="0">
                <a:solidFill>
                  <a:schemeClr val="accent2"/>
                </a:solidFill>
              </a:rPr>
              <a:t>1</a:t>
            </a:r>
            <a:endParaRPr lang="en-US" altLang="ar-SA" b="1" baseline="-20000" dirty="0">
              <a:solidFill>
                <a:schemeClr val="accent2"/>
              </a:solidFill>
            </a:endParaRPr>
          </a:p>
        </p:txBody>
      </p:sp>
      <p:grpSp>
        <p:nvGrpSpPr>
          <p:cNvPr id="158" name="Group 173"/>
          <p:cNvGrpSpPr>
            <a:grpSpLocks/>
          </p:cNvGrpSpPr>
          <p:nvPr/>
        </p:nvGrpSpPr>
        <p:grpSpPr bwMode="auto">
          <a:xfrm>
            <a:off x="8993331" y="3386486"/>
            <a:ext cx="2560637" cy="728663"/>
            <a:chOff x="3334" y="1934"/>
            <a:chExt cx="2245" cy="459"/>
          </a:xfrm>
        </p:grpSpPr>
        <p:sp>
          <p:nvSpPr>
            <p:cNvPr id="159" name="Text Box 87"/>
            <p:cNvSpPr txBox="1">
              <a:spLocks noChangeArrowheads="1"/>
            </p:cNvSpPr>
            <p:nvPr/>
          </p:nvSpPr>
          <p:spPr bwMode="auto">
            <a:xfrm>
              <a:off x="3334" y="2031"/>
              <a:ext cx="2245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rgbClr val="0070C0"/>
                  </a:solidFill>
                </a:rPr>
                <a:t>ص +  2 =     ( س ــ  3 ) </a:t>
              </a:r>
              <a:endParaRPr lang="en-US" altLang="ar-SA" b="1" dirty="0">
                <a:solidFill>
                  <a:srgbClr val="0070C0"/>
                </a:solidFill>
              </a:endParaRPr>
            </a:p>
          </p:txBody>
        </p:sp>
        <p:grpSp>
          <p:nvGrpSpPr>
            <p:cNvPr id="160" name="Group 169"/>
            <p:cNvGrpSpPr>
              <a:grpSpLocks/>
            </p:cNvGrpSpPr>
            <p:nvPr/>
          </p:nvGrpSpPr>
          <p:grpSpPr bwMode="auto">
            <a:xfrm>
              <a:off x="4416" y="1934"/>
              <a:ext cx="260" cy="459"/>
              <a:chOff x="1704" y="1578"/>
              <a:chExt cx="260" cy="459"/>
            </a:xfrm>
          </p:grpSpPr>
          <p:sp>
            <p:nvSpPr>
              <p:cNvPr id="161" name="Text Box 87"/>
              <p:cNvSpPr txBox="1">
                <a:spLocks noChangeArrowheads="1"/>
              </p:cNvSpPr>
              <p:nvPr/>
            </p:nvSpPr>
            <p:spPr bwMode="auto">
              <a:xfrm>
                <a:off x="1713" y="1578"/>
                <a:ext cx="25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 eaLnBrk="1" hangingPunct="1">
                  <a:spcBef>
                    <a:spcPct val="50000"/>
                  </a:spcBef>
                </a:pPr>
                <a:r>
                  <a:rPr lang="ar-SA" altLang="ar-SA" b="1" dirty="0"/>
                  <a:t>1</a:t>
                </a:r>
                <a:endParaRPr lang="en-US" altLang="ar-SA" b="1" dirty="0"/>
              </a:p>
            </p:txBody>
          </p:sp>
          <p:sp>
            <p:nvSpPr>
              <p:cNvPr id="162" name="Text Box 87"/>
              <p:cNvSpPr txBox="1">
                <a:spLocks noChangeArrowheads="1"/>
              </p:cNvSpPr>
              <p:nvPr/>
            </p:nvSpPr>
            <p:spPr bwMode="auto">
              <a:xfrm>
                <a:off x="1704" y="1804"/>
                <a:ext cx="251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rtl="0" eaLnBrk="1" hangingPunct="1">
                  <a:spcBef>
                    <a:spcPct val="50000"/>
                  </a:spcBef>
                </a:pPr>
                <a:r>
                  <a:rPr lang="ar-SA" altLang="ar-SA" b="1" dirty="0"/>
                  <a:t>4</a:t>
                </a:r>
                <a:endParaRPr lang="en-US" altLang="ar-SA" b="1" dirty="0"/>
              </a:p>
            </p:txBody>
          </p:sp>
          <p:sp>
            <p:nvSpPr>
              <p:cNvPr id="163" name="Line 172"/>
              <p:cNvSpPr>
                <a:spLocks noChangeShapeType="1"/>
              </p:cNvSpPr>
              <p:nvPr/>
            </p:nvSpPr>
            <p:spPr bwMode="auto">
              <a:xfrm flipH="1">
                <a:off x="1744" y="1792"/>
                <a:ext cx="18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</p:grpSp>
      <p:grpSp>
        <p:nvGrpSpPr>
          <p:cNvPr id="164" name="Group 129"/>
          <p:cNvGrpSpPr>
            <a:grpSpLocks/>
          </p:cNvGrpSpPr>
          <p:nvPr/>
        </p:nvGrpSpPr>
        <p:grpSpPr bwMode="auto">
          <a:xfrm>
            <a:off x="6335693" y="3461508"/>
            <a:ext cx="2988134" cy="2916238"/>
            <a:chOff x="476" y="1657"/>
            <a:chExt cx="2317" cy="2317"/>
          </a:xfrm>
        </p:grpSpPr>
        <p:sp>
          <p:nvSpPr>
            <p:cNvPr id="165" name="Line 96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66" name="Line 97"/>
            <p:cNvSpPr>
              <a:spLocks noChangeShapeType="1"/>
            </p:cNvSpPr>
            <p:nvPr/>
          </p:nvSpPr>
          <p:spPr bwMode="auto">
            <a:xfrm flipH="1">
              <a:off x="476" y="2816"/>
              <a:ext cx="2317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67" name="Rectangle 98"/>
            <p:cNvSpPr>
              <a:spLocks noChangeArrowheads="1"/>
            </p:cNvSpPr>
            <p:nvPr/>
          </p:nvSpPr>
          <p:spPr bwMode="auto">
            <a:xfrm>
              <a:off x="476" y="1657"/>
              <a:ext cx="2317" cy="2317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ar-SA"/>
            </a:p>
          </p:txBody>
        </p:sp>
        <p:sp>
          <p:nvSpPr>
            <p:cNvPr id="168" name="Line 99"/>
            <p:cNvSpPr>
              <a:spLocks noChangeShapeType="1"/>
            </p:cNvSpPr>
            <p:nvPr/>
          </p:nvSpPr>
          <p:spPr bwMode="auto">
            <a:xfrm>
              <a:off x="2648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69" name="Line 100"/>
            <p:cNvSpPr>
              <a:spLocks noChangeShapeType="1"/>
            </p:cNvSpPr>
            <p:nvPr/>
          </p:nvSpPr>
          <p:spPr bwMode="auto">
            <a:xfrm>
              <a:off x="2503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0" name="Line 101"/>
            <p:cNvSpPr>
              <a:spLocks noChangeShapeType="1"/>
            </p:cNvSpPr>
            <p:nvPr/>
          </p:nvSpPr>
          <p:spPr bwMode="auto">
            <a:xfrm>
              <a:off x="235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1" name="Line 102"/>
            <p:cNvSpPr>
              <a:spLocks noChangeShapeType="1"/>
            </p:cNvSpPr>
            <p:nvPr/>
          </p:nvSpPr>
          <p:spPr bwMode="auto">
            <a:xfrm>
              <a:off x="221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2" name="Line 103"/>
            <p:cNvSpPr>
              <a:spLocks noChangeShapeType="1"/>
            </p:cNvSpPr>
            <p:nvPr/>
          </p:nvSpPr>
          <p:spPr bwMode="auto">
            <a:xfrm>
              <a:off x="206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3" name="Line 104"/>
            <p:cNvSpPr>
              <a:spLocks noChangeShapeType="1"/>
            </p:cNvSpPr>
            <p:nvPr/>
          </p:nvSpPr>
          <p:spPr bwMode="auto">
            <a:xfrm>
              <a:off x="192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4" name="Line 105"/>
            <p:cNvSpPr>
              <a:spLocks noChangeShapeType="1"/>
            </p:cNvSpPr>
            <p:nvPr/>
          </p:nvSpPr>
          <p:spPr bwMode="auto">
            <a:xfrm>
              <a:off x="177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5" name="Line 106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6" name="Line 107"/>
            <p:cNvSpPr>
              <a:spLocks noChangeShapeType="1"/>
            </p:cNvSpPr>
            <p:nvPr/>
          </p:nvSpPr>
          <p:spPr bwMode="auto">
            <a:xfrm>
              <a:off x="149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7" name="Line 108"/>
            <p:cNvSpPr>
              <a:spLocks noChangeShapeType="1"/>
            </p:cNvSpPr>
            <p:nvPr/>
          </p:nvSpPr>
          <p:spPr bwMode="auto">
            <a:xfrm>
              <a:off x="134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8" name="Line 109"/>
            <p:cNvSpPr>
              <a:spLocks noChangeShapeType="1"/>
            </p:cNvSpPr>
            <p:nvPr/>
          </p:nvSpPr>
          <p:spPr bwMode="auto">
            <a:xfrm>
              <a:off x="120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79" name="Line 110"/>
            <p:cNvSpPr>
              <a:spLocks noChangeShapeType="1"/>
            </p:cNvSpPr>
            <p:nvPr/>
          </p:nvSpPr>
          <p:spPr bwMode="auto">
            <a:xfrm>
              <a:off x="105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0" name="Line 111"/>
            <p:cNvSpPr>
              <a:spLocks noChangeShapeType="1"/>
            </p:cNvSpPr>
            <p:nvPr/>
          </p:nvSpPr>
          <p:spPr bwMode="auto">
            <a:xfrm>
              <a:off x="91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1" name="Line 112"/>
            <p:cNvSpPr>
              <a:spLocks noChangeShapeType="1"/>
            </p:cNvSpPr>
            <p:nvPr/>
          </p:nvSpPr>
          <p:spPr bwMode="auto">
            <a:xfrm>
              <a:off x="766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2" name="Line 113"/>
            <p:cNvSpPr>
              <a:spLocks noChangeShapeType="1"/>
            </p:cNvSpPr>
            <p:nvPr/>
          </p:nvSpPr>
          <p:spPr bwMode="auto">
            <a:xfrm>
              <a:off x="621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3" name="Line 114"/>
            <p:cNvSpPr>
              <a:spLocks noChangeShapeType="1"/>
            </p:cNvSpPr>
            <p:nvPr/>
          </p:nvSpPr>
          <p:spPr bwMode="auto">
            <a:xfrm flipH="1">
              <a:off x="476" y="1802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4" name="Line 115"/>
            <p:cNvSpPr>
              <a:spLocks noChangeShapeType="1"/>
            </p:cNvSpPr>
            <p:nvPr/>
          </p:nvSpPr>
          <p:spPr bwMode="auto">
            <a:xfrm flipH="1">
              <a:off x="476" y="194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5" name="Line 116"/>
            <p:cNvSpPr>
              <a:spLocks noChangeShapeType="1"/>
            </p:cNvSpPr>
            <p:nvPr/>
          </p:nvSpPr>
          <p:spPr bwMode="auto">
            <a:xfrm flipH="1">
              <a:off x="476" y="208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6" name="Line 117"/>
            <p:cNvSpPr>
              <a:spLocks noChangeShapeType="1"/>
            </p:cNvSpPr>
            <p:nvPr/>
          </p:nvSpPr>
          <p:spPr bwMode="auto">
            <a:xfrm flipH="1">
              <a:off x="476" y="223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7" name="Line 118"/>
            <p:cNvSpPr>
              <a:spLocks noChangeShapeType="1"/>
            </p:cNvSpPr>
            <p:nvPr/>
          </p:nvSpPr>
          <p:spPr bwMode="auto">
            <a:xfrm flipH="1">
              <a:off x="476" y="238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8" name="Line 119"/>
            <p:cNvSpPr>
              <a:spLocks noChangeShapeType="1"/>
            </p:cNvSpPr>
            <p:nvPr/>
          </p:nvSpPr>
          <p:spPr bwMode="auto">
            <a:xfrm flipH="1">
              <a:off x="476" y="252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89" name="Line 120"/>
            <p:cNvSpPr>
              <a:spLocks noChangeShapeType="1"/>
            </p:cNvSpPr>
            <p:nvPr/>
          </p:nvSpPr>
          <p:spPr bwMode="auto">
            <a:xfrm flipH="1">
              <a:off x="476" y="267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0" name="Line 121"/>
            <p:cNvSpPr>
              <a:spLocks noChangeShapeType="1"/>
            </p:cNvSpPr>
            <p:nvPr/>
          </p:nvSpPr>
          <p:spPr bwMode="auto">
            <a:xfrm flipH="1">
              <a:off x="476" y="2811"/>
              <a:ext cx="231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1" name="Line 122"/>
            <p:cNvSpPr>
              <a:spLocks noChangeShapeType="1"/>
            </p:cNvSpPr>
            <p:nvPr/>
          </p:nvSpPr>
          <p:spPr bwMode="auto">
            <a:xfrm flipH="1">
              <a:off x="476" y="296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2" name="Line 123"/>
            <p:cNvSpPr>
              <a:spLocks noChangeShapeType="1"/>
            </p:cNvSpPr>
            <p:nvPr/>
          </p:nvSpPr>
          <p:spPr bwMode="auto">
            <a:xfrm flipH="1">
              <a:off x="476" y="310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3" name="Line 124"/>
            <p:cNvSpPr>
              <a:spLocks noChangeShapeType="1"/>
            </p:cNvSpPr>
            <p:nvPr/>
          </p:nvSpPr>
          <p:spPr bwMode="auto">
            <a:xfrm flipH="1">
              <a:off x="476" y="324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4" name="Line 125"/>
            <p:cNvSpPr>
              <a:spLocks noChangeShapeType="1"/>
            </p:cNvSpPr>
            <p:nvPr/>
          </p:nvSpPr>
          <p:spPr bwMode="auto">
            <a:xfrm flipH="1">
              <a:off x="476" y="339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5" name="Line 126"/>
            <p:cNvSpPr>
              <a:spLocks noChangeShapeType="1"/>
            </p:cNvSpPr>
            <p:nvPr/>
          </p:nvSpPr>
          <p:spPr bwMode="auto">
            <a:xfrm flipH="1">
              <a:off x="476" y="354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6" name="Line 127"/>
            <p:cNvSpPr>
              <a:spLocks noChangeShapeType="1"/>
            </p:cNvSpPr>
            <p:nvPr/>
          </p:nvSpPr>
          <p:spPr bwMode="auto">
            <a:xfrm flipH="1">
              <a:off x="476" y="3684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197" name="Line 128"/>
            <p:cNvSpPr>
              <a:spLocks noChangeShapeType="1"/>
            </p:cNvSpPr>
            <p:nvPr/>
          </p:nvSpPr>
          <p:spPr bwMode="auto">
            <a:xfrm flipH="1">
              <a:off x="476" y="3829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98" name="Line 66"/>
          <p:cNvSpPr>
            <a:spLocks noChangeShapeType="1"/>
          </p:cNvSpPr>
          <p:nvPr/>
        </p:nvSpPr>
        <p:spPr bwMode="auto">
          <a:xfrm flipV="1">
            <a:off x="7313688" y="4882065"/>
            <a:ext cx="2620702" cy="69601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199" name="Line 64"/>
          <p:cNvSpPr>
            <a:spLocks noChangeShapeType="1"/>
          </p:cNvSpPr>
          <p:nvPr/>
        </p:nvSpPr>
        <p:spPr bwMode="auto">
          <a:xfrm>
            <a:off x="8398140" y="5083242"/>
            <a:ext cx="750879" cy="0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00" name="Text Box 87"/>
          <p:cNvSpPr txBox="1">
            <a:spLocks noChangeArrowheads="1"/>
          </p:cNvSpPr>
          <p:nvPr/>
        </p:nvSpPr>
        <p:spPr bwMode="auto">
          <a:xfrm>
            <a:off x="8950291" y="4934325"/>
            <a:ext cx="3952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ar-SA" sz="14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400" b="1" dirty="0">
              <a:solidFill>
                <a:srgbClr val="C00000"/>
              </a:solidFill>
            </a:endParaRPr>
          </a:p>
        </p:txBody>
      </p:sp>
      <p:sp>
        <p:nvSpPr>
          <p:cNvPr id="201" name="Text Box 87"/>
          <p:cNvSpPr txBox="1">
            <a:spLocks noChangeArrowheads="1"/>
          </p:cNvSpPr>
          <p:nvPr/>
        </p:nvSpPr>
        <p:spPr bwMode="auto">
          <a:xfrm>
            <a:off x="8219361" y="5112720"/>
            <a:ext cx="3444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ar-SA" sz="14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400" b="1" dirty="0">
              <a:solidFill>
                <a:srgbClr val="C00000"/>
              </a:solidFill>
            </a:endParaRPr>
          </a:p>
        </p:txBody>
      </p:sp>
      <p:sp>
        <p:nvSpPr>
          <p:cNvPr id="202" name="Line 63"/>
          <p:cNvSpPr>
            <a:spLocks noChangeShapeType="1"/>
          </p:cNvSpPr>
          <p:nvPr/>
        </p:nvSpPr>
        <p:spPr bwMode="auto">
          <a:xfrm flipH="1" flipV="1">
            <a:off x="8382093" y="5044289"/>
            <a:ext cx="144" cy="222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pic>
        <p:nvPicPr>
          <p:cNvPr id="203" name="Picture 6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99" y="363836"/>
            <a:ext cx="1698625" cy="37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" name="Rectangle 20"/>
          <p:cNvSpPr>
            <a:spLocks noChangeArrowheads="1"/>
          </p:cNvSpPr>
          <p:nvPr/>
        </p:nvSpPr>
        <p:spPr bwMode="auto">
          <a:xfrm>
            <a:off x="630956" y="807377"/>
            <a:ext cx="5161899" cy="576262"/>
          </a:xfrm>
          <a:prstGeom prst="rect">
            <a:avLst/>
          </a:prstGeom>
          <a:solidFill>
            <a:srgbClr val="EDF9A5"/>
          </a:solidFill>
          <a:ln w="28575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sz="1600" b="1" dirty="0"/>
              <a:t>اكتب معادلة المستقيم المار بالنقطة ( ــ 2 ، 1 ) وميله ــ 6  بصيغة </a:t>
            </a:r>
          </a:p>
          <a:p>
            <a:pPr eaLnBrk="1" hangingPunct="1"/>
            <a:r>
              <a:rPr lang="ar-SA" altLang="ar-SA" sz="1600" b="1" dirty="0"/>
              <a:t>الميل ونقطة ومثلها بيانيا   </a:t>
            </a:r>
            <a:endParaRPr lang="en-US" altLang="ar-SA" sz="1600" b="1" dirty="0"/>
          </a:p>
        </p:txBody>
      </p:sp>
      <p:grpSp>
        <p:nvGrpSpPr>
          <p:cNvPr id="205" name="Group 129"/>
          <p:cNvGrpSpPr>
            <a:grpSpLocks/>
          </p:cNvGrpSpPr>
          <p:nvPr/>
        </p:nvGrpSpPr>
        <p:grpSpPr bwMode="auto">
          <a:xfrm>
            <a:off x="666172" y="3417179"/>
            <a:ext cx="3276410" cy="2984151"/>
            <a:chOff x="476" y="1657"/>
            <a:chExt cx="2317" cy="2317"/>
          </a:xfrm>
        </p:grpSpPr>
        <p:sp>
          <p:nvSpPr>
            <p:cNvPr id="206" name="Line 96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7" name="Line 97"/>
            <p:cNvSpPr>
              <a:spLocks noChangeShapeType="1"/>
            </p:cNvSpPr>
            <p:nvPr/>
          </p:nvSpPr>
          <p:spPr bwMode="auto">
            <a:xfrm flipH="1">
              <a:off x="476" y="2816"/>
              <a:ext cx="2317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08" name="Rectangle 98"/>
            <p:cNvSpPr>
              <a:spLocks noChangeArrowheads="1"/>
            </p:cNvSpPr>
            <p:nvPr/>
          </p:nvSpPr>
          <p:spPr bwMode="auto">
            <a:xfrm>
              <a:off x="476" y="1657"/>
              <a:ext cx="2317" cy="2317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ar-SA" altLang="ar-SA"/>
            </a:p>
          </p:txBody>
        </p:sp>
        <p:sp>
          <p:nvSpPr>
            <p:cNvPr id="209" name="Line 99"/>
            <p:cNvSpPr>
              <a:spLocks noChangeShapeType="1"/>
            </p:cNvSpPr>
            <p:nvPr/>
          </p:nvSpPr>
          <p:spPr bwMode="auto">
            <a:xfrm>
              <a:off x="2648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0" name="Line 100"/>
            <p:cNvSpPr>
              <a:spLocks noChangeShapeType="1"/>
            </p:cNvSpPr>
            <p:nvPr/>
          </p:nvSpPr>
          <p:spPr bwMode="auto">
            <a:xfrm>
              <a:off x="2503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1" name="Line 101"/>
            <p:cNvSpPr>
              <a:spLocks noChangeShapeType="1"/>
            </p:cNvSpPr>
            <p:nvPr/>
          </p:nvSpPr>
          <p:spPr bwMode="auto">
            <a:xfrm>
              <a:off x="235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2" name="Line 102"/>
            <p:cNvSpPr>
              <a:spLocks noChangeShapeType="1"/>
            </p:cNvSpPr>
            <p:nvPr/>
          </p:nvSpPr>
          <p:spPr bwMode="auto">
            <a:xfrm>
              <a:off x="221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3" name="Line 103"/>
            <p:cNvSpPr>
              <a:spLocks noChangeShapeType="1"/>
            </p:cNvSpPr>
            <p:nvPr/>
          </p:nvSpPr>
          <p:spPr bwMode="auto">
            <a:xfrm>
              <a:off x="206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4" name="Line 104"/>
            <p:cNvSpPr>
              <a:spLocks noChangeShapeType="1"/>
            </p:cNvSpPr>
            <p:nvPr/>
          </p:nvSpPr>
          <p:spPr bwMode="auto">
            <a:xfrm>
              <a:off x="1924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5" name="Line 105"/>
            <p:cNvSpPr>
              <a:spLocks noChangeShapeType="1"/>
            </p:cNvSpPr>
            <p:nvPr/>
          </p:nvSpPr>
          <p:spPr bwMode="auto">
            <a:xfrm>
              <a:off x="1779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6" name="Line 106"/>
            <p:cNvSpPr>
              <a:spLocks noChangeShapeType="1"/>
            </p:cNvSpPr>
            <p:nvPr/>
          </p:nvSpPr>
          <p:spPr bwMode="auto">
            <a:xfrm>
              <a:off x="1635" y="1657"/>
              <a:ext cx="0" cy="2317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7" name="Line 107"/>
            <p:cNvSpPr>
              <a:spLocks noChangeShapeType="1"/>
            </p:cNvSpPr>
            <p:nvPr/>
          </p:nvSpPr>
          <p:spPr bwMode="auto">
            <a:xfrm>
              <a:off x="149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8" name="Line 108"/>
            <p:cNvSpPr>
              <a:spLocks noChangeShapeType="1"/>
            </p:cNvSpPr>
            <p:nvPr/>
          </p:nvSpPr>
          <p:spPr bwMode="auto">
            <a:xfrm>
              <a:off x="134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19" name="Line 109"/>
            <p:cNvSpPr>
              <a:spLocks noChangeShapeType="1"/>
            </p:cNvSpPr>
            <p:nvPr/>
          </p:nvSpPr>
          <p:spPr bwMode="auto">
            <a:xfrm>
              <a:off x="120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0" name="Line 110"/>
            <p:cNvSpPr>
              <a:spLocks noChangeShapeType="1"/>
            </p:cNvSpPr>
            <p:nvPr/>
          </p:nvSpPr>
          <p:spPr bwMode="auto">
            <a:xfrm>
              <a:off x="1055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1" name="Line 111"/>
            <p:cNvSpPr>
              <a:spLocks noChangeShapeType="1"/>
            </p:cNvSpPr>
            <p:nvPr/>
          </p:nvSpPr>
          <p:spPr bwMode="auto">
            <a:xfrm>
              <a:off x="910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2" name="Line 112"/>
            <p:cNvSpPr>
              <a:spLocks noChangeShapeType="1"/>
            </p:cNvSpPr>
            <p:nvPr/>
          </p:nvSpPr>
          <p:spPr bwMode="auto">
            <a:xfrm>
              <a:off x="766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3" name="Line 113"/>
            <p:cNvSpPr>
              <a:spLocks noChangeShapeType="1"/>
            </p:cNvSpPr>
            <p:nvPr/>
          </p:nvSpPr>
          <p:spPr bwMode="auto">
            <a:xfrm>
              <a:off x="621" y="1657"/>
              <a:ext cx="0" cy="2317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4" name="Line 114"/>
            <p:cNvSpPr>
              <a:spLocks noChangeShapeType="1"/>
            </p:cNvSpPr>
            <p:nvPr/>
          </p:nvSpPr>
          <p:spPr bwMode="auto">
            <a:xfrm flipH="1">
              <a:off x="476" y="1802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5" name="Line 115"/>
            <p:cNvSpPr>
              <a:spLocks noChangeShapeType="1"/>
            </p:cNvSpPr>
            <p:nvPr/>
          </p:nvSpPr>
          <p:spPr bwMode="auto">
            <a:xfrm flipH="1">
              <a:off x="476" y="194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6" name="Line 116"/>
            <p:cNvSpPr>
              <a:spLocks noChangeShapeType="1"/>
            </p:cNvSpPr>
            <p:nvPr/>
          </p:nvSpPr>
          <p:spPr bwMode="auto">
            <a:xfrm flipH="1">
              <a:off x="476" y="2087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7" name="Line 117"/>
            <p:cNvSpPr>
              <a:spLocks noChangeShapeType="1"/>
            </p:cNvSpPr>
            <p:nvPr/>
          </p:nvSpPr>
          <p:spPr bwMode="auto">
            <a:xfrm flipH="1">
              <a:off x="476" y="223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8" name="Line 118"/>
            <p:cNvSpPr>
              <a:spLocks noChangeShapeType="1"/>
            </p:cNvSpPr>
            <p:nvPr/>
          </p:nvSpPr>
          <p:spPr bwMode="auto">
            <a:xfrm flipH="1">
              <a:off x="476" y="238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29" name="Line 119"/>
            <p:cNvSpPr>
              <a:spLocks noChangeShapeType="1"/>
            </p:cNvSpPr>
            <p:nvPr/>
          </p:nvSpPr>
          <p:spPr bwMode="auto">
            <a:xfrm flipH="1">
              <a:off x="476" y="252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0" name="Line 120"/>
            <p:cNvSpPr>
              <a:spLocks noChangeShapeType="1"/>
            </p:cNvSpPr>
            <p:nvPr/>
          </p:nvSpPr>
          <p:spPr bwMode="auto">
            <a:xfrm flipH="1">
              <a:off x="476" y="2671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1" name="Line 121"/>
            <p:cNvSpPr>
              <a:spLocks noChangeShapeType="1"/>
            </p:cNvSpPr>
            <p:nvPr/>
          </p:nvSpPr>
          <p:spPr bwMode="auto">
            <a:xfrm flipH="1">
              <a:off x="476" y="2811"/>
              <a:ext cx="2317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2" name="Line 122"/>
            <p:cNvSpPr>
              <a:spLocks noChangeShapeType="1"/>
            </p:cNvSpPr>
            <p:nvPr/>
          </p:nvSpPr>
          <p:spPr bwMode="auto">
            <a:xfrm flipH="1">
              <a:off x="476" y="296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3" name="Line 123"/>
            <p:cNvSpPr>
              <a:spLocks noChangeShapeType="1"/>
            </p:cNvSpPr>
            <p:nvPr/>
          </p:nvSpPr>
          <p:spPr bwMode="auto">
            <a:xfrm flipH="1">
              <a:off x="476" y="310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4" name="Line 124"/>
            <p:cNvSpPr>
              <a:spLocks noChangeShapeType="1"/>
            </p:cNvSpPr>
            <p:nvPr/>
          </p:nvSpPr>
          <p:spPr bwMode="auto">
            <a:xfrm flipH="1">
              <a:off x="476" y="3246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5" name="Line 125"/>
            <p:cNvSpPr>
              <a:spLocks noChangeShapeType="1"/>
            </p:cNvSpPr>
            <p:nvPr/>
          </p:nvSpPr>
          <p:spPr bwMode="auto">
            <a:xfrm flipH="1">
              <a:off x="476" y="3395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6" name="Line 126"/>
            <p:cNvSpPr>
              <a:spLocks noChangeShapeType="1"/>
            </p:cNvSpPr>
            <p:nvPr/>
          </p:nvSpPr>
          <p:spPr bwMode="auto">
            <a:xfrm flipH="1">
              <a:off x="476" y="3540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7" name="Line 127"/>
            <p:cNvSpPr>
              <a:spLocks noChangeShapeType="1"/>
            </p:cNvSpPr>
            <p:nvPr/>
          </p:nvSpPr>
          <p:spPr bwMode="auto">
            <a:xfrm flipH="1">
              <a:off x="476" y="3684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238" name="Line 128"/>
            <p:cNvSpPr>
              <a:spLocks noChangeShapeType="1"/>
            </p:cNvSpPr>
            <p:nvPr/>
          </p:nvSpPr>
          <p:spPr bwMode="auto">
            <a:xfrm flipH="1">
              <a:off x="476" y="3829"/>
              <a:ext cx="2317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22" name="Text Box 87"/>
          <p:cNvSpPr txBox="1">
            <a:spLocks noChangeArrowheads="1"/>
          </p:cNvSpPr>
          <p:nvPr/>
        </p:nvSpPr>
        <p:spPr bwMode="auto">
          <a:xfrm>
            <a:off x="1745067" y="2121224"/>
            <a:ext cx="3852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ص ــ        =      ( س ــ          ) </a:t>
            </a:r>
            <a:endParaRPr lang="en-US" altLang="ar-SA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3" name="Text Box 87"/>
          <p:cNvSpPr txBox="1">
            <a:spLocks noChangeArrowheads="1"/>
          </p:cNvSpPr>
          <p:nvPr/>
        </p:nvSpPr>
        <p:spPr bwMode="auto">
          <a:xfrm>
            <a:off x="2886610" y="2127574"/>
            <a:ext cx="6127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2"/>
                </a:solidFill>
              </a:rPr>
              <a:t>س</a:t>
            </a:r>
            <a:r>
              <a:rPr lang="ar-SA" altLang="ar-SA" b="1" baseline="-20000" dirty="0">
                <a:solidFill>
                  <a:schemeClr val="accent2"/>
                </a:solidFill>
              </a:rPr>
              <a:t>1</a:t>
            </a:r>
            <a:endParaRPr lang="en-US" altLang="ar-SA" b="1" baseline="-20000" dirty="0">
              <a:solidFill>
                <a:schemeClr val="accent2"/>
              </a:solidFill>
            </a:endParaRPr>
          </a:p>
        </p:txBody>
      </p:sp>
      <p:sp>
        <p:nvSpPr>
          <p:cNvPr id="124" name="Text Box 87"/>
          <p:cNvSpPr txBox="1">
            <a:spLocks noChangeArrowheads="1"/>
          </p:cNvSpPr>
          <p:nvPr/>
        </p:nvSpPr>
        <p:spPr bwMode="auto">
          <a:xfrm>
            <a:off x="4090134" y="2004164"/>
            <a:ext cx="325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400" b="1" dirty="0">
                <a:solidFill>
                  <a:schemeClr val="accent2"/>
                </a:solidFill>
              </a:rPr>
              <a:t>م</a:t>
            </a:r>
            <a:endParaRPr lang="en-US" altLang="ar-SA" sz="2400" b="1" dirty="0">
              <a:solidFill>
                <a:srgbClr val="FF0000"/>
              </a:solidFill>
            </a:endParaRPr>
          </a:p>
        </p:txBody>
      </p:sp>
      <p:sp>
        <p:nvSpPr>
          <p:cNvPr id="125" name="Text Box 87"/>
          <p:cNvSpPr txBox="1">
            <a:spLocks noChangeArrowheads="1"/>
          </p:cNvSpPr>
          <p:nvPr/>
        </p:nvSpPr>
        <p:spPr bwMode="auto">
          <a:xfrm>
            <a:off x="4428570" y="2130215"/>
            <a:ext cx="685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2"/>
                </a:solidFill>
              </a:rPr>
              <a:t>ص</a:t>
            </a:r>
            <a:r>
              <a:rPr lang="ar-SA" altLang="ar-SA" b="1" baseline="-20000" dirty="0">
                <a:solidFill>
                  <a:schemeClr val="accent2"/>
                </a:solidFill>
              </a:rPr>
              <a:t>1</a:t>
            </a:r>
            <a:endParaRPr lang="en-US" altLang="ar-SA" b="1" baseline="-20000" dirty="0">
              <a:solidFill>
                <a:schemeClr val="accent2"/>
              </a:solidFill>
            </a:endParaRPr>
          </a:p>
        </p:txBody>
      </p:sp>
      <p:sp>
        <p:nvSpPr>
          <p:cNvPr id="239" name="Text Box 87"/>
          <p:cNvSpPr txBox="1">
            <a:spLocks noChangeArrowheads="1"/>
          </p:cNvSpPr>
          <p:nvPr/>
        </p:nvSpPr>
        <p:spPr bwMode="auto">
          <a:xfrm>
            <a:off x="3007130" y="2730443"/>
            <a:ext cx="2590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ص ــ  1 =  ــ 6 ( س +  2  ) </a:t>
            </a:r>
            <a:endParaRPr lang="en-US" altLang="ar-SA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0" name="Text Box 87"/>
          <p:cNvSpPr txBox="1">
            <a:spLocks noChangeArrowheads="1"/>
          </p:cNvSpPr>
          <p:nvPr/>
        </p:nvSpPr>
        <p:spPr bwMode="auto">
          <a:xfrm>
            <a:off x="2770246" y="2124241"/>
            <a:ext cx="9731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b="1" dirty="0"/>
              <a:t>( ــ 2)</a:t>
            </a:r>
            <a:endParaRPr lang="en-US" altLang="ar-SA" b="1" dirty="0"/>
          </a:p>
        </p:txBody>
      </p:sp>
      <p:sp>
        <p:nvSpPr>
          <p:cNvPr id="241" name="Text Box 87"/>
          <p:cNvSpPr txBox="1">
            <a:spLocks noChangeArrowheads="1"/>
          </p:cNvSpPr>
          <p:nvPr/>
        </p:nvSpPr>
        <p:spPr bwMode="auto">
          <a:xfrm>
            <a:off x="4605046" y="2171549"/>
            <a:ext cx="5064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ar-SA" altLang="ar-SA" b="1" dirty="0"/>
              <a:t>1</a:t>
            </a:r>
            <a:endParaRPr lang="en-US" altLang="ar-SA" b="1" dirty="0"/>
          </a:p>
        </p:txBody>
      </p:sp>
      <p:sp>
        <p:nvSpPr>
          <p:cNvPr id="242" name="Text Box 87"/>
          <p:cNvSpPr txBox="1">
            <a:spLocks noChangeArrowheads="1"/>
          </p:cNvSpPr>
          <p:nvPr/>
        </p:nvSpPr>
        <p:spPr bwMode="auto">
          <a:xfrm>
            <a:off x="3904559" y="2143579"/>
            <a:ext cx="614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/>
              <a:t>ــ 6 </a:t>
            </a:r>
            <a:endParaRPr lang="en-US" altLang="ar-SA" b="1" dirty="0"/>
          </a:p>
        </p:txBody>
      </p:sp>
      <p:grpSp>
        <p:nvGrpSpPr>
          <p:cNvPr id="243" name="Group 107"/>
          <p:cNvGrpSpPr>
            <a:grpSpLocks/>
          </p:cNvGrpSpPr>
          <p:nvPr/>
        </p:nvGrpSpPr>
        <p:grpSpPr bwMode="auto">
          <a:xfrm>
            <a:off x="2814263" y="1098751"/>
            <a:ext cx="605587" cy="773113"/>
            <a:chOff x="2533" y="1231"/>
            <a:chExt cx="432" cy="487"/>
          </a:xfrm>
        </p:grpSpPr>
        <p:sp>
          <p:nvSpPr>
            <p:cNvPr id="244" name="Text Box 87"/>
            <p:cNvSpPr txBox="1">
              <a:spLocks noChangeArrowheads="1"/>
            </p:cNvSpPr>
            <p:nvPr/>
          </p:nvSpPr>
          <p:spPr bwMode="auto">
            <a:xfrm>
              <a:off x="2533" y="1485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chemeClr val="accent2"/>
                  </a:solidFill>
                </a:rPr>
                <a:t>س</a:t>
              </a:r>
              <a:r>
                <a:rPr lang="ar-SA" altLang="ar-SA" b="1" baseline="-20000" dirty="0">
                  <a:solidFill>
                    <a:schemeClr val="accent2"/>
                  </a:solidFill>
                </a:rPr>
                <a:t>1</a:t>
              </a:r>
              <a:endParaRPr lang="en-US" altLang="ar-SA" b="1" baseline="-20000" dirty="0">
                <a:solidFill>
                  <a:schemeClr val="accent2"/>
                </a:solidFill>
              </a:endParaRPr>
            </a:p>
          </p:txBody>
        </p:sp>
        <p:sp>
          <p:nvSpPr>
            <p:cNvPr id="245" name="Line 109"/>
            <p:cNvSpPr>
              <a:spLocks noChangeShapeType="1"/>
            </p:cNvSpPr>
            <p:nvPr/>
          </p:nvSpPr>
          <p:spPr bwMode="auto">
            <a:xfrm flipV="1">
              <a:off x="2778" y="1231"/>
              <a:ext cx="11" cy="3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46" name="Group 110"/>
          <p:cNvGrpSpPr>
            <a:grpSpLocks/>
          </p:cNvGrpSpPr>
          <p:nvPr/>
        </p:nvGrpSpPr>
        <p:grpSpPr bwMode="auto">
          <a:xfrm>
            <a:off x="2366651" y="1098750"/>
            <a:ext cx="685800" cy="806450"/>
            <a:chOff x="2547" y="1231"/>
            <a:chExt cx="432" cy="508"/>
          </a:xfrm>
        </p:grpSpPr>
        <p:sp>
          <p:nvSpPr>
            <p:cNvPr id="247" name="Text Box 87"/>
            <p:cNvSpPr txBox="1">
              <a:spLocks noChangeArrowheads="1"/>
            </p:cNvSpPr>
            <p:nvPr/>
          </p:nvSpPr>
          <p:spPr bwMode="auto">
            <a:xfrm>
              <a:off x="2547" y="1506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chemeClr val="accent2"/>
                  </a:solidFill>
                </a:rPr>
                <a:t>ص</a:t>
              </a:r>
              <a:r>
                <a:rPr lang="ar-SA" altLang="ar-SA" b="1" baseline="-20000" dirty="0">
                  <a:solidFill>
                    <a:schemeClr val="accent2"/>
                  </a:solidFill>
                </a:rPr>
                <a:t>1</a:t>
              </a:r>
              <a:endParaRPr lang="en-US" altLang="ar-SA" b="1" baseline="-20000" dirty="0">
                <a:solidFill>
                  <a:schemeClr val="accent2"/>
                </a:solidFill>
              </a:endParaRPr>
            </a:p>
          </p:txBody>
        </p:sp>
        <p:sp>
          <p:nvSpPr>
            <p:cNvPr id="248" name="Line 112"/>
            <p:cNvSpPr>
              <a:spLocks noChangeShapeType="1"/>
            </p:cNvSpPr>
            <p:nvPr/>
          </p:nvSpPr>
          <p:spPr bwMode="auto">
            <a:xfrm flipV="1">
              <a:off x="2787" y="1231"/>
              <a:ext cx="2" cy="3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49" name="Group 113"/>
          <p:cNvGrpSpPr>
            <a:grpSpLocks/>
          </p:cNvGrpSpPr>
          <p:nvPr/>
        </p:nvGrpSpPr>
        <p:grpSpPr bwMode="auto">
          <a:xfrm>
            <a:off x="1618577" y="1111561"/>
            <a:ext cx="685800" cy="831850"/>
            <a:chOff x="2570" y="1231"/>
            <a:chExt cx="432" cy="524"/>
          </a:xfrm>
        </p:grpSpPr>
        <p:sp>
          <p:nvSpPr>
            <p:cNvPr id="250" name="Text Box 87"/>
            <p:cNvSpPr txBox="1">
              <a:spLocks noChangeArrowheads="1"/>
            </p:cNvSpPr>
            <p:nvPr/>
          </p:nvSpPr>
          <p:spPr bwMode="auto">
            <a:xfrm>
              <a:off x="2570" y="1522"/>
              <a:ext cx="43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chemeClr val="accent2"/>
                  </a:solidFill>
                </a:rPr>
                <a:t>م</a:t>
              </a:r>
              <a:endParaRPr lang="en-US" altLang="ar-SA" b="1" dirty="0">
                <a:solidFill>
                  <a:srgbClr val="FF0000"/>
                </a:solidFill>
              </a:endParaRPr>
            </a:p>
          </p:txBody>
        </p:sp>
        <p:sp>
          <p:nvSpPr>
            <p:cNvPr id="251" name="Line 115"/>
            <p:cNvSpPr>
              <a:spLocks noChangeShapeType="1"/>
            </p:cNvSpPr>
            <p:nvPr/>
          </p:nvSpPr>
          <p:spPr bwMode="auto">
            <a:xfrm flipH="1" flipV="1">
              <a:off x="2789" y="1231"/>
              <a:ext cx="8" cy="29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253" name="Line 64"/>
          <p:cNvSpPr>
            <a:spLocks noChangeShapeType="1"/>
          </p:cNvSpPr>
          <p:nvPr/>
        </p:nvSpPr>
        <p:spPr bwMode="auto">
          <a:xfrm>
            <a:off x="1861498" y="5841015"/>
            <a:ext cx="2524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54" name="Text Box 87"/>
          <p:cNvSpPr txBox="1">
            <a:spLocks noChangeArrowheads="1"/>
          </p:cNvSpPr>
          <p:nvPr/>
        </p:nvSpPr>
        <p:spPr bwMode="auto">
          <a:xfrm>
            <a:off x="1764980" y="5670679"/>
            <a:ext cx="6412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ar-SA" sz="14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400" b="1" dirty="0">
              <a:solidFill>
                <a:srgbClr val="C00000"/>
              </a:solidFill>
            </a:endParaRPr>
          </a:p>
        </p:txBody>
      </p:sp>
      <p:sp>
        <p:nvSpPr>
          <p:cNvPr id="255" name="Text Box 87"/>
          <p:cNvSpPr txBox="1">
            <a:spLocks noChangeArrowheads="1"/>
          </p:cNvSpPr>
          <p:nvPr/>
        </p:nvSpPr>
        <p:spPr bwMode="auto">
          <a:xfrm>
            <a:off x="1714432" y="4563416"/>
            <a:ext cx="3444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ar-SA" sz="14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1400" b="1" dirty="0">
              <a:solidFill>
                <a:srgbClr val="C00000"/>
              </a:solidFill>
            </a:endParaRPr>
          </a:p>
        </p:txBody>
      </p:sp>
      <p:sp>
        <p:nvSpPr>
          <p:cNvPr id="256" name="Line 63"/>
          <p:cNvSpPr>
            <a:spLocks noChangeShapeType="1"/>
          </p:cNvSpPr>
          <p:nvPr/>
        </p:nvSpPr>
        <p:spPr bwMode="auto">
          <a:xfrm flipV="1">
            <a:off x="1890863" y="4751120"/>
            <a:ext cx="968" cy="108854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57" name="Line 66"/>
          <p:cNvSpPr>
            <a:spLocks noChangeShapeType="1"/>
          </p:cNvSpPr>
          <p:nvPr/>
        </p:nvSpPr>
        <p:spPr bwMode="auto">
          <a:xfrm>
            <a:off x="1726634" y="3587382"/>
            <a:ext cx="436150" cy="273427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2312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2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800" decel="100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800" decel="100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2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800" decel="100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800" decel="100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800" decel="100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800" decel="100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800" decel="100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800" decel="100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800" decel="100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800" decel="100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800" decel="100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800" decel="100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800" decel="100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800" decel="100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800" decel="100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800" decel="100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800" decel="100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800" decel="100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800" decel="100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8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800" decel="100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800" decel="100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800" decel="100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800" decel="100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800" decel="100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800" decel="100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800" decel="100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800" decel="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800" decel="100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800" decel="100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800" decel="100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800" decel="100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000"/>
                            </p:stCondLst>
                            <p:childTnLst>
                              <p:par>
                                <p:cTn id="25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8" dur="2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2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800" decel="100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800" decel="100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800" decel="100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800" decel="1000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000"/>
                            </p:stCondLst>
                            <p:childTnLst>
                              <p:par>
                                <p:cTn id="27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3" dur="2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2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800" decel="100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1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800" decel="1000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000"/>
                            </p:stCondLst>
                            <p:childTnLst>
                              <p:par>
                                <p:cTn id="28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8" dur="2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2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7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800" decel="100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800" decel="100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800" decel="100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800" decel="100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2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000"/>
                            </p:stCondLst>
                            <p:childTnLst>
                              <p:par>
                                <p:cTn id="3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4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800" decel="100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0" dur="800" decel="100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800" decel="100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800" decel="100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33" grpId="0"/>
      <p:bldP spid="134" grpId="0"/>
      <p:bldP spid="154" grpId="0"/>
      <p:bldP spid="154" grpId="1"/>
      <p:bldP spid="155" grpId="0"/>
      <p:bldP spid="155" grpId="1"/>
      <p:bldP spid="156" grpId="0"/>
      <p:bldP spid="157" grpId="0"/>
      <p:bldP spid="157" grpId="1"/>
      <p:bldP spid="200" grpId="0"/>
      <p:bldP spid="201" grpId="0"/>
      <p:bldP spid="204" grpId="0" animBg="1"/>
      <p:bldP spid="122" grpId="0"/>
      <p:bldP spid="123" grpId="0"/>
      <p:bldP spid="123" grpId="1"/>
      <p:bldP spid="124" grpId="0"/>
      <p:bldP spid="124" grpId="1"/>
      <p:bldP spid="125" grpId="0"/>
      <p:bldP spid="125" grpId="1"/>
      <p:bldP spid="239" grpId="0"/>
      <p:bldP spid="240" grpId="0"/>
      <p:bldP spid="241" grpId="0"/>
      <p:bldP spid="242" grpId="0"/>
      <p:bldP spid="254" grpId="0"/>
      <p:bldP spid="2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7" y="106532"/>
            <a:ext cx="11860566" cy="6577534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146" y="23087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8895" y="223078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18748" y="25952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488751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311655"/>
            <a:ext cx="456646" cy="6149662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8046" y="311655"/>
            <a:ext cx="5296420" cy="2085975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0585" y="2413367"/>
            <a:ext cx="3693880" cy="3926473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5790" y="2397630"/>
            <a:ext cx="2191762" cy="1540386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8601" y="3953752"/>
            <a:ext cx="1653463" cy="2487419"/>
          </a:xfrm>
          <a:prstGeom prst="rect">
            <a:avLst/>
          </a:prstGeom>
        </p:spPr>
      </p:pic>
      <p:sp>
        <p:nvSpPr>
          <p:cNvPr id="137" name="Rectangle 20"/>
          <p:cNvSpPr>
            <a:spLocks noChangeArrowheads="1"/>
          </p:cNvSpPr>
          <p:nvPr/>
        </p:nvSpPr>
        <p:spPr bwMode="auto">
          <a:xfrm>
            <a:off x="1111578" y="931607"/>
            <a:ext cx="4621213" cy="514985"/>
          </a:xfrm>
          <a:prstGeom prst="rect">
            <a:avLst/>
          </a:prstGeom>
          <a:solidFill>
            <a:srgbClr val="FFFF99"/>
          </a:solidFill>
          <a:ln w="190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b="1" dirty="0"/>
              <a:t>اكتب المعادلة ص ــ 1 = 7 ( س + 5 ) بالصورة القياسية .</a:t>
            </a:r>
            <a:endParaRPr lang="en-US" altLang="ar-SA" b="1" dirty="0"/>
          </a:p>
        </p:txBody>
      </p:sp>
      <p:pic>
        <p:nvPicPr>
          <p:cNvPr id="138" name="Picture 6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453" y="421144"/>
            <a:ext cx="1698625" cy="362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" name="Text Box 87"/>
          <p:cNvSpPr txBox="1">
            <a:spLocks noChangeArrowheads="1"/>
          </p:cNvSpPr>
          <p:nvPr/>
        </p:nvSpPr>
        <p:spPr bwMode="auto">
          <a:xfrm>
            <a:off x="2203934" y="2309801"/>
            <a:ext cx="2771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400" b="1" dirty="0"/>
              <a:t>ص ــ 1 = 7 س + 35</a:t>
            </a:r>
            <a:endParaRPr lang="en-US" altLang="ar-SA" sz="2400" b="1" dirty="0"/>
          </a:p>
        </p:txBody>
      </p:sp>
      <p:sp>
        <p:nvSpPr>
          <p:cNvPr id="140" name="Text Box 87"/>
          <p:cNvSpPr txBox="1">
            <a:spLocks noChangeArrowheads="1"/>
          </p:cNvSpPr>
          <p:nvPr/>
        </p:nvSpPr>
        <p:spPr bwMode="auto">
          <a:xfrm>
            <a:off x="2458763" y="2759325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400" b="1" dirty="0"/>
              <a:t>ــ 7 س + ص = 35 + 1</a:t>
            </a:r>
            <a:endParaRPr lang="en-US" altLang="ar-SA" sz="2400" b="1" dirty="0"/>
          </a:p>
        </p:txBody>
      </p:sp>
      <p:sp>
        <p:nvSpPr>
          <p:cNvPr id="141" name="Text Box 87"/>
          <p:cNvSpPr txBox="1">
            <a:spLocks noChangeArrowheads="1"/>
          </p:cNvSpPr>
          <p:nvPr/>
        </p:nvSpPr>
        <p:spPr bwMode="auto">
          <a:xfrm>
            <a:off x="3033438" y="3294858"/>
            <a:ext cx="2549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400" b="1" dirty="0"/>
              <a:t>ــ 7 س + ص = 36</a:t>
            </a:r>
            <a:endParaRPr lang="en-US" altLang="ar-SA" sz="2400" b="1" dirty="0"/>
          </a:p>
        </p:txBody>
      </p:sp>
      <p:sp>
        <p:nvSpPr>
          <p:cNvPr id="142" name="Text Box 87"/>
          <p:cNvSpPr txBox="1">
            <a:spLocks noChangeArrowheads="1"/>
          </p:cNvSpPr>
          <p:nvPr/>
        </p:nvSpPr>
        <p:spPr bwMode="auto">
          <a:xfrm>
            <a:off x="2828711" y="3886864"/>
            <a:ext cx="2549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400" b="1" dirty="0"/>
              <a:t>7 س ــ  ص = ــ 36</a:t>
            </a:r>
            <a:endParaRPr lang="en-US" altLang="ar-SA" sz="2400" b="1" dirty="0"/>
          </a:p>
        </p:txBody>
      </p:sp>
      <p:sp>
        <p:nvSpPr>
          <p:cNvPr id="143" name="Rectangle 34"/>
          <p:cNvSpPr>
            <a:spLocks noChangeArrowheads="1"/>
          </p:cNvSpPr>
          <p:nvPr/>
        </p:nvSpPr>
        <p:spPr bwMode="auto">
          <a:xfrm>
            <a:off x="940280" y="4683462"/>
            <a:ext cx="4688684" cy="673542"/>
          </a:xfrm>
          <a:prstGeom prst="rect">
            <a:avLst/>
          </a:prstGeom>
          <a:solidFill>
            <a:srgbClr val="FEE2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44" name="Text Box 87"/>
          <p:cNvSpPr txBox="1">
            <a:spLocks noChangeArrowheads="1"/>
          </p:cNvSpPr>
          <p:nvPr/>
        </p:nvSpPr>
        <p:spPr bwMode="auto">
          <a:xfrm>
            <a:off x="2008168" y="4828129"/>
            <a:ext cx="36004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/>
              <a:t>المعادلة بالصورة القياسية هي :</a:t>
            </a:r>
            <a:endParaRPr lang="en-US" altLang="ar-SA" b="1" dirty="0"/>
          </a:p>
        </p:txBody>
      </p:sp>
      <p:sp>
        <p:nvSpPr>
          <p:cNvPr id="145" name="Text Box 87"/>
          <p:cNvSpPr txBox="1">
            <a:spLocks noChangeArrowheads="1"/>
          </p:cNvSpPr>
          <p:nvPr/>
        </p:nvSpPr>
        <p:spPr bwMode="auto">
          <a:xfrm>
            <a:off x="1111578" y="4828129"/>
            <a:ext cx="20538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000" b="1" dirty="0">
                <a:solidFill>
                  <a:srgbClr val="0070C0"/>
                </a:solidFill>
              </a:rPr>
              <a:t>7 س ــ  ص = ــ 36</a:t>
            </a:r>
            <a:endParaRPr lang="en-US" altLang="ar-SA" sz="2000" b="1" dirty="0">
              <a:solidFill>
                <a:srgbClr val="0070C0"/>
              </a:solidFill>
            </a:endParaRPr>
          </a:p>
        </p:txBody>
      </p:sp>
      <p:sp>
        <p:nvSpPr>
          <p:cNvPr id="146" name="Text Box 87"/>
          <p:cNvSpPr txBox="1">
            <a:spLocks noChangeArrowheads="1"/>
          </p:cNvSpPr>
          <p:nvPr/>
        </p:nvSpPr>
        <p:spPr bwMode="auto">
          <a:xfrm>
            <a:off x="1293570" y="1726435"/>
            <a:ext cx="3722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400" b="1" dirty="0"/>
              <a:t>ص ــ 1 = 7 ( س + 5 )</a:t>
            </a:r>
            <a:endParaRPr lang="en-US" alt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2080261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9" grpId="0"/>
      <p:bldP spid="140" grpId="0"/>
      <p:bldP spid="141" grpId="0"/>
      <p:bldP spid="142" grpId="0"/>
      <p:bldP spid="144" grpId="0"/>
      <p:bldP spid="145" grpId="0"/>
      <p:bldP spid="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35" y="173934"/>
            <a:ext cx="11818188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6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407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488819" y="267700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/>
          <a:srcRect r="2339"/>
          <a:stretch/>
        </p:blipFill>
        <p:spPr>
          <a:xfrm>
            <a:off x="6713153" y="335894"/>
            <a:ext cx="4951770" cy="2001917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151" y="335894"/>
            <a:ext cx="5156110" cy="5979562"/>
          </a:xfrm>
          <a:prstGeom prst="rect">
            <a:avLst/>
          </a:prstGeom>
        </p:spPr>
      </p:pic>
      <p:pic>
        <p:nvPicPr>
          <p:cNvPr id="176" name="Picture 6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883" y="2474961"/>
            <a:ext cx="1328708" cy="389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" name="Text Box 87"/>
          <p:cNvSpPr txBox="1">
            <a:spLocks noChangeArrowheads="1"/>
          </p:cNvSpPr>
          <p:nvPr/>
        </p:nvSpPr>
        <p:spPr bwMode="auto">
          <a:xfrm>
            <a:off x="8061586" y="3676523"/>
            <a:ext cx="3405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0070C0"/>
                </a:solidFill>
              </a:rPr>
              <a:t>ص + 6 = ــ 3 ( س ــ 4 )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178" name="Rectangle 20"/>
          <p:cNvSpPr>
            <a:spLocks noChangeArrowheads="1"/>
          </p:cNvSpPr>
          <p:nvPr/>
        </p:nvSpPr>
        <p:spPr bwMode="auto">
          <a:xfrm>
            <a:off x="6406265" y="2979706"/>
            <a:ext cx="5183622" cy="5155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ar-SA" altLang="ar-SA" b="1" dirty="0"/>
              <a:t>اكتب المعادلة ص + 6 = ــ 3 ( س ــ 4 ) بصيغة الميل والمقطع .</a:t>
            </a:r>
            <a:endParaRPr lang="en-US" altLang="ar-SA" b="1" dirty="0"/>
          </a:p>
        </p:txBody>
      </p:sp>
      <p:sp>
        <p:nvSpPr>
          <p:cNvPr id="179" name="Text Box 87"/>
          <p:cNvSpPr txBox="1">
            <a:spLocks noChangeArrowheads="1"/>
          </p:cNvSpPr>
          <p:nvPr/>
        </p:nvSpPr>
        <p:spPr bwMode="auto">
          <a:xfrm>
            <a:off x="8061586" y="4154324"/>
            <a:ext cx="3405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0070C0"/>
                </a:solidFill>
              </a:rPr>
              <a:t>ص + 6 = ــ 3 س + 12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180" name="Text Box 87"/>
          <p:cNvSpPr txBox="1">
            <a:spLocks noChangeArrowheads="1"/>
          </p:cNvSpPr>
          <p:nvPr/>
        </p:nvSpPr>
        <p:spPr bwMode="auto">
          <a:xfrm>
            <a:off x="8061586" y="4663046"/>
            <a:ext cx="3405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0070C0"/>
                </a:solidFill>
              </a:rPr>
              <a:t>ص = ــ 3 س + 12 ــ 6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181" name="Text Box 87"/>
          <p:cNvSpPr txBox="1">
            <a:spLocks noChangeArrowheads="1"/>
          </p:cNvSpPr>
          <p:nvPr/>
        </p:nvSpPr>
        <p:spPr bwMode="auto">
          <a:xfrm>
            <a:off x="9117492" y="5146497"/>
            <a:ext cx="23256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0070C0"/>
                </a:solidFill>
              </a:rPr>
              <a:t>ص = ــ 3 س + 6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182" name="Rectangle 101"/>
          <p:cNvSpPr>
            <a:spLocks noChangeArrowheads="1"/>
          </p:cNvSpPr>
          <p:nvPr/>
        </p:nvSpPr>
        <p:spPr bwMode="auto">
          <a:xfrm>
            <a:off x="6619163" y="5663599"/>
            <a:ext cx="4824016" cy="612069"/>
          </a:xfrm>
          <a:prstGeom prst="rect">
            <a:avLst/>
          </a:prstGeom>
          <a:solidFill>
            <a:srgbClr val="FEE2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183" name="Text Box 87"/>
          <p:cNvSpPr txBox="1">
            <a:spLocks noChangeArrowheads="1"/>
          </p:cNvSpPr>
          <p:nvPr/>
        </p:nvSpPr>
        <p:spPr bwMode="auto">
          <a:xfrm>
            <a:off x="7410929" y="5779265"/>
            <a:ext cx="3781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/>
              <a:t>المعادلة بصيغة الميل والمقطع هي :</a:t>
            </a:r>
            <a:endParaRPr lang="en-US" altLang="ar-SA" b="1" dirty="0"/>
          </a:p>
        </p:txBody>
      </p:sp>
      <p:sp>
        <p:nvSpPr>
          <p:cNvPr id="184" name="Text Box 87"/>
          <p:cNvSpPr txBox="1">
            <a:spLocks noChangeArrowheads="1"/>
          </p:cNvSpPr>
          <p:nvPr/>
        </p:nvSpPr>
        <p:spPr bwMode="auto">
          <a:xfrm>
            <a:off x="6619162" y="5792217"/>
            <a:ext cx="17831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0070C0"/>
                </a:solidFill>
              </a:rPr>
              <a:t>ص = ــ 3 س + 6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0C5E0D4B-4008-5A79-02D7-E23188489DE5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615727"/>
            <a:ext cx="456646" cy="550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78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/>
      <p:bldP spid="178" grpId="0" animBg="1"/>
      <p:bldP spid="179" grpId="0"/>
      <p:bldP spid="180" grpId="0"/>
      <p:bldP spid="181" grpId="0"/>
      <p:bldP spid="183" grpId="0"/>
      <p:bldP spid="1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" y="173934"/>
            <a:ext cx="11861321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512" y="240762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033" y="249964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3000" b="1" dirty="0">
                <a:solidFill>
                  <a:schemeClr val="tx1"/>
                </a:solidFill>
              </a:rPr>
              <a:t>  </a:t>
            </a:r>
            <a:br>
              <a:rPr lang="ar-SA" b="1" dirty="0"/>
            </a:br>
            <a:endParaRPr lang="ar-SA" b="1" dirty="0"/>
          </a:p>
        </p:txBody>
      </p:sp>
      <p:pic>
        <p:nvPicPr>
          <p:cNvPr id="24" name="Picture 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39" y="363434"/>
            <a:ext cx="1444387" cy="382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صورة 4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52" y="4511400"/>
            <a:ext cx="1398588" cy="185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6669695" y="830060"/>
            <a:ext cx="4970386" cy="10095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ar-SA" sz="2400" b="1"/>
          </a:p>
        </p:txBody>
      </p:sp>
      <p:pic>
        <p:nvPicPr>
          <p:cNvPr id="23" name="Picture 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534" y="369938"/>
            <a:ext cx="1512887" cy="42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52"/>
          <p:cNvGrpSpPr>
            <a:grpSpLocks noChangeAspect="1"/>
          </p:cNvGrpSpPr>
          <p:nvPr/>
        </p:nvGrpSpPr>
        <p:grpSpPr bwMode="auto">
          <a:xfrm>
            <a:off x="6711651" y="1256457"/>
            <a:ext cx="4859396" cy="535619"/>
            <a:chOff x="2290" y="572"/>
            <a:chExt cx="3265" cy="250"/>
          </a:xfrm>
        </p:grpSpPr>
        <p:sp>
          <p:nvSpPr>
            <p:cNvPr id="27" name="AutoShape 51"/>
            <p:cNvSpPr>
              <a:spLocks noChangeAspect="1" noChangeArrowheads="1" noTextEdit="1"/>
            </p:cNvSpPr>
            <p:nvPr/>
          </p:nvSpPr>
          <p:spPr bwMode="auto">
            <a:xfrm>
              <a:off x="2290" y="572"/>
              <a:ext cx="326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pic>
          <p:nvPicPr>
            <p:cNvPr id="28" name="Picture 5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0" y="572"/>
              <a:ext cx="3273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Group 58"/>
          <p:cNvGrpSpPr>
            <a:grpSpLocks noChangeAspect="1"/>
          </p:cNvGrpSpPr>
          <p:nvPr/>
        </p:nvGrpSpPr>
        <p:grpSpPr bwMode="auto">
          <a:xfrm>
            <a:off x="8995745" y="914925"/>
            <a:ext cx="2544763" cy="401372"/>
            <a:chOff x="3288" y="1457"/>
            <a:chExt cx="1969" cy="330"/>
          </a:xfrm>
        </p:grpSpPr>
        <p:sp>
          <p:nvSpPr>
            <p:cNvPr id="30" name="AutoShape 59"/>
            <p:cNvSpPr>
              <a:spLocks noChangeAspect="1" noChangeArrowheads="1" noTextEdit="1"/>
            </p:cNvSpPr>
            <p:nvPr/>
          </p:nvSpPr>
          <p:spPr bwMode="auto">
            <a:xfrm>
              <a:off x="3288" y="1457"/>
              <a:ext cx="1969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pic>
          <p:nvPicPr>
            <p:cNvPr id="31" name="Picture 60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" y="1457"/>
              <a:ext cx="1978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" name="Group 12"/>
          <p:cNvGrpSpPr>
            <a:grpSpLocks/>
          </p:cNvGrpSpPr>
          <p:nvPr/>
        </p:nvGrpSpPr>
        <p:grpSpPr bwMode="auto">
          <a:xfrm>
            <a:off x="6333276" y="1868525"/>
            <a:ext cx="2772370" cy="2593975"/>
            <a:chOff x="453" y="187"/>
            <a:chExt cx="2019" cy="2064"/>
          </a:xfrm>
        </p:grpSpPr>
        <p:pic>
          <p:nvPicPr>
            <p:cNvPr id="33" name="Picture 1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" y="187"/>
              <a:ext cx="2019" cy="20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Line 14"/>
            <p:cNvSpPr>
              <a:spLocks noChangeShapeType="1"/>
            </p:cNvSpPr>
            <p:nvPr/>
          </p:nvSpPr>
          <p:spPr bwMode="auto">
            <a:xfrm>
              <a:off x="698" y="255"/>
              <a:ext cx="0" cy="1973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Line 15"/>
            <p:cNvSpPr>
              <a:spLocks noChangeShapeType="1"/>
            </p:cNvSpPr>
            <p:nvPr/>
          </p:nvSpPr>
          <p:spPr bwMode="auto">
            <a:xfrm flipH="1">
              <a:off x="499" y="2015"/>
              <a:ext cx="1950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6" name="Text Box 87"/>
          <p:cNvSpPr txBox="1">
            <a:spLocks noChangeArrowheads="1"/>
          </p:cNvSpPr>
          <p:nvPr/>
        </p:nvSpPr>
        <p:spPr bwMode="auto">
          <a:xfrm>
            <a:off x="7742409" y="2103556"/>
            <a:ext cx="942975" cy="36933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( 4 ، 8 )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37" name="Text Box 87"/>
          <p:cNvSpPr txBox="1">
            <a:spLocks noChangeArrowheads="1"/>
          </p:cNvSpPr>
          <p:nvPr/>
        </p:nvSpPr>
        <p:spPr bwMode="auto">
          <a:xfrm>
            <a:off x="7093492" y="2886300"/>
            <a:ext cx="972902" cy="36933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( 7 ، 5 )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38" name="Rectangle 20"/>
          <p:cNvSpPr>
            <a:spLocks noChangeArrowheads="1"/>
          </p:cNvSpPr>
          <p:nvPr/>
        </p:nvSpPr>
        <p:spPr bwMode="auto">
          <a:xfrm>
            <a:off x="666970" y="909074"/>
            <a:ext cx="5039606" cy="5286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mpd="thinThick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ar-SA" sz="2400" b="1"/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3250936" y="1733649"/>
            <a:ext cx="2448831" cy="20131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40" name="Rectangle 19"/>
          <p:cNvSpPr>
            <a:spLocks noChangeArrowheads="1"/>
          </p:cNvSpPr>
          <p:nvPr/>
        </p:nvSpPr>
        <p:spPr bwMode="auto">
          <a:xfrm>
            <a:off x="2187821" y="4010527"/>
            <a:ext cx="3006384" cy="400110"/>
          </a:xfrm>
          <a:prstGeom prst="rect">
            <a:avLst/>
          </a:prstGeom>
          <a:solidFill>
            <a:srgbClr val="FEE2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41" name="Text Box 87"/>
          <p:cNvSpPr txBox="1">
            <a:spLocks noChangeArrowheads="1"/>
          </p:cNvSpPr>
          <p:nvPr/>
        </p:nvSpPr>
        <p:spPr bwMode="auto">
          <a:xfrm>
            <a:off x="3536855" y="4010526"/>
            <a:ext cx="16208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000" b="1" dirty="0">
                <a:solidFill>
                  <a:srgbClr val="0070C0"/>
                </a:solidFill>
              </a:rPr>
              <a:t>المعادلة هي :</a:t>
            </a:r>
            <a:endParaRPr lang="en-US" altLang="ar-SA" sz="2000" b="1" dirty="0">
              <a:solidFill>
                <a:srgbClr val="0070C0"/>
              </a:solidFill>
            </a:endParaRPr>
          </a:p>
        </p:txBody>
      </p:sp>
      <p:sp>
        <p:nvSpPr>
          <p:cNvPr id="42" name="Text Box 87"/>
          <p:cNvSpPr txBox="1">
            <a:spLocks noChangeArrowheads="1"/>
          </p:cNvSpPr>
          <p:nvPr/>
        </p:nvSpPr>
        <p:spPr bwMode="auto">
          <a:xfrm>
            <a:off x="2602555" y="1841599"/>
            <a:ext cx="3024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3300"/>
                </a:solidFill>
              </a:rPr>
              <a:t>ص ــ </a:t>
            </a:r>
            <a:r>
              <a:rPr lang="ar-SA" altLang="ar-SA" b="1" dirty="0">
                <a:solidFill>
                  <a:srgbClr val="0070C0"/>
                </a:solidFill>
              </a:rPr>
              <a:t>8</a:t>
            </a:r>
            <a:r>
              <a:rPr lang="ar-SA" altLang="ar-SA" b="1" dirty="0">
                <a:solidFill>
                  <a:srgbClr val="FF3300"/>
                </a:solidFill>
              </a:rPr>
              <a:t> = ــ 1 ( س ــ </a:t>
            </a:r>
            <a:r>
              <a:rPr lang="ar-SA" altLang="ar-SA" b="1" dirty="0">
                <a:solidFill>
                  <a:srgbClr val="0070C0"/>
                </a:solidFill>
              </a:rPr>
              <a:t>4</a:t>
            </a:r>
            <a:r>
              <a:rPr lang="ar-SA" altLang="ar-SA" b="1" dirty="0">
                <a:solidFill>
                  <a:schemeClr val="accent2"/>
                </a:solidFill>
              </a:rPr>
              <a:t> </a:t>
            </a:r>
            <a:r>
              <a:rPr lang="ar-SA" altLang="ar-SA" b="1" dirty="0">
                <a:solidFill>
                  <a:srgbClr val="FF3300"/>
                </a:solidFill>
              </a:rPr>
              <a:t>)</a:t>
            </a:r>
            <a:endParaRPr lang="en-US" altLang="ar-SA" b="1" dirty="0">
              <a:solidFill>
                <a:srgbClr val="FF3300"/>
              </a:solidFill>
            </a:endParaRPr>
          </a:p>
        </p:txBody>
      </p:sp>
      <p:grpSp>
        <p:nvGrpSpPr>
          <p:cNvPr id="44" name="Group 42"/>
          <p:cNvGrpSpPr>
            <a:grpSpLocks noChangeAspect="1"/>
          </p:cNvGrpSpPr>
          <p:nvPr/>
        </p:nvGrpSpPr>
        <p:grpSpPr bwMode="auto">
          <a:xfrm>
            <a:off x="723666" y="1004642"/>
            <a:ext cx="4903077" cy="469114"/>
            <a:chOff x="2925" y="935"/>
            <a:chExt cx="2658" cy="198"/>
          </a:xfrm>
        </p:grpSpPr>
        <p:sp>
          <p:nvSpPr>
            <p:cNvPr id="45" name="AutoShape 43"/>
            <p:cNvSpPr>
              <a:spLocks noChangeAspect="1" noChangeArrowheads="1" noTextEdit="1"/>
            </p:cNvSpPr>
            <p:nvPr/>
          </p:nvSpPr>
          <p:spPr bwMode="auto">
            <a:xfrm>
              <a:off x="2925" y="935"/>
              <a:ext cx="26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pic>
          <p:nvPicPr>
            <p:cNvPr id="46" name="Picture 44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5" y="935"/>
              <a:ext cx="2665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" name="Text Box 87"/>
          <p:cNvSpPr txBox="1">
            <a:spLocks noChangeArrowheads="1"/>
          </p:cNvSpPr>
          <p:nvPr/>
        </p:nvSpPr>
        <p:spPr bwMode="auto">
          <a:xfrm>
            <a:off x="3358949" y="2337235"/>
            <a:ext cx="2267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3300"/>
                </a:solidFill>
              </a:rPr>
              <a:t>ص ــ </a:t>
            </a:r>
            <a:r>
              <a:rPr lang="ar-SA" altLang="ar-SA" b="1" dirty="0">
                <a:solidFill>
                  <a:srgbClr val="0070C0"/>
                </a:solidFill>
              </a:rPr>
              <a:t>8</a:t>
            </a:r>
            <a:r>
              <a:rPr lang="ar-SA" altLang="ar-SA" b="1" dirty="0">
                <a:solidFill>
                  <a:srgbClr val="FF3300"/>
                </a:solidFill>
              </a:rPr>
              <a:t> = ــ  س + </a:t>
            </a:r>
            <a:r>
              <a:rPr lang="ar-SA" altLang="ar-SA" b="1" dirty="0">
                <a:solidFill>
                  <a:srgbClr val="0070C0"/>
                </a:solidFill>
              </a:rPr>
              <a:t>4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48" name="Text Box 87"/>
          <p:cNvSpPr txBox="1">
            <a:spLocks noChangeArrowheads="1"/>
          </p:cNvSpPr>
          <p:nvPr/>
        </p:nvSpPr>
        <p:spPr bwMode="auto">
          <a:xfrm>
            <a:off x="3610977" y="2804528"/>
            <a:ext cx="20802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3300"/>
                </a:solidFill>
              </a:rPr>
              <a:t>س + ص = </a:t>
            </a:r>
            <a:r>
              <a:rPr lang="ar-SA" altLang="ar-SA" b="1" dirty="0">
                <a:solidFill>
                  <a:srgbClr val="0070C0"/>
                </a:solidFill>
              </a:rPr>
              <a:t>4</a:t>
            </a:r>
            <a:r>
              <a:rPr lang="ar-SA" altLang="ar-SA" b="1" dirty="0">
                <a:solidFill>
                  <a:schemeClr val="accent2"/>
                </a:solidFill>
              </a:rPr>
              <a:t> </a:t>
            </a:r>
            <a:r>
              <a:rPr lang="ar-SA" altLang="ar-SA" b="1" dirty="0">
                <a:solidFill>
                  <a:srgbClr val="FF3300"/>
                </a:solidFill>
              </a:rPr>
              <a:t>+ </a:t>
            </a:r>
            <a:r>
              <a:rPr lang="ar-SA" altLang="ar-SA" b="1" dirty="0">
                <a:solidFill>
                  <a:schemeClr val="accent2"/>
                </a:solidFill>
              </a:rPr>
              <a:t> </a:t>
            </a:r>
            <a:r>
              <a:rPr lang="ar-SA" altLang="ar-SA" b="1" dirty="0">
                <a:solidFill>
                  <a:srgbClr val="0070C0"/>
                </a:solidFill>
              </a:rPr>
              <a:t>8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49" name="Text Box 87"/>
          <p:cNvSpPr txBox="1">
            <a:spLocks noChangeArrowheads="1"/>
          </p:cNvSpPr>
          <p:nvPr/>
        </p:nvSpPr>
        <p:spPr bwMode="auto">
          <a:xfrm>
            <a:off x="3899009" y="3246595"/>
            <a:ext cx="17277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3300"/>
                </a:solidFill>
              </a:rPr>
              <a:t>س + ص = </a:t>
            </a:r>
            <a:r>
              <a:rPr lang="ar-SA" altLang="ar-SA" b="1" dirty="0">
                <a:solidFill>
                  <a:srgbClr val="0070C0"/>
                </a:solidFill>
              </a:rPr>
              <a:t>12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722193" y="1733649"/>
            <a:ext cx="2447379" cy="2009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51" name="Text Box 87"/>
          <p:cNvSpPr txBox="1">
            <a:spLocks noChangeArrowheads="1"/>
          </p:cNvSpPr>
          <p:nvPr/>
        </p:nvSpPr>
        <p:spPr bwMode="auto">
          <a:xfrm>
            <a:off x="722193" y="1841599"/>
            <a:ext cx="237435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3300"/>
                </a:solidFill>
              </a:rPr>
              <a:t>ص ــ </a:t>
            </a:r>
            <a:r>
              <a:rPr lang="ar-SA" altLang="ar-SA" b="1" dirty="0">
                <a:solidFill>
                  <a:srgbClr val="0070C0"/>
                </a:solidFill>
              </a:rPr>
              <a:t>5</a:t>
            </a:r>
            <a:r>
              <a:rPr lang="ar-SA" altLang="ar-SA" b="1" dirty="0">
                <a:solidFill>
                  <a:srgbClr val="FF3300"/>
                </a:solidFill>
              </a:rPr>
              <a:t> = ــ 1 ( س ــ </a:t>
            </a:r>
            <a:r>
              <a:rPr lang="ar-SA" altLang="ar-SA" b="1" dirty="0">
                <a:solidFill>
                  <a:srgbClr val="0070C0"/>
                </a:solidFill>
              </a:rPr>
              <a:t>7</a:t>
            </a:r>
            <a:r>
              <a:rPr lang="ar-SA" altLang="ar-SA" b="1" dirty="0">
                <a:solidFill>
                  <a:schemeClr val="accent2"/>
                </a:solidFill>
              </a:rPr>
              <a:t> </a:t>
            </a:r>
            <a:r>
              <a:rPr lang="ar-SA" altLang="ar-SA" b="1" dirty="0">
                <a:solidFill>
                  <a:srgbClr val="FF3300"/>
                </a:solidFill>
              </a:rPr>
              <a:t>)</a:t>
            </a:r>
            <a:endParaRPr lang="en-US" altLang="ar-SA" b="1" dirty="0">
              <a:solidFill>
                <a:srgbClr val="FF3300"/>
              </a:solidFill>
            </a:endParaRPr>
          </a:p>
        </p:txBody>
      </p:sp>
      <p:sp>
        <p:nvSpPr>
          <p:cNvPr id="52" name="Text Box 87"/>
          <p:cNvSpPr txBox="1">
            <a:spLocks noChangeArrowheads="1"/>
          </p:cNvSpPr>
          <p:nvPr/>
        </p:nvSpPr>
        <p:spPr bwMode="auto">
          <a:xfrm>
            <a:off x="1154241" y="2367727"/>
            <a:ext cx="19423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3300"/>
                </a:solidFill>
              </a:rPr>
              <a:t>ص ــ </a:t>
            </a:r>
            <a:r>
              <a:rPr lang="ar-SA" altLang="ar-SA" b="1" dirty="0">
                <a:solidFill>
                  <a:srgbClr val="0070C0"/>
                </a:solidFill>
              </a:rPr>
              <a:t>5</a:t>
            </a:r>
            <a:r>
              <a:rPr lang="ar-SA" altLang="ar-SA" b="1" dirty="0">
                <a:solidFill>
                  <a:srgbClr val="FF3300"/>
                </a:solidFill>
              </a:rPr>
              <a:t> = ــ  س + </a:t>
            </a:r>
            <a:r>
              <a:rPr lang="ar-SA" altLang="ar-SA" b="1" dirty="0">
                <a:solidFill>
                  <a:srgbClr val="0070C0"/>
                </a:solidFill>
              </a:rPr>
              <a:t>7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53" name="Text Box 87"/>
          <p:cNvSpPr txBox="1">
            <a:spLocks noChangeArrowheads="1"/>
          </p:cNvSpPr>
          <p:nvPr/>
        </p:nvSpPr>
        <p:spPr bwMode="auto">
          <a:xfrm>
            <a:off x="1262253" y="2777715"/>
            <a:ext cx="19423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3300"/>
                </a:solidFill>
              </a:rPr>
              <a:t>س + ص = </a:t>
            </a:r>
            <a:r>
              <a:rPr lang="ar-SA" altLang="ar-SA" b="1" dirty="0">
                <a:solidFill>
                  <a:srgbClr val="0070C0"/>
                </a:solidFill>
              </a:rPr>
              <a:t>7</a:t>
            </a:r>
            <a:r>
              <a:rPr lang="ar-SA" altLang="ar-SA" b="1" dirty="0">
                <a:solidFill>
                  <a:schemeClr val="accent2"/>
                </a:solidFill>
              </a:rPr>
              <a:t> </a:t>
            </a:r>
            <a:r>
              <a:rPr lang="ar-SA" altLang="ar-SA" b="1" dirty="0">
                <a:solidFill>
                  <a:srgbClr val="FF3300"/>
                </a:solidFill>
              </a:rPr>
              <a:t>+ </a:t>
            </a:r>
            <a:r>
              <a:rPr lang="ar-SA" altLang="ar-SA" b="1" dirty="0">
                <a:solidFill>
                  <a:schemeClr val="accent2"/>
                </a:solidFill>
              </a:rPr>
              <a:t> </a:t>
            </a:r>
            <a:r>
              <a:rPr lang="ar-SA" altLang="ar-SA" b="1" dirty="0">
                <a:solidFill>
                  <a:srgbClr val="0070C0"/>
                </a:solidFill>
              </a:rPr>
              <a:t>5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54" name="Text Box 87"/>
          <p:cNvSpPr txBox="1">
            <a:spLocks noChangeArrowheads="1"/>
          </p:cNvSpPr>
          <p:nvPr/>
        </p:nvSpPr>
        <p:spPr bwMode="auto">
          <a:xfrm>
            <a:off x="1316259" y="3254997"/>
            <a:ext cx="18342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3300"/>
                </a:solidFill>
              </a:rPr>
              <a:t>س + ص = </a:t>
            </a:r>
            <a:r>
              <a:rPr lang="ar-SA" altLang="ar-SA" b="1" dirty="0">
                <a:solidFill>
                  <a:srgbClr val="0070C0"/>
                </a:solidFill>
              </a:rPr>
              <a:t>12</a:t>
            </a:r>
            <a:endParaRPr lang="en-US" altLang="ar-SA" b="1" dirty="0">
              <a:solidFill>
                <a:srgbClr val="0070C0"/>
              </a:solidFill>
            </a:endParaRPr>
          </a:p>
        </p:txBody>
      </p:sp>
      <p:sp>
        <p:nvSpPr>
          <p:cNvPr id="55" name="Text Box 87"/>
          <p:cNvSpPr txBox="1">
            <a:spLocks noChangeArrowheads="1"/>
          </p:cNvSpPr>
          <p:nvPr/>
        </p:nvSpPr>
        <p:spPr bwMode="auto">
          <a:xfrm>
            <a:off x="2364359" y="4010526"/>
            <a:ext cx="16037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2000" b="1" dirty="0">
                <a:solidFill>
                  <a:srgbClr val="FF3300"/>
                </a:solidFill>
              </a:rPr>
              <a:t>س + ص = </a:t>
            </a:r>
            <a:r>
              <a:rPr lang="ar-SA" altLang="ar-SA" sz="2000" b="1" dirty="0">
                <a:solidFill>
                  <a:schemeClr val="accent2"/>
                </a:solidFill>
              </a:rPr>
              <a:t>12</a:t>
            </a:r>
            <a:endParaRPr lang="en-US" altLang="ar-SA" sz="2000" b="1" dirty="0">
              <a:solidFill>
                <a:schemeClr val="accent2"/>
              </a:solidFill>
            </a:endParaRPr>
          </a:p>
        </p:txBody>
      </p: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9931138" y="1973697"/>
            <a:ext cx="1619250" cy="20662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56" name="Text Box 87"/>
          <p:cNvSpPr txBox="1">
            <a:spLocks noChangeArrowheads="1"/>
          </p:cNvSpPr>
          <p:nvPr/>
        </p:nvSpPr>
        <p:spPr bwMode="auto">
          <a:xfrm>
            <a:off x="10907394" y="2262413"/>
            <a:ext cx="649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م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grpSp>
        <p:nvGrpSpPr>
          <p:cNvPr id="57" name="Group 18"/>
          <p:cNvGrpSpPr>
            <a:grpSpLocks/>
          </p:cNvGrpSpPr>
          <p:nvPr/>
        </p:nvGrpSpPr>
        <p:grpSpPr bwMode="auto">
          <a:xfrm>
            <a:off x="10116081" y="2084137"/>
            <a:ext cx="1054100" cy="744538"/>
            <a:chOff x="2381" y="2727"/>
            <a:chExt cx="1226" cy="469"/>
          </a:xfrm>
        </p:grpSpPr>
        <p:sp>
          <p:nvSpPr>
            <p:cNvPr id="58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rgbClr val="FF0000"/>
                  </a:solidFill>
                </a:rPr>
                <a:t>8 ــ  5</a:t>
              </a:r>
              <a:endParaRPr lang="en-US" altLang="ar-SA" b="1" dirty="0">
                <a:solidFill>
                  <a:srgbClr val="FF0000"/>
                </a:solidFill>
              </a:endParaRPr>
            </a:p>
          </p:txBody>
        </p:sp>
        <p:sp>
          <p:nvSpPr>
            <p:cNvPr id="59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rgbClr val="FF0000"/>
                  </a:solidFill>
                </a:rPr>
                <a:t>4 ــ 7</a:t>
              </a:r>
              <a:endParaRPr lang="en-US" altLang="ar-SA" b="1" dirty="0">
                <a:solidFill>
                  <a:srgbClr val="FF0000"/>
                </a:solidFill>
              </a:endParaRPr>
            </a:p>
          </p:txBody>
        </p:sp>
        <p:sp>
          <p:nvSpPr>
            <p:cNvPr id="60" name="Line 21"/>
            <p:cNvSpPr>
              <a:spLocks noChangeShapeType="1"/>
            </p:cNvSpPr>
            <p:nvPr/>
          </p:nvSpPr>
          <p:spPr bwMode="auto">
            <a:xfrm flipH="1">
              <a:off x="2540" y="2976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1" name="Text Box 87"/>
          <p:cNvSpPr txBox="1">
            <a:spLocks noChangeArrowheads="1"/>
          </p:cNvSpPr>
          <p:nvPr/>
        </p:nvSpPr>
        <p:spPr bwMode="auto">
          <a:xfrm>
            <a:off x="10985238" y="3541976"/>
            <a:ext cx="40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62" name="Text Box 87"/>
          <p:cNvSpPr txBox="1">
            <a:spLocks noChangeArrowheads="1"/>
          </p:cNvSpPr>
          <p:nvPr/>
        </p:nvSpPr>
        <p:spPr bwMode="auto">
          <a:xfrm>
            <a:off x="10301025" y="3537087"/>
            <a:ext cx="684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ــ 1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63" name="Rectangle 24"/>
          <p:cNvSpPr>
            <a:spLocks noChangeArrowheads="1"/>
          </p:cNvSpPr>
          <p:nvPr/>
        </p:nvSpPr>
        <p:spPr bwMode="auto">
          <a:xfrm>
            <a:off x="9117040" y="4433594"/>
            <a:ext cx="2474397" cy="1425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64" name="Text Box 87"/>
          <p:cNvSpPr txBox="1">
            <a:spLocks noChangeArrowheads="1"/>
          </p:cNvSpPr>
          <p:nvPr/>
        </p:nvSpPr>
        <p:spPr bwMode="auto">
          <a:xfrm>
            <a:off x="9823582" y="4542132"/>
            <a:ext cx="11386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( 4 ، 8 )</a:t>
            </a:r>
            <a:endParaRPr lang="en-US" altLang="ar-SA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5" name="Text Box 87"/>
          <p:cNvSpPr txBox="1">
            <a:spLocks noChangeArrowheads="1"/>
          </p:cNvSpPr>
          <p:nvPr/>
        </p:nvSpPr>
        <p:spPr bwMode="auto">
          <a:xfrm>
            <a:off x="9101860" y="4923745"/>
            <a:ext cx="24984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ص ــ ص</a:t>
            </a:r>
            <a:r>
              <a:rPr lang="ar-SA" altLang="ar-SA" b="1" baseline="-25000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 = م ( س ــ س</a:t>
            </a:r>
            <a:r>
              <a:rPr lang="ar-SA" altLang="ar-SA" b="1" baseline="-25000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 )</a:t>
            </a:r>
            <a:endParaRPr lang="en-US" altLang="ar-SA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6" name="Text Box 87"/>
          <p:cNvSpPr txBox="1">
            <a:spLocks noChangeArrowheads="1"/>
          </p:cNvSpPr>
          <p:nvPr/>
        </p:nvSpPr>
        <p:spPr bwMode="auto">
          <a:xfrm>
            <a:off x="9161373" y="5399439"/>
            <a:ext cx="23472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ص ــ </a:t>
            </a:r>
            <a:r>
              <a:rPr lang="ar-SA" altLang="ar-SA" b="1" dirty="0">
                <a:solidFill>
                  <a:schemeClr val="accent2"/>
                </a:solidFill>
              </a:rPr>
              <a:t>8</a:t>
            </a:r>
            <a:r>
              <a:rPr lang="ar-SA" altLang="ar-SA" b="1" dirty="0">
                <a:solidFill>
                  <a:srgbClr val="FF0000"/>
                </a:solidFill>
              </a:rPr>
              <a:t> </a:t>
            </a: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= ــ 1 </a:t>
            </a:r>
            <a:r>
              <a:rPr lang="ar-SA" altLang="ar-SA" b="1" dirty="0">
                <a:solidFill>
                  <a:srgbClr val="FF0000"/>
                </a:solidFill>
              </a:rPr>
              <a:t>( </a:t>
            </a: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س ــ </a:t>
            </a:r>
            <a:r>
              <a:rPr lang="ar-SA" altLang="ar-SA" b="1" dirty="0">
                <a:solidFill>
                  <a:schemeClr val="accent2"/>
                </a:solidFill>
              </a:rPr>
              <a:t>4</a:t>
            </a:r>
            <a:r>
              <a:rPr lang="ar-SA" altLang="ar-SA" b="1" dirty="0">
                <a:solidFill>
                  <a:srgbClr val="FF0000"/>
                </a:solidFill>
              </a:rPr>
              <a:t> )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67" name="Rectangle 29"/>
          <p:cNvSpPr>
            <a:spLocks noChangeArrowheads="1"/>
          </p:cNvSpPr>
          <p:nvPr/>
        </p:nvSpPr>
        <p:spPr bwMode="auto">
          <a:xfrm>
            <a:off x="6394223" y="6024978"/>
            <a:ext cx="5155242" cy="4167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68" name="Text Box 87"/>
          <p:cNvSpPr txBox="1">
            <a:spLocks noChangeArrowheads="1"/>
          </p:cNvSpPr>
          <p:nvPr/>
        </p:nvSpPr>
        <p:spPr bwMode="auto">
          <a:xfrm>
            <a:off x="9892116" y="6024979"/>
            <a:ext cx="16208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rgbClr val="FF0000"/>
                </a:solidFill>
              </a:rPr>
              <a:t>المعادلة هي :</a:t>
            </a:r>
            <a:endParaRPr lang="en-US" altLang="ar-SA" sz="1600" b="1" dirty="0">
              <a:solidFill>
                <a:srgbClr val="FF0000"/>
              </a:solidFill>
            </a:endParaRPr>
          </a:p>
        </p:txBody>
      </p:sp>
      <p:sp>
        <p:nvSpPr>
          <p:cNvPr id="69" name="Text Box 87"/>
          <p:cNvSpPr txBox="1">
            <a:spLocks noChangeArrowheads="1"/>
          </p:cNvSpPr>
          <p:nvPr/>
        </p:nvSpPr>
        <p:spPr bwMode="auto">
          <a:xfrm>
            <a:off x="8280436" y="6043681"/>
            <a:ext cx="223159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chemeClr val="accent5">
                    <a:lumMod val="75000"/>
                  </a:schemeClr>
                </a:solidFill>
              </a:rPr>
              <a:t>ص ــ 8 = ــ 1 ( س ــ 4 )</a:t>
            </a:r>
            <a:endParaRPr lang="en-US" altLang="ar-SA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0" name="Text Box 87"/>
          <p:cNvSpPr txBox="1">
            <a:spLocks noChangeArrowheads="1"/>
          </p:cNvSpPr>
          <p:nvPr/>
        </p:nvSpPr>
        <p:spPr bwMode="auto">
          <a:xfrm>
            <a:off x="11000133" y="3041315"/>
            <a:ext cx="40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rgbClr val="FF0000"/>
                </a:solidFill>
              </a:rPr>
              <a:t>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grpSp>
        <p:nvGrpSpPr>
          <p:cNvPr id="71" name="Group 33"/>
          <p:cNvGrpSpPr>
            <a:grpSpLocks/>
          </p:cNvGrpSpPr>
          <p:nvPr/>
        </p:nvGrpSpPr>
        <p:grpSpPr bwMode="auto">
          <a:xfrm>
            <a:off x="10459541" y="2852092"/>
            <a:ext cx="577850" cy="744538"/>
            <a:chOff x="2381" y="2727"/>
            <a:chExt cx="1226" cy="469"/>
          </a:xfrm>
        </p:grpSpPr>
        <p:sp>
          <p:nvSpPr>
            <p:cNvPr id="72" name="Text Box 87"/>
            <p:cNvSpPr txBox="1">
              <a:spLocks noChangeArrowheads="1"/>
            </p:cNvSpPr>
            <p:nvPr/>
          </p:nvSpPr>
          <p:spPr bwMode="auto">
            <a:xfrm>
              <a:off x="2381" y="2727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rgbClr val="FF0000"/>
                  </a:solidFill>
                </a:rPr>
                <a:t>3</a:t>
              </a:r>
              <a:endParaRPr lang="en-US" altLang="ar-SA" b="1" dirty="0">
                <a:solidFill>
                  <a:srgbClr val="FF0000"/>
                </a:solidFill>
              </a:endParaRPr>
            </a:p>
          </p:txBody>
        </p:sp>
        <p:sp>
          <p:nvSpPr>
            <p:cNvPr id="73" name="Text Box 87"/>
            <p:cNvSpPr txBox="1">
              <a:spLocks noChangeArrowheads="1"/>
            </p:cNvSpPr>
            <p:nvPr/>
          </p:nvSpPr>
          <p:spPr bwMode="auto">
            <a:xfrm>
              <a:off x="2381" y="2963"/>
              <a:ext cx="122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rtl="0" eaLnBrk="1" hangingPunct="1">
                <a:spcBef>
                  <a:spcPct val="50000"/>
                </a:spcBef>
              </a:pPr>
              <a:r>
                <a:rPr lang="ar-SA" altLang="ar-SA" b="1" dirty="0">
                  <a:solidFill>
                    <a:srgbClr val="FF0000"/>
                  </a:solidFill>
                </a:rPr>
                <a:t>ــ 3</a:t>
              </a:r>
              <a:endParaRPr lang="en-US" altLang="ar-SA" b="1" dirty="0">
                <a:solidFill>
                  <a:srgbClr val="FF0000"/>
                </a:solidFill>
              </a:endParaRPr>
            </a:p>
          </p:txBody>
        </p:sp>
        <p:sp>
          <p:nvSpPr>
            <p:cNvPr id="74" name="Line 36"/>
            <p:cNvSpPr>
              <a:spLocks noChangeShapeType="1"/>
            </p:cNvSpPr>
            <p:nvPr/>
          </p:nvSpPr>
          <p:spPr bwMode="auto">
            <a:xfrm flipH="1">
              <a:off x="2540" y="2976"/>
              <a:ext cx="9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75" name="Rectangle 42"/>
          <p:cNvSpPr>
            <a:spLocks noChangeArrowheads="1"/>
          </p:cNvSpPr>
          <p:nvPr/>
        </p:nvSpPr>
        <p:spPr bwMode="auto">
          <a:xfrm>
            <a:off x="6409145" y="4613662"/>
            <a:ext cx="2449869" cy="1269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76" name="Text Box 87"/>
          <p:cNvSpPr txBox="1">
            <a:spLocks noChangeArrowheads="1"/>
          </p:cNvSpPr>
          <p:nvPr/>
        </p:nvSpPr>
        <p:spPr bwMode="auto">
          <a:xfrm>
            <a:off x="7135176" y="4649416"/>
            <a:ext cx="12001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( 7 ، 5 )</a:t>
            </a:r>
            <a:endParaRPr lang="en-US" altLang="ar-SA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7" name="Text Box 87"/>
          <p:cNvSpPr txBox="1">
            <a:spLocks noChangeArrowheads="1"/>
          </p:cNvSpPr>
          <p:nvPr/>
        </p:nvSpPr>
        <p:spPr bwMode="auto">
          <a:xfrm>
            <a:off x="6427151" y="5014728"/>
            <a:ext cx="25082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ص ــ ص</a:t>
            </a:r>
            <a:r>
              <a:rPr lang="ar-SA" altLang="ar-SA" b="1" baseline="-25000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 = م ( س ــ س</a:t>
            </a:r>
            <a:r>
              <a:rPr lang="ar-SA" altLang="ar-SA" b="1" baseline="-25000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 )</a:t>
            </a:r>
            <a:endParaRPr lang="en-US" altLang="ar-SA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8" name="Text Box 87"/>
          <p:cNvSpPr txBox="1">
            <a:spLocks noChangeArrowheads="1"/>
          </p:cNvSpPr>
          <p:nvPr/>
        </p:nvSpPr>
        <p:spPr bwMode="auto">
          <a:xfrm>
            <a:off x="6481126" y="5419814"/>
            <a:ext cx="2400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>
              <a:spcBef>
                <a:spcPct val="50000"/>
              </a:spcBef>
            </a:pP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ص ــ </a:t>
            </a:r>
            <a:r>
              <a:rPr lang="ar-SA" altLang="ar-SA" b="1" dirty="0">
                <a:solidFill>
                  <a:schemeClr val="accent2"/>
                </a:solidFill>
              </a:rPr>
              <a:t>5</a:t>
            </a:r>
            <a:r>
              <a:rPr lang="ar-SA" altLang="ar-SA" b="1" dirty="0">
                <a:solidFill>
                  <a:srgbClr val="FF0000"/>
                </a:solidFill>
              </a:rPr>
              <a:t> = </a:t>
            </a: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ــ 1</a:t>
            </a:r>
            <a:r>
              <a:rPr lang="ar-SA" altLang="ar-SA" b="1" dirty="0">
                <a:solidFill>
                  <a:srgbClr val="FF0000"/>
                </a:solidFill>
              </a:rPr>
              <a:t> ( </a:t>
            </a:r>
            <a:r>
              <a:rPr lang="ar-SA" altLang="ar-SA" b="1" dirty="0">
                <a:solidFill>
                  <a:schemeClr val="accent5">
                    <a:lumMod val="75000"/>
                  </a:schemeClr>
                </a:solidFill>
              </a:rPr>
              <a:t>س ــ </a:t>
            </a:r>
            <a:r>
              <a:rPr lang="ar-SA" altLang="ar-SA" b="1" dirty="0">
                <a:solidFill>
                  <a:schemeClr val="accent2"/>
                </a:solidFill>
              </a:rPr>
              <a:t>7</a:t>
            </a:r>
            <a:r>
              <a:rPr lang="ar-SA" altLang="ar-SA" b="1" dirty="0">
                <a:solidFill>
                  <a:srgbClr val="FF0000"/>
                </a:solidFill>
              </a:rPr>
              <a:t> )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9" name="Text Box 87"/>
          <p:cNvSpPr txBox="1">
            <a:spLocks noChangeArrowheads="1"/>
          </p:cNvSpPr>
          <p:nvPr/>
        </p:nvSpPr>
        <p:spPr bwMode="auto">
          <a:xfrm>
            <a:off x="6030657" y="6060493"/>
            <a:ext cx="23039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sz="1600" b="1" dirty="0">
                <a:solidFill>
                  <a:schemeClr val="accent5">
                    <a:lumMod val="75000"/>
                  </a:schemeClr>
                </a:solidFill>
              </a:rPr>
              <a:t>ص ــ 5 = ــ 1 ( س ــ 7 )</a:t>
            </a:r>
            <a:endParaRPr lang="en-US" altLang="ar-SA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0" name="Text Box 87"/>
          <p:cNvSpPr txBox="1">
            <a:spLocks noChangeArrowheads="1"/>
          </p:cNvSpPr>
          <p:nvPr/>
        </p:nvSpPr>
        <p:spPr bwMode="auto">
          <a:xfrm>
            <a:off x="8169411" y="6052651"/>
            <a:ext cx="396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ar-SA" altLang="ar-SA" b="1" dirty="0"/>
              <a:t>أو</a:t>
            </a:r>
            <a:endParaRPr lang="en-US" altLang="ar-SA" b="1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8610DA9-24D6-8756-B6EC-638BABAF7795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615727"/>
            <a:ext cx="456646" cy="550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48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800" decel="100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800" decel="10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800" decel="100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8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800" decel="100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800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8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8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6" grpId="0" animBg="1"/>
      <p:bldP spid="37" grpId="0" animBg="1"/>
      <p:bldP spid="38" grpId="0" animBg="1"/>
      <p:bldP spid="41" grpId="0"/>
      <p:bldP spid="42" grpId="0"/>
      <p:bldP spid="47" grpId="0"/>
      <p:bldP spid="48" grpId="0"/>
      <p:bldP spid="49" grpId="0"/>
      <p:bldP spid="51" grpId="0"/>
      <p:bldP spid="52" grpId="0"/>
      <p:bldP spid="53" grpId="0"/>
      <p:bldP spid="54" grpId="0"/>
      <p:bldP spid="55" grpId="0"/>
      <p:bldP spid="56" grpId="0"/>
      <p:bldP spid="61" grpId="0"/>
      <p:bldP spid="62" grpId="0"/>
      <p:bldP spid="64" grpId="0"/>
      <p:bldP spid="65" grpId="0"/>
      <p:bldP spid="66" grpId="0"/>
      <p:bldP spid="68" grpId="0"/>
      <p:bldP spid="69" grpId="0"/>
      <p:bldP spid="70" grpId="0"/>
      <p:bldP spid="76" grpId="0"/>
      <p:bldP spid="77" grpId="0"/>
      <p:bldP spid="78" grpId="0"/>
      <p:bldP spid="79" grpId="0"/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5" y="173934"/>
            <a:ext cx="11878573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138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033" y="232712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13135" y="278769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sz="2000" dirty="0"/>
          </a:p>
        </p:txBody>
      </p:sp>
      <p:sp>
        <p:nvSpPr>
          <p:cNvPr id="14" name="مستطيل مستدير الزوايا"/>
          <p:cNvSpPr/>
          <p:nvPr/>
        </p:nvSpPr>
        <p:spPr>
          <a:xfrm>
            <a:off x="3344837" y="5170552"/>
            <a:ext cx="2133515" cy="1038747"/>
          </a:xfrm>
          <a:prstGeom prst="roundRect">
            <a:avLst>
              <a:gd name="adj" fmla="val 12608"/>
            </a:avLst>
          </a:prstGeom>
          <a:solidFill>
            <a:srgbClr val="B37189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6" name="مستطيل مستدير الزوايا"/>
          <p:cNvSpPr/>
          <p:nvPr/>
        </p:nvSpPr>
        <p:spPr>
          <a:xfrm>
            <a:off x="3447288" y="5339683"/>
            <a:ext cx="1848573" cy="767462"/>
          </a:xfrm>
          <a:prstGeom prst="roundRect">
            <a:avLst>
              <a:gd name="adj" fmla="val 14182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7" name="الواجب"/>
          <p:cNvSpPr txBox="1"/>
          <p:nvPr/>
        </p:nvSpPr>
        <p:spPr>
          <a:xfrm>
            <a:off x="3344838" y="5502680"/>
            <a:ext cx="1890299" cy="44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defTabSz="2311906">
              <a:defRPr sz="99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rPr lang="ar-SA" sz="2400" dirty="0"/>
              <a:t>الواجب بالمنصة</a:t>
            </a:r>
            <a:r>
              <a:rPr sz="2400" dirty="0"/>
              <a:t> </a:t>
            </a:r>
          </a:p>
        </p:txBody>
      </p:sp>
      <p:pic>
        <p:nvPicPr>
          <p:cNvPr id="19" name="IMG_4499.jpeg" descr="IMG_4499.jpeg"/>
          <p:cNvPicPr>
            <a:picLocks noChangeAspect="1"/>
          </p:cNvPicPr>
          <p:nvPr/>
        </p:nvPicPr>
        <p:blipFill rotWithShape="1">
          <a:blip r:embed="rId5"/>
          <a:srcRect l="48044"/>
          <a:stretch/>
        </p:blipFill>
        <p:spPr>
          <a:xfrm>
            <a:off x="864624" y="4790363"/>
            <a:ext cx="2090888" cy="1464131"/>
          </a:xfrm>
          <a:prstGeom prst="rect">
            <a:avLst/>
          </a:prstGeom>
          <a:ln w="50800">
            <a:solidFill>
              <a:srgbClr val="FFFFFF"/>
            </a:solidFill>
            <a:prstDash val="sysDot"/>
            <a:miter lim="400000"/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937" y="369888"/>
            <a:ext cx="5218225" cy="2433697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6192" y="2980214"/>
            <a:ext cx="4957023" cy="336805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5D74509-E490-0436-597F-DEB4384297AF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615727"/>
            <a:ext cx="456646" cy="550258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D7C6BCE-EA61-0D5B-D8BA-0726B2FF3C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815" y="416233"/>
            <a:ext cx="5310301" cy="410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82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6873"/>
            <a:ext cx="5893510" cy="6858000"/>
          </a:xfrm>
          <a:prstGeom prst="rect">
            <a:avLst/>
          </a:prstGeom>
        </p:spPr>
      </p:pic>
      <p:pic>
        <p:nvPicPr>
          <p:cNvPr id="6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31498" y="1279585"/>
            <a:ext cx="5695824" cy="46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96000" y="316873"/>
            <a:ext cx="745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40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37020504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577</Words>
  <Application>Microsoft Office PowerPoint</Application>
  <PresentationFormat>شاشة عريضة</PresentationFormat>
  <Paragraphs>125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7" baseType="lpstr">
      <vt:lpstr>AGA Arabesque</vt:lpstr>
      <vt:lpstr>Arial</vt:lpstr>
      <vt:lpstr>Arial Unicode MS</vt:lpstr>
      <vt:lpstr>Calibri</vt:lpstr>
      <vt:lpstr>Calibri Light</vt:lpstr>
      <vt:lpstr>Monotype Koufi</vt:lpstr>
      <vt:lpstr>Sultan bold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Abdullah Almohandes</cp:lastModifiedBy>
  <cp:revision>279</cp:revision>
  <dcterms:created xsi:type="dcterms:W3CDTF">2020-11-12T21:23:07Z</dcterms:created>
  <dcterms:modified xsi:type="dcterms:W3CDTF">2024-09-28T16:35:06Z</dcterms:modified>
</cp:coreProperties>
</file>