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6"/>
  </p:notesMasterIdLst>
  <p:sldIdLst>
    <p:sldId id="364" r:id="rId2"/>
    <p:sldId id="340" r:id="rId3"/>
    <p:sldId id="363" r:id="rId4"/>
    <p:sldId id="365" r:id="rId5"/>
  </p:sldIdLst>
  <p:sldSz cx="12192000" cy="6858000"/>
  <p:notesSz cx="6797675" cy="992505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939D"/>
    <a:srgbClr val="E6E6E6"/>
    <a:srgbClr val="006600"/>
    <a:srgbClr val="ECD3DC"/>
    <a:srgbClr val="E62B5F"/>
    <a:srgbClr val="464C4D"/>
    <a:srgbClr val="E3A06B"/>
    <a:srgbClr val="FFADC6"/>
    <a:srgbClr val="86CFD6"/>
    <a:srgbClr val="FFC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النمط المتوسط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94301" autoAdjust="0"/>
  </p:normalViewPr>
  <p:slideViewPr>
    <p:cSldViewPr snapToGrid="0" showGuides="1">
      <p:cViewPr varScale="1">
        <p:scale>
          <a:sx n="75" d="100"/>
          <a:sy n="75" d="100"/>
        </p:scale>
        <p:origin x="284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2016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7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80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2643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18396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3687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88824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865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09131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8965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04418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05503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2211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6740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39244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95615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4684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1234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9585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7DC747-9FDF-4F7F-8E7E-ECA49A7F6649}" type="datetimeFigureOut">
              <a:rPr lang="ar-EG" smtClean="0"/>
              <a:pPr/>
              <a:t>03/03/1447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33703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156553" y="20259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766333"/>
              </p:ext>
            </p:extLst>
          </p:nvPr>
        </p:nvGraphicFramePr>
        <p:xfrm>
          <a:off x="985308" y="533399"/>
          <a:ext cx="10430934" cy="7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68292">
                  <a:extLst>
                    <a:ext uri="{9D8B030D-6E8A-4147-A177-3AD203B41FA5}">
                      <a16:colId xmlns:a16="http://schemas.microsoft.com/office/drawing/2014/main" val="1125250278"/>
                    </a:ext>
                  </a:extLst>
                </a:gridCol>
                <a:gridCol w="5862642">
                  <a:extLst>
                    <a:ext uri="{9D8B030D-6E8A-4147-A177-3AD203B41FA5}">
                      <a16:colId xmlns:a16="http://schemas.microsoft.com/office/drawing/2014/main" val="2165360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المملكة العربية السعودية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الإدارة العامة للتعليم بمكة المكرمة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60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وزارة التعليم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  </a:t>
                      </a:r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</a:t>
                      </a:r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متوسطة العز</a:t>
                      </a:r>
                      <a:r>
                        <a:rPr lang="ar-SA" sz="2000" b="1" i="0" baseline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بن عبدالسلام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31062"/>
                  </a:ext>
                </a:extLst>
              </a:tr>
            </a:tbl>
          </a:graphicData>
        </a:graphic>
      </p:graphicFrame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444441"/>
              </p:ext>
            </p:extLst>
          </p:nvPr>
        </p:nvGraphicFramePr>
        <p:xfrm>
          <a:off x="1693333" y="1988819"/>
          <a:ext cx="8686802" cy="5791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686802">
                  <a:extLst>
                    <a:ext uri="{9D8B030D-6E8A-4147-A177-3AD203B41FA5}">
                      <a16:colId xmlns:a16="http://schemas.microsoft.com/office/drawing/2014/main" val="16714048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     </a:t>
                      </a:r>
                      <a:r>
                        <a:rPr lang="ar-SA" sz="3200" b="0" dirty="0" smtClean="0">
                          <a:solidFill>
                            <a:schemeClr val="bg1"/>
                          </a:solidFill>
                          <a:latin typeface="itf shaheen pro Light" pitchFamily="50" charset="-78"/>
                          <a:cs typeface="itf shaheen pro Light" pitchFamily="50" charset="-78"/>
                        </a:rPr>
                        <a:t>تدريبات</a:t>
                      </a:r>
                      <a:r>
                        <a:rPr lang="ar-SA" sz="3200" b="0" baseline="0" dirty="0" smtClean="0">
                          <a:solidFill>
                            <a:schemeClr val="bg1"/>
                          </a:solidFill>
                          <a:latin typeface="itf shaheen pro Light" pitchFamily="50" charset="-78"/>
                          <a:cs typeface="itf shaheen pro Light" pitchFamily="50" charset="-78"/>
                        </a:rPr>
                        <a:t> نافس الفصل الأول 1447 </a:t>
                      </a:r>
                      <a:r>
                        <a:rPr lang="ar-SA" sz="3200" b="0" baseline="0" dirty="0" smtClean="0">
                          <a:solidFill>
                            <a:schemeClr val="bg1"/>
                          </a:solidFill>
                          <a:latin typeface="itf shaheen pro Light" pitchFamily="50" charset="-78"/>
                          <a:cs typeface="itf shaheen pro Light" pitchFamily="50" charset="-78"/>
                        </a:rPr>
                        <a:t>هـ ( الأسبوع الثاني)</a:t>
                      </a:r>
                      <a:endParaRPr lang="ar-SA" sz="3200" b="0" dirty="0">
                        <a:solidFill>
                          <a:schemeClr val="bg1"/>
                        </a:solidFill>
                        <a:latin typeface="itf shaheen pro Light" pitchFamily="50" charset="-78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658626"/>
                  </a:ext>
                </a:extLst>
              </a:tr>
            </a:tbl>
          </a:graphicData>
        </a:graphic>
      </p:graphicFrame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128454"/>
              </p:ext>
            </p:extLst>
          </p:nvPr>
        </p:nvGraphicFramePr>
        <p:xfrm>
          <a:off x="2252135" y="2957731"/>
          <a:ext cx="8127999" cy="2661920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556933">
                  <a:extLst>
                    <a:ext uri="{9D8B030D-6E8A-4147-A177-3AD203B41FA5}">
                      <a16:colId xmlns:a16="http://schemas.microsoft.com/office/drawing/2014/main" val="3429144942"/>
                    </a:ext>
                  </a:extLst>
                </a:gridCol>
                <a:gridCol w="524934">
                  <a:extLst>
                    <a:ext uri="{9D8B030D-6E8A-4147-A177-3AD203B41FA5}">
                      <a16:colId xmlns:a16="http://schemas.microsoft.com/office/drawing/2014/main" val="215202769"/>
                    </a:ext>
                  </a:extLst>
                </a:gridCol>
                <a:gridCol w="5046132">
                  <a:extLst>
                    <a:ext uri="{9D8B030D-6E8A-4147-A177-3AD203B41FA5}">
                      <a16:colId xmlns:a16="http://schemas.microsoft.com/office/drawing/2014/main" val="3895854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نواتج التعلم</a:t>
                      </a:r>
                      <a:endParaRPr lang="ar-SA" sz="240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المؤشرات</a:t>
                      </a:r>
                      <a:endParaRPr lang="ar-SA" sz="240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841754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rtl="1"/>
                      <a:r>
                        <a:rPr lang="ar-S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L-Mohanad" pitchFamily="2" charset="-78"/>
                        </a:rPr>
                        <a:t>وصف الأعداد الحقيقية وتصنيفها، والمقارنة بينها وترتيبها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>
                          <a:cs typeface="AL-Mohanad" pitchFamily="2" charset="-78"/>
                        </a:rPr>
                        <a:t>1</a:t>
                      </a:r>
                      <a:endParaRPr lang="ar-SA" dirty="0"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يصف </a:t>
                      </a:r>
                      <a:r>
                        <a:rPr lang="ar-SA" sz="1600" dirty="0">
                          <a:effectLst/>
                          <a:latin typeface="itf shaheen pro Light" pitchFamily="50" charset="-78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الجذر</a:t>
                      </a: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 التربيعي، ويوجده، ويكتبه لعدد بأبسط صورة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4804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ar-SA" dirty="0">
                        <a:cs typeface="AL-Mohanad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>
                          <a:cs typeface="AL-Mohanad" pitchFamily="2" charset="-78"/>
                        </a:rPr>
                        <a:t>2</a:t>
                      </a:r>
                      <a:endParaRPr lang="ar-SA" dirty="0"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يصف الأعداد غير النسبية، ويرتبها تصاعديا وتنازليا، ويقربها إلى أعداد نسبية، ويمثلها على خط الأعداد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40863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ar-SA" dirty="0">
                        <a:cs typeface="AL-Mohanad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>
                          <a:cs typeface="AL-Mohanad" pitchFamily="2" charset="-78"/>
                        </a:rPr>
                        <a:t>2</a:t>
                      </a:r>
                      <a:endParaRPr lang="ar-SA" dirty="0"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يصف الأعداد الحقيقية، ويصنفها إلى أعداد كلية وصحيحة ونسبية، وغير نسبية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82559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ar-SA" dirty="0">
                        <a:cs typeface="AL-Mohanad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>
                          <a:cs typeface="AL-Mohanad" pitchFamily="2" charset="-78"/>
                        </a:rPr>
                        <a:t>4</a:t>
                      </a:r>
                      <a:endParaRPr lang="ar-SA" dirty="0"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يقارن بين الأعداد الصحيحة والنسبية والحقيقية، ويرتبها تصاعديا وتنازليا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02519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ar-SA" dirty="0">
                        <a:cs typeface="AL-Mohanad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>
                          <a:cs typeface="AL-Mohanad" pitchFamily="2" charset="-78"/>
                        </a:rPr>
                        <a:t>5</a:t>
                      </a:r>
                      <a:endParaRPr lang="ar-SA" dirty="0"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يصف الجذر التربيعي، ويوجده، ويكتبه لعدد بأبسط صورة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05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42835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156553" y="211058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232004"/>
              </p:ext>
            </p:extLst>
          </p:nvPr>
        </p:nvGraphicFramePr>
        <p:xfrm>
          <a:off x="2040466" y="885819"/>
          <a:ext cx="8128000" cy="701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495927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chemeClr val="bg1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التدريب </a:t>
                      </a:r>
                      <a:r>
                        <a:rPr lang="ar-SA" sz="4000" dirty="0" smtClean="0">
                          <a:solidFill>
                            <a:schemeClr val="bg1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الثاني</a:t>
                      </a:r>
                      <a:r>
                        <a:rPr lang="ar-SA" sz="4000" baseline="0" dirty="0" smtClean="0">
                          <a:solidFill>
                            <a:schemeClr val="bg1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</a:t>
                      </a:r>
                      <a:endParaRPr lang="ar-SA" sz="4000" dirty="0" smtClean="0">
                        <a:solidFill>
                          <a:schemeClr val="bg1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190154"/>
                  </a:ext>
                </a:extLst>
              </a:tr>
            </a:tbl>
          </a:graphicData>
        </a:graphic>
      </p:graphicFrame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3"/>
          <a:srcRect l="1606" b="-2339"/>
          <a:stretch/>
        </p:blipFill>
        <p:spPr>
          <a:xfrm>
            <a:off x="736600" y="1981200"/>
            <a:ext cx="10735732" cy="296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46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156553" y="211058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3"/>
          <a:srcRect t="3516" b="1"/>
          <a:stretch/>
        </p:blipFill>
        <p:spPr>
          <a:xfrm>
            <a:off x="727074" y="414866"/>
            <a:ext cx="10811934" cy="1879601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4"/>
          <a:srcRect l="1160"/>
          <a:stretch/>
        </p:blipFill>
        <p:spPr>
          <a:xfrm>
            <a:off x="667808" y="3424201"/>
            <a:ext cx="10710333" cy="1899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4636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156553" y="211058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3"/>
          <a:srcRect l="1313"/>
          <a:stretch/>
        </p:blipFill>
        <p:spPr>
          <a:xfrm>
            <a:off x="728133" y="383645"/>
            <a:ext cx="10820400" cy="1857375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4675" y="3289299"/>
            <a:ext cx="108966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929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5191</TotalTime>
  <Words>106</Words>
  <Application>Microsoft Office PowerPoint</Application>
  <PresentationFormat>شاشة عريضة</PresentationFormat>
  <Paragraphs>19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10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15" baseType="lpstr">
      <vt:lpstr>AL-Mohanad</vt:lpstr>
      <vt:lpstr>Al-QuranAlKareem</vt:lpstr>
      <vt:lpstr>Arial</vt:lpstr>
      <vt:lpstr>Calibri</vt:lpstr>
      <vt:lpstr>Century Gothic</vt:lpstr>
      <vt:lpstr>itf shaheen pro</vt:lpstr>
      <vt:lpstr>itf shaheen pro Light</vt:lpstr>
      <vt:lpstr>Tahoma</vt:lpstr>
      <vt:lpstr>Times New Roman</vt:lpstr>
      <vt:lpstr>Wingdings 3</vt:lpstr>
      <vt:lpstr>شريحة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120</cp:revision>
  <cp:lastPrinted>2021-04-05T13:38:13Z</cp:lastPrinted>
  <dcterms:created xsi:type="dcterms:W3CDTF">2021-01-01T21:21:29Z</dcterms:created>
  <dcterms:modified xsi:type="dcterms:W3CDTF">2025-08-26T20:15:27Z</dcterms:modified>
</cp:coreProperties>
</file>