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4" r:id="rId6"/>
    <p:sldId id="265" r:id="rId7"/>
    <p:sldId id="266" r:id="rId8"/>
    <p:sldId id="267" r:id="rId9"/>
    <p:sldId id="260" r:id="rId10"/>
    <p:sldId id="261" r:id="rId11"/>
    <p:sldId id="268" r:id="rId12"/>
    <p:sldId id="262" r:id="rId13"/>
    <p:sldId id="263"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4" r:id="rId29"/>
    <p:sldId id="285" r:id="rId30"/>
    <p:sldId id="286" r:id="rId31"/>
    <p:sldId id="287" r:id="rId32"/>
    <p:sldId id="283"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7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36" autoAdjust="0"/>
    <p:restoredTop sz="94660"/>
  </p:normalViewPr>
  <p:slideViewPr>
    <p:cSldViewPr snapToGrid="0">
      <p:cViewPr varScale="1">
        <p:scale>
          <a:sx n="39" d="100"/>
          <a:sy n="39" d="100"/>
        </p:scale>
        <p:origin x="58" y="8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2A0608-7078-4837-80D8-7E1B07D5913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C687B0E8-E1BA-47ED-921C-DE576CE77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480D8DA1-EA70-4589-ABFB-E7495285C891}"/>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5" name="عنصر نائب للتذييل 4">
            <a:extLst>
              <a:ext uri="{FF2B5EF4-FFF2-40B4-BE49-F238E27FC236}">
                <a16:creationId xmlns:a16="http://schemas.microsoft.com/office/drawing/2014/main" id="{8372A066-D89D-41CF-9075-AF574A4F4105}"/>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19C32B65-996C-437C-B998-2A1A804DC557}"/>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368275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767CD3-BAC6-4677-A500-F5A43407BAE6}"/>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6C32CB38-B017-401E-904C-5B924ECFE42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C2EC42B3-22BC-4643-AA05-1F545ED051A9}"/>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5" name="عنصر نائب للتذييل 4">
            <a:extLst>
              <a:ext uri="{FF2B5EF4-FFF2-40B4-BE49-F238E27FC236}">
                <a16:creationId xmlns:a16="http://schemas.microsoft.com/office/drawing/2014/main" id="{3E6ACCE9-59F0-4B53-A4B8-896B5D311A8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F97551DA-A260-4756-BE61-011681873DA0}"/>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175347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AA1BAC6-CA8F-4B0A-9411-CA2DEBED68E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E2A07184-CC85-4A77-8DCC-ACA24B8DA28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CB0C13B-18CA-422D-854C-ED6E86ED4A01}"/>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5" name="عنصر نائب للتذييل 4">
            <a:extLst>
              <a:ext uri="{FF2B5EF4-FFF2-40B4-BE49-F238E27FC236}">
                <a16:creationId xmlns:a16="http://schemas.microsoft.com/office/drawing/2014/main" id="{E6039E49-81D9-4922-A4FC-4A2974ED1A3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4880329A-6546-488A-BFFB-FD7ACAA17CAF}"/>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12263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69861F-251B-4CFB-9AB7-47CA48CF99CA}"/>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7FA973BF-93B4-4020-9E57-079D7CE2D77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86E60597-9433-4828-A49C-C7D00CE1FE2C}"/>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5" name="عنصر نائب للتذييل 4">
            <a:extLst>
              <a:ext uri="{FF2B5EF4-FFF2-40B4-BE49-F238E27FC236}">
                <a16:creationId xmlns:a16="http://schemas.microsoft.com/office/drawing/2014/main" id="{684B1735-FE69-4FB3-BDEB-0BE50EE5C604}"/>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A7BEB60A-D530-4430-A597-54E63825E1DC}"/>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211469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825587-56F8-4300-B950-B827516AD109}"/>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4A62E2EF-52EA-4F51-9FB1-A92269BF7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D3819D9-9256-4169-A180-17F7217362FB}"/>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5" name="عنصر نائب للتذييل 4">
            <a:extLst>
              <a:ext uri="{FF2B5EF4-FFF2-40B4-BE49-F238E27FC236}">
                <a16:creationId xmlns:a16="http://schemas.microsoft.com/office/drawing/2014/main" id="{0F678165-BB3F-4B43-B60E-B98E7BA94E54}"/>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401E341B-1A9D-4846-9D9B-B5B184E1567F}"/>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15677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EDCBC0-8E0A-4E7E-BB2F-66C6861EFDBE}"/>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484D15F1-E73A-4062-8CCB-1353057258A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682F882D-F02D-4563-89D2-5EF8D4049112}"/>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E53F7581-00EC-44F7-8C39-984DE5C68192}"/>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6" name="عنصر نائب للتذييل 5">
            <a:extLst>
              <a:ext uri="{FF2B5EF4-FFF2-40B4-BE49-F238E27FC236}">
                <a16:creationId xmlns:a16="http://schemas.microsoft.com/office/drawing/2014/main" id="{ACE43E3E-BAAB-4868-8A46-3CD0E367766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446B2A15-42B4-41BD-AF11-DF372A1735AE}"/>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322373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A22210-7335-4128-825B-82BCB457E01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59CBF098-5BC3-485F-ACF1-7AEDB5E3A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543018D-A999-4F3D-8F09-3EF4825010E0}"/>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7AD77F10-DEB2-4023-90E2-DBA7B621E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0D85D50-B980-42D5-BDEF-C33A0C91B27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4D397028-E77B-4CB0-90F6-EB1A60476C01}"/>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8" name="عنصر نائب للتذييل 7">
            <a:extLst>
              <a:ext uri="{FF2B5EF4-FFF2-40B4-BE49-F238E27FC236}">
                <a16:creationId xmlns:a16="http://schemas.microsoft.com/office/drawing/2014/main" id="{71444698-4E45-4AE7-8B33-0C228B92775F}"/>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937641F1-276F-46AA-9C1D-C112867EC160}"/>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7405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69E899-31AA-4B13-B2FD-803D0D3C6A0D}"/>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85644694-CDB4-4A34-97AA-D4590FD4ABC3}"/>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4" name="عنصر نائب للتذييل 3">
            <a:extLst>
              <a:ext uri="{FF2B5EF4-FFF2-40B4-BE49-F238E27FC236}">
                <a16:creationId xmlns:a16="http://schemas.microsoft.com/office/drawing/2014/main" id="{99765A8E-44A5-4503-B10D-9DBE011FDF37}"/>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488BCF1-074F-47DE-86D0-2BAB9FC4B3C7}"/>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13264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0868909-157D-475B-A0CC-504DD4C91B27}"/>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3" name="عنصر نائب للتذييل 2">
            <a:extLst>
              <a:ext uri="{FF2B5EF4-FFF2-40B4-BE49-F238E27FC236}">
                <a16:creationId xmlns:a16="http://schemas.microsoft.com/office/drawing/2014/main" id="{8515F6FE-4365-42B7-A3E2-A62940D0B7AE}"/>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8412A742-7700-4DE4-BC0E-86C9F16A2167}"/>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405168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4F181A-62AE-4DC0-8D43-ACA910ABE27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E3484184-89F1-4AE5-9F2B-2AB9A7042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51F7CE62-6681-43CC-ADA6-6737D996A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4A4C0FC-1C37-4BC1-BD50-4EFC24588618}"/>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6" name="عنصر نائب للتذييل 5">
            <a:extLst>
              <a:ext uri="{FF2B5EF4-FFF2-40B4-BE49-F238E27FC236}">
                <a16:creationId xmlns:a16="http://schemas.microsoft.com/office/drawing/2014/main" id="{F95A1217-0765-4E93-BEAC-3390BF724C58}"/>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B08D28E2-0F33-434E-853A-13D8F52A7106}"/>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341218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1611E9-A090-4F6C-890D-F50EFDC488B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C36D3CE9-5E6A-4385-A777-B375D5719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1BCBAE36-38A8-4CD3-9FAB-87ADD3FED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F7AB7C4-E23D-4136-97E0-4472790CFF00}"/>
              </a:ext>
            </a:extLst>
          </p:cNvPr>
          <p:cNvSpPr>
            <a:spLocks noGrp="1"/>
          </p:cNvSpPr>
          <p:nvPr>
            <p:ph type="dt" sz="half" idx="10"/>
          </p:nvPr>
        </p:nvSpPr>
        <p:spPr/>
        <p:txBody>
          <a:bodyPr/>
          <a:lstStyle/>
          <a:p>
            <a:fld id="{CE4F9318-505D-446B-8FC7-C10D370F1B0F}" type="datetimeFigureOut">
              <a:rPr lang="ar-EG" smtClean="0"/>
              <a:t>08/07/1443</a:t>
            </a:fld>
            <a:endParaRPr lang="ar-EG"/>
          </a:p>
        </p:txBody>
      </p:sp>
      <p:sp>
        <p:nvSpPr>
          <p:cNvPr id="6" name="عنصر نائب للتذييل 5">
            <a:extLst>
              <a:ext uri="{FF2B5EF4-FFF2-40B4-BE49-F238E27FC236}">
                <a16:creationId xmlns:a16="http://schemas.microsoft.com/office/drawing/2014/main" id="{A8FC24F5-297E-4BB0-B170-08157F2385D2}"/>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57BDC4D-923F-49D4-A68B-198AC62678FA}"/>
              </a:ext>
            </a:extLst>
          </p:cNvPr>
          <p:cNvSpPr>
            <a:spLocks noGrp="1"/>
          </p:cNvSpPr>
          <p:nvPr>
            <p:ph type="sldNum" sz="quarter" idx="12"/>
          </p:nvPr>
        </p:nvSpPr>
        <p:spPr/>
        <p:txBody>
          <a:bodyPr/>
          <a:lstStyle/>
          <a:p>
            <a:fld id="{7FCA3FBE-08D9-4D3E-AFDE-061CA1355E82}" type="slidenum">
              <a:rPr lang="ar-EG" smtClean="0"/>
              <a:t>‹#›</a:t>
            </a:fld>
            <a:endParaRPr lang="ar-EG"/>
          </a:p>
        </p:txBody>
      </p:sp>
    </p:spTree>
    <p:extLst>
      <p:ext uri="{BB962C8B-B14F-4D97-AF65-F5344CB8AC3E}">
        <p14:creationId xmlns:p14="http://schemas.microsoft.com/office/powerpoint/2010/main" val="123724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18189B3-82D8-498E-9166-0D715A2971E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40805B37-0BC9-4F1C-9CAB-C29B5313344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5FE3AB19-D8B4-4531-8855-AD6CA8C2680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E4F9318-505D-446B-8FC7-C10D370F1B0F}" type="datetimeFigureOut">
              <a:rPr lang="ar-EG" smtClean="0"/>
              <a:t>08/07/1443</a:t>
            </a:fld>
            <a:endParaRPr lang="ar-EG"/>
          </a:p>
        </p:txBody>
      </p:sp>
      <p:sp>
        <p:nvSpPr>
          <p:cNvPr id="5" name="عنصر نائب للتذييل 4">
            <a:extLst>
              <a:ext uri="{FF2B5EF4-FFF2-40B4-BE49-F238E27FC236}">
                <a16:creationId xmlns:a16="http://schemas.microsoft.com/office/drawing/2014/main" id="{C6DE733A-446D-485E-A27A-FEB5EBB70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9D8C6644-30FB-4A77-BB95-AE31A52C815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FCA3FBE-08D9-4D3E-AFDE-061CA1355E82}" type="slidenum">
              <a:rPr lang="ar-EG" smtClean="0"/>
              <a:t>‹#›</a:t>
            </a:fld>
            <a:endParaRPr lang="ar-EG"/>
          </a:p>
        </p:txBody>
      </p:sp>
    </p:spTree>
    <p:extLst>
      <p:ext uri="{BB962C8B-B14F-4D97-AF65-F5344CB8AC3E}">
        <p14:creationId xmlns:p14="http://schemas.microsoft.com/office/powerpoint/2010/main" val="1422544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0668973-7621-4A6D-9F40-9D9E5AA10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110" y="1316170"/>
            <a:ext cx="6843657" cy="4656926"/>
          </a:xfrm>
          <a:prstGeom prst="rect">
            <a:avLst/>
          </a:prstGeom>
        </p:spPr>
      </p:pic>
      <p:sp>
        <p:nvSpPr>
          <p:cNvPr id="5" name="مربع نص 4">
            <a:extLst>
              <a:ext uri="{FF2B5EF4-FFF2-40B4-BE49-F238E27FC236}">
                <a16:creationId xmlns:a16="http://schemas.microsoft.com/office/drawing/2014/main" id="{B6C883A0-EC9A-46E9-90FE-F79E1ADB227D}"/>
              </a:ext>
            </a:extLst>
          </p:cNvPr>
          <p:cNvSpPr txBox="1"/>
          <p:nvPr/>
        </p:nvSpPr>
        <p:spPr>
          <a:xfrm rot="21196481">
            <a:off x="5832112" y="2121652"/>
            <a:ext cx="2227007" cy="1569660"/>
          </a:xfrm>
          <a:prstGeom prst="rect">
            <a:avLst/>
          </a:prstGeom>
          <a:noFill/>
        </p:spPr>
        <p:txBody>
          <a:bodyPr wrap="square" rtlCol="1">
            <a:spAutoFit/>
          </a:bodyPr>
          <a:lstStyle/>
          <a:p>
            <a:pPr lvl="1" algn="ctr"/>
            <a:r>
              <a:rPr lang="ar-EG" sz="4800" b="1" dirty="0">
                <a:ln>
                  <a:solidFill>
                    <a:srgbClr val="C00000"/>
                  </a:solidFill>
                </a:ln>
              </a:rPr>
              <a:t>الوحدة  الرابعة</a:t>
            </a:r>
          </a:p>
        </p:txBody>
      </p:sp>
      <p:sp>
        <p:nvSpPr>
          <p:cNvPr id="6" name="مربع نص 5">
            <a:extLst>
              <a:ext uri="{FF2B5EF4-FFF2-40B4-BE49-F238E27FC236}">
                <a16:creationId xmlns:a16="http://schemas.microsoft.com/office/drawing/2014/main" id="{64350642-9DE8-495A-AA90-C82063495388}"/>
              </a:ext>
            </a:extLst>
          </p:cNvPr>
          <p:cNvSpPr txBox="1"/>
          <p:nvPr/>
        </p:nvSpPr>
        <p:spPr>
          <a:xfrm rot="21196481">
            <a:off x="3248682" y="2524774"/>
            <a:ext cx="2227007" cy="1569660"/>
          </a:xfrm>
          <a:prstGeom prst="rect">
            <a:avLst/>
          </a:prstGeom>
          <a:noFill/>
        </p:spPr>
        <p:txBody>
          <a:bodyPr wrap="square" rtlCol="1">
            <a:spAutoFit/>
          </a:bodyPr>
          <a:lstStyle/>
          <a:p>
            <a:pPr lvl="1" algn="ctr"/>
            <a:r>
              <a:rPr lang="ar-EG" sz="4800" b="1" dirty="0">
                <a:ln>
                  <a:solidFill>
                    <a:schemeClr val="tx1"/>
                  </a:solidFill>
                </a:ln>
                <a:solidFill>
                  <a:schemeClr val="accent6">
                    <a:lumMod val="75000"/>
                  </a:schemeClr>
                </a:solidFill>
              </a:rPr>
              <a:t>الغذاء والتغذية</a:t>
            </a:r>
          </a:p>
        </p:txBody>
      </p:sp>
    </p:spTree>
    <p:extLst>
      <p:ext uri="{BB962C8B-B14F-4D97-AF65-F5344CB8AC3E}">
        <p14:creationId xmlns:p14="http://schemas.microsoft.com/office/powerpoint/2010/main" val="294371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A23294F-97FF-4802-B811-75603C080858}"/>
              </a:ext>
            </a:extLst>
          </p:cNvPr>
          <p:cNvSpPr txBox="1"/>
          <p:nvPr/>
        </p:nvSpPr>
        <p:spPr>
          <a:xfrm rot="21316527">
            <a:off x="3046771" y="1443841"/>
            <a:ext cx="6098458" cy="39703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a:spAutoFit/>
          </a:bodyPr>
          <a:lstStyle/>
          <a:p>
            <a:r>
              <a:rPr lang="ar-EG" sz="3600" b="1" i="0" u="none" strike="noStrike" dirty="0">
                <a:solidFill>
                  <a:schemeClr val="tx1"/>
                </a:solidFill>
                <a:effectLst/>
                <a:latin typeface="Arial" panose="020B0604020202020204" pitchFamily="34" charset="0"/>
              </a:rPr>
              <a:t>التغذية السليمة المتوازنة تبقي الجسم في وضع صحي سليم، من خلال تزويده بالعناصر الغذائية الضرورية لسلامته وخلوه من الأمراض، مع قدرته على أداء أنشطته اليومية بكامل حيويته ونشاطه، فاتباع نظام غذائي متوازن محدد السعرات الحرارية، </a:t>
            </a:r>
            <a:endParaRPr lang="ar-EG" sz="3600" dirty="0">
              <a:solidFill>
                <a:schemeClr val="tx1"/>
              </a:solidFill>
            </a:endParaRPr>
          </a:p>
        </p:txBody>
      </p:sp>
    </p:spTree>
    <p:extLst>
      <p:ext uri="{BB962C8B-B14F-4D97-AF65-F5344CB8AC3E}">
        <p14:creationId xmlns:p14="http://schemas.microsoft.com/office/powerpoint/2010/main" val="41294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A23294F-97FF-4802-B811-75603C080858}"/>
              </a:ext>
            </a:extLst>
          </p:cNvPr>
          <p:cNvSpPr txBox="1"/>
          <p:nvPr/>
        </p:nvSpPr>
        <p:spPr>
          <a:xfrm rot="21316527">
            <a:off x="3046771" y="1166843"/>
            <a:ext cx="6098458"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a:spAutoFit/>
          </a:bodyPr>
          <a:lstStyle/>
          <a:p>
            <a:r>
              <a:rPr lang="ar-EG" sz="3200" b="1" dirty="0"/>
              <a:t> من غير إفراط أو تفريط، وممارسة أنماط وعادات غذائية صحية، تساعدنا على التمتع بالصحة. ويساعد التثقيف الغذائي والوعي الصحي المجتمع على ممارسة العادات الجيدة في اختيار الأطعمة، وحساب السعرات الحرارية لها للوقاية من بعض الأمراض المزمنة كالسمنة، السكري وضغط الدم، وكذلك التغلب على كثير من العادات والسلوكيات السيئة، </a:t>
            </a:r>
            <a:endParaRPr lang="ar-EG" sz="5400" dirty="0">
              <a:solidFill>
                <a:schemeClr val="tx1"/>
              </a:solidFill>
            </a:endParaRPr>
          </a:p>
        </p:txBody>
      </p:sp>
    </p:spTree>
    <p:extLst>
      <p:ext uri="{BB962C8B-B14F-4D97-AF65-F5344CB8AC3E}">
        <p14:creationId xmlns:p14="http://schemas.microsoft.com/office/powerpoint/2010/main" val="243264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CAF5A575-92BE-40BC-8F4E-32B92875D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223" y="130277"/>
            <a:ext cx="4470055" cy="4470055"/>
          </a:xfrm>
          <a:prstGeom prst="rect">
            <a:avLst/>
          </a:prstGeom>
        </p:spPr>
      </p:pic>
      <p:sp>
        <p:nvSpPr>
          <p:cNvPr id="3" name="مربع نص 2">
            <a:extLst>
              <a:ext uri="{FF2B5EF4-FFF2-40B4-BE49-F238E27FC236}">
                <a16:creationId xmlns:a16="http://schemas.microsoft.com/office/drawing/2014/main" id="{69F49565-B5D4-4C69-9A16-06CBE4D5388C}"/>
              </a:ext>
            </a:extLst>
          </p:cNvPr>
          <p:cNvSpPr txBox="1"/>
          <p:nvPr/>
        </p:nvSpPr>
        <p:spPr>
          <a:xfrm>
            <a:off x="5766619" y="1460090"/>
            <a:ext cx="2212258" cy="1446550"/>
          </a:xfrm>
          <a:prstGeom prst="rect">
            <a:avLst/>
          </a:prstGeom>
          <a:noFill/>
        </p:spPr>
        <p:txBody>
          <a:bodyPr wrap="square" rtlCol="1">
            <a:spAutoFit/>
          </a:bodyPr>
          <a:lstStyle/>
          <a:p>
            <a:pPr algn="ctr"/>
            <a:r>
              <a:rPr lang="ar-EG" sz="4400" b="1" dirty="0">
                <a:solidFill>
                  <a:srgbClr val="7030A0"/>
                </a:solidFill>
              </a:rPr>
              <a:t>السعرات الحرارية</a:t>
            </a:r>
          </a:p>
        </p:txBody>
      </p:sp>
      <p:sp>
        <p:nvSpPr>
          <p:cNvPr id="6" name="مربع نص 5">
            <a:extLst>
              <a:ext uri="{FF2B5EF4-FFF2-40B4-BE49-F238E27FC236}">
                <a16:creationId xmlns:a16="http://schemas.microsoft.com/office/drawing/2014/main" id="{69C439E2-BDA8-42EE-8D57-9AA7BEB49815}"/>
              </a:ext>
            </a:extLst>
          </p:cNvPr>
          <p:cNvSpPr txBox="1"/>
          <p:nvPr/>
        </p:nvSpPr>
        <p:spPr>
          <a:xfrm>
            <a:off x="3285203" y="4456627"/>
            <a:ext cx="6098458" cy="1384995"/>
          </a:xfrm>
          <a:prstGeom prst="rect">
            <a:avLst/>
          </a:prstGeom>
          <a:noFill/>
        </p:spPr>
        <p:txBody>
          <a:bodyPr wrap="square">
            <a:spAutoFit/>
          </a:bodyPr>
          <a:lstStyle/>
          <a:p>
            <a:pPr algn="r" rtl="1">
              <a:spcBef>
                <a:spcPts val="0"/>
              </a:spcBef>
              <a:spcAft>
                <a:spcPts val="500"/>
              </a:spcAft>
            </a:pPr>
            <a:r>
              <a:rPr lang="ar-EG" sz="2800" b="1" i="0" u="none" strike="noStrike" dirty="0">
                <a:solidFill>
                  <a:srgbClr val="4A9300"/>
                </a:solidFill>
                <a:effectLst/>
                <a:latin typeface="Arial" panose="020B0604020202020204" pitchFamily="34" charset="0"/>
              </a:rPr>
              <a:t>هي وحدة قياس كمية الطاقة في الطعام، ويتم توضيح كمية الطاقة في الأغذية بإحدى العبارات الآتية: (السعرات الحرارية - كيلو سعر حراري).</a:t>
            </a:r>
            <a:endParaRPr lang="ar-EG" sz="2800" b="0" dirty="0">
              <a:effectLst/>
            </a:endParaRPr>
          </a:p>
        </p:txBody>
      </p:sp>
      <p:pic>
        <p:nvPicPr>
          <p:cNvPr id="3074" name="Picture 2" descr="المعدة تناول الطعام من السعرات الحرارية ، المعدة الكاملة, الغذاء, النص png">
            <a:extLst>
              <a:ext uri="{FF2B5EF4-FFF2-40B4-BE49-F238E27FC236}">
                <a16:creationId xmlns:a16="http://schemas.microsoft.com/office/drawing/2014/main" id="{4E60A4BB-DD25-4E03-97B6-4E869A61B6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889"/>
                    </a14:imgEffect>
                  </a14:imgLayer>
                </a14:imgProps>
              </a:ext>
              <a:ext uri="{28A0092B-C50C-407E-A947-70E740481C1C}">
                <a14:useLocalDpi xmlns:a14="http://schemas.microsoft.com/office/drawing/2010/main" val="0"/>
              </a:ext>
            </a:extLst>
          </a:blip>
          <a:srcRect/>
          <a:stretch>
            <a:fillRect/>
          </a:stretch>
        </p:blipFill>
        <p:spPr bwMode="auto">
          <a:xfrm>
            <a:off x="-1331656" y="1492177"/>
            <a:ext cx="8572500" cy="2828925"/>
          </a:xfrm>
          <a:prstGeom prst="rect">
            <a:avLst/>
          </a:prstGeom>
          <a:noFill/>
        </p:spPr>
      </p:pic>
    </p:spTree>
    <p:extLst>
      <p:ext uri="{BB962C8B-B14F-4D97-AF65-F5344CB8AC3E}">
        <p14:creationId xmlns:p14="http://schemas.microsoft.com/office/powerpoint/2010/main" val="40967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9538A94-A67A-469D-959F-2D73273DE79B}"/>
              </a:ext>
            </a:extLst>
          </p:cNvPr>
          <p:cNvPicPr>
            <a:picLocks noChangeAspect="1"/>
          </p:cNvPicPr>
          <p:nvPr/>
        </p:nvPicPr>
        <p:blipFill rotWithShape="1">
          <a:blip r:embed="rId2">
            <a:extLst>
              <a:ext uri="{28A0092B-C50C-407E-A947-70E740481C1C}">
                <a14:useLocalDpi xmlns:a14="http://schemas.microsoft.com/office/drawing/2010/main" val="0"/>
              </a:ext>
            </a:extLst>
          </a:blip>
          <a:srcRect t="63011"/>
          <a:stretch/>
        </p:blipFill>
        <p:spPr>
          <a:xfrm>
            <a:off x="2666999" y="302633"/>
            <a:ext cx="6858000" cy="2868269"/>
          </a:xfrm>
          <a:prstGeom prst="rect">
            <a:avLst/>
          </a:prstGeom>
        </p:spPr>
      </p:pic>
      <p:sp>
        <p:nvSpPr>
          <p:cNvPr id="3" name="مربع نص 2">
            <a:extLst>
              <a:ext uri="{FF2B5EF4-FFF2-40B4-BE49-F238E27FC236}">
                <a16:creationId xmlns:a16="http://schemas.microsoft.com/office/drawing/2014/main" id="{F07E72C9-7605-46DC-A193-B613571AA4C4}"/>
              </a:ext>
            </a:extLst>
          </p:cNvPr>
          <p:cNvSpPr txBox="1"/>
          <p:nvPr/>
        </p:nvSpPr>
        <p:spPr>
          <a:xfrm>
            <a:off x="4110497" y="659549"/>
            <a:ext cx="3971003" cy="1077218"/>
          </a:xfrm>
          <a:prstGeom prst="rect">
            <a:avLst/>
          </a:prstGeom>
          <a:noFill/>
        </p:spPr>
        <p:txBody>
          <a:bodyPr wrap="square">
            <a:spAutoFit/>
          </a:bodyPr>
          <a:lstStyle/>
          <a:p>
            <a:pPr algn="ctr"/>
            <a:r>
              <a:rPr lang="ar-EG" sz="3200" b="1" i="0" u="none" strike="noStrike" dirty="0">
                <a:solidFill>
                  <a:schemeClr val="bg1"/>
                </a:solidFill>
                <a:effectLst/>
                <a:latin typeface="Arial" panose="020B0604020202020204" pitchFamily="34" charset="0"/>
              </a:rPr>
              <a:t>السعرات الحرارية التي يحتاجها الفرد في اليوم</a:t>
            </a:r>
            <a:endParaRPr lang="ar-EG" sz="3200" b="1" dirty="0">
              <a:solidFill>
                <a:schemeClr val="bg1"/>
              </a:solidFill>
            </a:endParaRPr>
          </a:p>
        </p:txBody>
      </p:sp>
      <p:sp>
        <p:nvSpPr>
          <p:cNvPr id="6" name="مربع نص 5">
            <a:extLst>
              <a:ext uri="{FF2B5EF4-FFF2-40B4-BE49-F238E27FC236}">
                <a16:creationId xmlns:a16="http://schemas.microsoft.com/office/drawing/2014/main" id="{BEA04DA0-1F29-4113-B13B-BD7C6091DEDC}"/>
              </a:ext>
            </a:extLst>
          </p:cNvPr>
          <p:cNvSpPr txBox="1"/>
          <p:nvPr/>
        </p:nvSpPr>
        <p:spPr>
          <a:xfrm>
            <a:off x="2031589" y="2330591"/>
            <a:ext cx="8601997" cy="523220"/>
          </a:xfrm>
          <a:prstGeom prst="rect">
            <a:avLst/>
          </a:prstGeom>
          <a:noFill/>
        </p:spPr>
        <p:txBody>
          <a:bodyPr wrap="square">
            <a:spAutoFit/>
          </a:bodyPr>
          <a:lstStyle/>
          <a:p>
            <a:pPr algn="r" rtl="1">
              <a:spcBef>
                <a:spcPts val="0"/>
              </a:spcBef>
              <a:spcAft>
                <a:spcPts val="500"/>
              </a:spcAft>
            </a:pPr>
            <a:r>
              <a:rPr lang="ar-EG" sz="2800" b="1" i="0" u="none" strike="noStrike" dirty="0">
                <a:solidFill>
                  <a:srgbClr val="6F7600"/>
                </a:solidFill>
                <a:effectLst/>
                <a:latin typeface="Arial" panose="020B0604020202020204" pitchFamily="34" charset="0"/>
              </a:rPr>
              <a:t> يتم تحديد احتياجات الفرد من السعرات الحرارية بناء على عوامل منها:</a:t>
            </a:r>
            <a:endParaRPr lang="ar-EG" sz="2800" b="1" dirty="0">
              <a:effectLst/>
            </a:endParaRPr>
          </a:p>
        </p:txBody>
      </p:sp>
      <p:grpSp>
        <p:nvGrpSpPr>
          <p:cNvPr id="10" name="مجموعة 9">
            <a:extLst>
              <a:ext uri="{FF2B5EF4-FFF2-40B4-BE49-F238E27FC236}">
                <a16:creationId xmlns:a16="http://schemas.microsoft.com/office/drawing/2014/main" id="{D752EB77-C802-453D-85C0-D8CA0AA6C3AF}"/>
              </a:ext>
            </a:extLst>
          </p:cNvPr>
          <p:cNvGrpSpPr/>
          <p:nvPr/>
        </p:nvGrpSpPr>
        <p:grpSpPr>
          <a:xfrm>
            <a:off x="9694067" y="3170902"/>
            <a:ext cx="1879037" cy="2761574"/>
            <a:chOff x="8754549" y="3170902"/>
            <a:chExt cx="1879037" cy="2761574"/>
          </a:xfrm>
        </p:grpSpPr>
        <p:pic>
          <p:nvPicPr>
            <p:cNvPr id="8" name="صورة 7">
              <a:extLst>
                <a:ext uri="{FF2B5EF4-FFF2-40B4-BE49-F238E27FC236}">
                  <a16:creationId xmlns:a16="http://schemas.microsoft.com/office/drawing/2014/main" id="{5F5DE871-55A8-4FF2-88A8-1AE23B6BA00C}"/>
                </a:ext>
              </a:extLst>
            </p:cNvPr>
            <p:cNvPicPr>
              <a:picLocks noChangeAspect="1"/>
            </p:cNvPicPr>
            <p:nvPr/>
          </p:nvPicPr>
          <p:blipFill>
            <a:blip r:embed="rId3"/>
            <a:stretch>
              <a:fillRect/>
            </a:stretch>
          </p:blipFill>
          <p:spPr>
            <a:xfrm>
              <a:off x="8754549" y="3170902"/>
              <a:ext cx="1879037" cy="19212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مربع نص 8">
              <a:extLst>
                <a:ext uri="{FF2B5EF4-FFF2-40B4-BE49-F238E27FC236}">
                  <a16:creationId xmlns:a16="http://schemas.microsoft.com/office/drawing/2014/main" id="{AE2E5471-B461-476B-9A32-7C589199A2DC}"/>
                </a:ext>
              </a:extLst>
            </p:cNvPr>
            <p:cNvSpPr txBox="1"/>
            <p:nvPr/>
          </p:nvSpPr>
          <p:spPr>
            <a:xfrm>
              <a:off x="8967018" y="5409256"/>
              <a:ext cx="1666568" cy="523220"/>
            </a:xfrm>
            <a:prstGeom prst="rect">
              <a:avLst/>
            </a:prstGeom>
            <a:noFill/>
          </p:spPr>
          <p:txBody>
            <a:bodyPr wrap="square" rtlCol="1">
              <a:spAutoFit/>
            </a:bodyPr>
            <a:lstStyle/>
            <a:p>
              <a:pPr algn="ctr"/>
              <a:r>
                <a:rPr lang="ar-EG" sz="2800" dirty="0"/>
                <a:t>الوزن</a:t>
              </a:r>
            </a:p>
          </p:txBody>
        </p:sp>
      </p:grpSp>
      <p:grpSp>
        <p:nvGrpSpPr>
          <p:cNvPr id="14" name="مجموعة 13">
            <a:extLst>
              <a:ext uri="{FF2B5EF4-FFF2-40B4-BE49-F238E27FC236}">
                <a16:creationId xmlns:a16="http://schemas.microsoft.com/office/drawing/2014/main" id="{8BC7A8D8-7239-4BEC-88A6-086CF0979BCD}"/>
              </a:ext>
            </a:extLst>
          </p:cNvPr>
          <p:cNvGrpSpPr/>
          <p:nvPr/>
        </p:nvGrpSpPr>
        <p:grpSpPr>
          <a:xfrm>
            <a:off x="7352838" y="3295722"/>
            <a:ext cx="1879036" cy="2636754"/>
            <a:chOff x="6202464" y="3295722"/>
            <a:chExt cx="1879036" cy="2636754"/>
          </a:xfrm>
        </p:grpSpPr>
        <p:pic>
          <p:nvPicPr>
            <p:cNvPr id="12" name="صورة 11">
              <a:extLst>
                <a:ext uri="{FF2B5EF4-FFF2-40B4-BE49-F238E27FC236}">
                  <a16:creationId xmlns:a16="http://schemas.microsoft.com/office/drawing/2014/main" id="{A73B32E7-41F1-4C6E-8CC4-694BFF19A382}"/>
                </a:ext>
              </a:extLst>
            </p:cNvPr>
            <p:cNvPicPr>
              <a:picLocks noChangeAspect="1"/>
            </p:cNvPicPr>
            <p:nvPr/>
          </p:nvPicPr>
          <p:blipFill>
            <a:blip r:embed="rId4"/>
            <a:stretch>
              <a:fillRect/>
            </a:stretch>
          </p:blipFill>
          <p:spPr>
            <a:xfrm>
              <a:off x="6202464" y="3295722"/>
              <a:ext cx="1879036" cy="19031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مربع نص 12">
              <a:extLst>
                <a:ext uri="{FF2B5EF4-FFF2-40B4-BE49-F238E27FC236}">
                  <a16:creationId xmlns:a16="http://schemas.microsoft.com/office/drawing/2014/main" id="{5600BF79-6A6F-407C-9056-B99D01614D9A}"/>
                </a:ext>
              </a:extLst>
            </p:cNvPr>
            <p:cNvSpPr txBox="1"/>
            <p:nvPr/>
          </p:nvSpPr>
          <p:spPr>
            <a:xfrm>
              <a:off x="6414932" y="5409256"/>
              <a:ext cx="1666568" cy="523220"/>
            </a:xfrm>
            <a:prstGeom prst="rect">
              <a:avLst/>
            </a:prstGeom>
            <a:noFill/>
          </p:spPr>
          <p:txBody>
            <a:bodyPr wrap="square" rtlCol="1">
              <a:spAutoFit/>
            </a:bodyPr>
            <a:lstStyle/>
            <a:p>
              <a:pPr algn="ctr"/>
              <a:r>
                <a:rPr lang="ar-EG" sz="2800" dirty="0"/>
                <a:t>الطول</a:t>
              </a:r>
            </a:p>
          </p:txBody>
        </p:sp>
      </p:grpSp>
      <p:grpSp>
        <p:nvGrpSpPr>
          <p:cNvPr id="18" name="مجموعة 17">
            <a:extLst>
              <a:ext uri="{FF2B5EF4-FFF2-40B4-BE49-F238E27FC236}">
                <a16:creationId xmlns:a16="http://schemas.microsoft.com/office/drawing/2014/main" id="{5D507F40-3B27-4DA3-B69F-34EE7D89A2D6}"/>
              </a:ext>
            </a:extLst>
          </p:cNvPr>
          <p:cNvGrpSpPr/>
          <p:nvPr/>
        </p:nvGrpSpPr>
        <p:grpSpPr>
          <a:xfrm>
            <a:off x="5262716" y="3334588"/>
            <a:ext cx="1903155" cy="2645758"/>
            <a:chOff x="5262716" y="3334588"/>
            <a:chExt cx="1903155" cy="2645758"/>
          </a:xfrm>
        </p:grpSpPr>
        <p:sp>
          <p:nvSpPr>
            <p:cNvPr id="15" name="مربع نص 14">
              <a:extLst>
                <a:ext uri="{FF2B5EF4-FFF2-40B4-BE49-F238E27FC236}">
                  <a16:creationId xmlns:a16="http://schemas.microsoft.com/office/drawing/2014/main" id="{0659BA2A-1AB8-47E4-AE49-67D64D161CE1}"/>
                </a:ext>
              </a:extLst>
            </p:cNvPr>
            <p:cNvSpPr txBox="1"/>
            <p:nvPr/>
          </p:nvSpPr>
          <p:spPr>
            <a:xfrm>
              <a:off x="5499303" y="5457126"/>
              <a:ext cx="1666568" cy="523220"/>
            </a:xfrm>
            <a:prstGeom prst="rect">
              <a:avLst/>
            </a:prstGeom>
            <a:noFill/>
          </p:spPr>
          <p:txBody>
            <a:bodyPr wrap="square" rtlCol="1">
              <a:spAutoFit/>
            </a:bodyPr>
            <a:lstStyle/>
            <a:p>
              <a:pPr algn="ctr"/>
              <a:r>
                <a:rPr lang="ar-EG" sz="2800" dirty="0"/>
                <a:t>العمر</a:t>
              </a:r>
            </a:p>
          </p:txBody>
        </p:sp>
        <p:pic>
          <p:nvPicPr>
            <p:cNvPr id="17" name="صورة 16">
              <a:extLst>
                <a:ext uri="{FF2B5EF4-FFF2-40B4-BE49-F238E27FC236}">
                  <a16:creationId xmlns:a16="http://schemas.microsoft.com/office/drawing/2014/main" id="{5EF0D416-407B-481A-8D92-5E4A8264F0FB}"/>
                </a:ext>
              </a:extLst>
            </p:cNvPr>
            <p:cNvPicPr>
              <a:picLocks noChangeAspect="1"/>
            </p:cNvPicPr>
            <p:nvPr/>
          </p:nvPicPr>
          <p:blipFill>
            <a:blip r:embed="rId5"/>
            <a:stretch>
              <a:fillRect/>
            </a:stretch>
          </p:blipFill>
          <p:spPr>
            <a:xfrm>
              <a:off x="5262716" y="3334588"/>
              <a:ext cx="1666567" cy="1805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2" name="مجموعة 21">
            <a:extLst>
              <a:ext uri="{FF2B5EF4-FFF2-40B4-BE49-F238E27FC236}">
                <a16:creationId xmlns:a16="http://schemas.microsoft.com/office/drawing/2014/main" id="{33D3AA6F-1D4A-4636-8856-480E94F2C112}"/>
              </a:ext>
            </a:extLst>
          </p:cNvPr>
          <p:cNvGrpSpPr/>
          <p:nvPr/>
        </p:nvGrpSpPr>
        <p:grpSpPr>
          <a:xfrm>
            <a:off x="3168959" y="3344566"/>
            <a:ext cx="1774822" cy="2635780"/>
            <a:chOff x="3168959" y="3344566"/>
            <a:chExt cx="1774822" cy="2635780"/>
          </a:xfrm>
        </p:grpSpPr>
        <p:pic>
          <p:nvPicPr>
            <p:cNvPr id="20" name="صورة 19">
              <a:extLst>
                <a:ext uri="{FF2B5EF4-FFF2-40B4-BE49-F238E27FC236}">
                  <a16:creationId xmlns:a16="http://schemas.microsoft.com/office/drawing/2014/main" id="{8F4A64D1-75A4-4292-B393-BF1DCB6391F3}"/>
                </a:ext>
              </a:extLst>
            </p:cNvPr>
            <p:cNvPicPr>
              <a:picLocks noChangeAspect="1"/>
            </p:cNvPicPr>
            <p:nvPr/>
          </p:nvPicPr>
          <p:blipFill>
            <a:blip r:embed="rId6"/>
            <a:stretch>
              <a:fillRect/>
            </a:stretch>
          </p:blipFill>
          <p:spPr>
            <a:xfrm>
              <a:off x="3168959" y="3344566"/>
              <a:ext cx="1670202" cy="1805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مربع نص 20">
              <a:extLst>
                <a:ext uri="{FF2B5EF4-FFF2-40B4-BE49-F238E27FC236}">
                  <a16:creationId xmlns:a16="http://schemas.microsoft.com/office/drawing/2014/main" id="{09CA3B48-B981-4AEB-931F-77558D14EB22}"/>
                </a:ext>
              </a:extLst>
            </p:cNvPr>
            <p:cNvSpPr txBox="1"/>
            <p:nvPr/>
          </p:nvSpPr>
          <p:spPr>
            <a:xfrm>
              <a:off x="3277213" y="5457126"/>
              <a:ext cx="1666568" cy="523220"/>
            </a:xfrm>
            <a:prstGeom prst="rect">
              <a:avLst/>
            </a:prstGeom>
            <a:noFill/>
          </p:spPr>
          <p:txBody>
            <a:bodyPr wrap="square" rtlCol="1">
              <a:spAutoFit/>
            </a:bodyPr>
            <a:lstStyle/>
            <a:p>
              <a:pPr algn="ctr"/>
              <a:r>
                <a:rPr lang="ar-EG" sz="2800" dirty="0"/>
                <a:t>الجنس</a:t>
              </a:r>
            </a:p>
          </p:txBody>
        </p:sp>
      </p:grpSp>
      <p:grpSp>
        <p:nvGrpSpPr>
          <p:cNvPr id="26" name="مجموعة 25">
            <a:extLst>
              <a:ext uri="{FF2B5EF4-FFF2-40B4-BE49-F238E27FC236}">
                <a16:creationId xmlns:a16="http://schemas.microsoft.com/office/drawing/2014/main" id="{3E3132D0-DEF4-44DC-B25D-F8966CEFAA27}"/>
              </a:ext>
            </a:extLst>
          </p:cNvPr>
          <p:cNvGrpSpPr/>
          <p:nvPr/>
        </p:nvGrpSpPr>
        <p:grpSpPr>
          <a:xfrm>
            <a:off x="964100" y="3505600"/>
            <a:ext cx="1835635" cy="2439041"/>
            <a:chOff x="964100" y="3505600"/>
            <a:chExt cx="1835635" cy="2439041"/>
          </a:xfrm>
        </p:grpSpPr>
        <p:pic>
          <p:nvPicPr>
            <p:cNvPr id="24" name="صورة 23">
              <a:extLst>
                <a:ext uri="{FF2B5EF4-FFF2-40B4-BE49-F238E27FC236}">
                  <a16:creationId xmlns:a16="http://schemas.microsoft.com/office/drawing/2014/main" id="{E590F998-70C5-4D6C-BDC4-BC229E0878DC}"/>
                </a:ext>
              </a:extLst>
            </p:cNvPr>
            <p:cNvPicPr>
              <a:picLocks noChangeAspect="1"/>
            </p:cNvPicPr>
            <p:nvPr/>
          </p:nvPicPr>
          <p:blipFill>
            <a:blip r:embed="rId7"/>
            <a:stretch>
              <a:fillRect/>
            </a:stretch>
          </p:blipFill>
          <p:spPr>
            <a:xfrm>
              <a:off x="964100" y="3505600"/>
              <a:ext cx="1781304" cy="1686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مربع نص 24">
              <a:extLst>
                <a:ext uri="{FF2B5EF4-FFF2-40B4-BE49-F238E27FC236}">
                  <a16:creationId xmlns:a16="http://schemas.microsoft.com/office/drawing/2014/main" id="{D5E924A2-701B-48F8-A09E-251813664B9C}"/>
                </a:ext>
              </a:extLst>
            </p:cNvPr>
            <p:cNvSpPr txBox="1"/>
            <p:nvPr/>
          </p:nvSpPr>
          <p:spPr>
            <a:xfrm>
              <a:off x="1133167" y="5421421"/>
              <a:ext cx="1666568" cy="523220"/>
            </a:xfrm>
            <a:prstGeom prst="rect">
              <a:avLst/>
            </a:prstGeom>
            <a:noFill/>
          </p:spPr>
          <p:txBody>
            <a:bodyPr wrap="square" rtlCol="1">
              <a:spAutoFit/>
            </a:bodyPr>
            <a:lstStyle/>
            <a:p>
              <a:pPr algn="ctr"/>
              <a:r>
                <a:rPr lang="ar-EG" sz="2800" dirty="0"/>
                <a:t>النشاط البدني</a:t>
              </a:r>
            </a:p>
          </p:txBody>
        </p:sp>
      </p:grpSp>
    </p:spTree>
    <p:extLst>
      <p:ext uri="{BB962C8B-B14F-4D97-AF65-F5344CB8AC3E}">
        <p14:creationId xmlns:p14="http://schemas.microsoft.com/office/powerpoint/2010/main" val="316544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016A2037-F4F7-476A-92BE-DC11C4AC388F}"/>
              </a:ext>
            </a:extLst>
          </p:cNvPr>
          <p:cNvSpPr/>
          <p:nvPr/>
        </p:nvSpPr>
        <p:spPr>
          <a:xfrm>
            <a:off x="4439265" y="427703"/>
            <a:ext cx="3200400" cy="1519084"/>
          </a:xfrm>
          <a:prstGeom prst="flowChartMultidocumen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i="1" dirty="0"/>
              <a:t>في المتوسط</a:t>
            </a:r>
          </a:p>
        </p:txBody>
      </p:sp>
      <p:grpSp>
        <p:nvGrpSpPr>
          <p:cNvPr id="8" name="مجموعة 7">
            <a:extLst>
              <a:ext uri="{FF2B5EF4-FFF2-40B4-BE49-F238E27FC236}">
                <a16:creationId xmlns:a16="http://schemas.microsoft.com/office/drawing/2014/main" id="{BD445446-3008-4920-9738-5EF39A2C1D41}"/>
              </a:ext>
            </a:extLst>
          </p:cNvPr>
          <p:cNvGrpSpPr/>
          <p:nvPr/>
        </p:nvGrpSpPr>
        <p:grpSpPr>
          <a:xfrm>
            <a:off x="8815692" y="2524739"/>
            <a:ext cx="2370956" cy="3494779"/>
            <a:chOff x="8815692" y="2524739"/>
            <a:chExt cx="2370956" cy="3494779"/>
          </a:xfrm>
        </p:grpSpPr>
        <p:pic>
          <p:nvPicPr>
            <p:cNvPr id="4" name="صورة 3">
              <a:extLst>
                <a:ext uri="{FF2B5EF4-FFF2-40B4-BE49-F238E27FC236}">
                  <a16:creationId xmlns:a16="http://schemas.microsoft.com/office/drawing/2014/main" id="{DFFD7D32-E253-49A6-A896-1824C4968895}"/>
                </a:ext>
              </a:extLst>
            </p:cNvPr>
            <p:cNvPicPr>
              <a:picLocks noChangeAspect="1"/>
            </p:cNvPicPr>
            <p:nvPr/>
          </p:nvPicPr>
          <p:blipFill>
            <a:blip r:embed="rId2"/>
            <a:stretch>
              <a:fillRect/>
            </a:stretch>
          </p:blipFill>
          <p:spPr>
            <a:xfrm>
              <a:off x="8815692" y="2524739"/>
              <a:ext cx="2308277" cy="13724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ربع نص 5">
              <a:extLst>
                <a:ext uri="{FF2B5EF4-FFF2-40B4-BE49-F238E27FC236}">
                  <a16:creationId xmlns:a16="http://schemas.microsoft.com/office/drawing/2014/main" id="{30075592-37D4-4847-ADBA-88FF57D435BB}"/>
                </a:ext>
              </a:extLst>
            </p:cNvPr>
            <p:cNvSpPr txBox="1"/>
            <p:nvPr/>
          </p:nvSpPr>
          <p:spPr>
            <a:xfrm>
              <a:off x="8878370" y="4203636"/>
              <a:ext cx="2308278" cy="1815882"/>
            </a:xfrm>
            <a:prstGeom prst="rect">
              <a:avLst/>
            </a:prstGeom>
            <a:noFill/>
          </p:spPr>
          <p:txBody>
            <a:bodyPr wrap="square">
              <a:spAutoFit/>
            </a:bodyPr>
            <a:lstStyle/>
            <a:p>
              <a:pPr algn="ctr" rtl="1">
                <a:spcBef>
                  <a:spcPts val="0"/>
                </a:spcBef>
                <a:spcAft>
                  <a:spcPts val="500"/>
                </a:spcAft>
              </a:pPr>
              <a:r>
                <a:rPr lang="ar-EG" sz="2800" b="1" i="0" u="none" strike="noStrike" dirty="0">
                  <a:solidFill>
                    <a:srgbClr val="5B6500"/>
                  </a:solidFill>
                  <a:effectLst/>
                  <a:latin typeface="Arial" panose="020B0604020202020204" pitchFamily="34" charset="0"/>
                </a:rPr>
                <a:t>يحتاج إلى ما يقارب 2500 سعرة حرارية في اليوم</a:t>
              </a:r>
              <a:endParaRPr lang="ar-EG" sz="2800" b="1" dirty="0">
                <a:effectLst/>
              </a:endParaRPr>
            </a:p>
          </p:txBody>
        </p:sp>
      </p:grpSp>
      <p:sp>
        <p:nvSpPr>
          <p:cNvPr id="10" name="مربع نص 9">
            <a:extLst>
              <a:ext uri="{FF2B5EF4-FFF2-40B4-BE49-F238E27FC236}">
                <a16:creationId xmlns:a16="http://schemas.microsoft.com/office/drawing/2014/main" id="{AF7EFBD2-DC5B-4BC0-9E42-650B4D89C10C}"/>
              </a:ext>
            </a:extLst>
          </p:cNvPr>
          <p:cNvSpPr txBox="1"/>
          <p:nvPr/>
        </p:nvSpPr>
        <p:spPr>
          <a:xfrm>
            <a:off x="5265175" y="4419079"/>
            <a:ext cx="2569906" cy="1384995"/>
          </a:xfrm>
          <a:prstGeom prst="rect">
            <a:avLst/>
          </a:prstGeom>
          <a:noFill/>
        </p:spPr>
        <p:txBody>
          <a:bodyPr wrap="square">
            <a:spAutoFit/>
          </a:bodyPr>
          <a:lstStyle/>
          <a:p>
            <a:pPr algn="ctr" rtl="1">
              <a:spcBef>
                <a:spcPts val="0"/>
              </a:spcBef>
              <a:spcAft>
                <a:spcPts val="500"/>
              </a:spcAft>
            </a:pPr>
            <a:r>
              <a:rPr lang="ar-EG" sz="2800" b="1" i="0" u="none" strike="noStrike" dirty="0">
                <a:solidFill>
                  <a:srgbClr val="535B00"/>
                </a:solidFill>
                <a:effectLst/>
                <a:latin typeface="Arial" panose="020B0604020202020204" pitchFamily="34" charset="0"/>
              </a:rPr>
              <a:t> تحتاج إلى ما يقارب 2000 سعرة حرارية في اليوم</a:t>
            </a:r>
            <a:endParaRPr lang="ar-EG" sz="2800" b="1" dirty="0">
              <a:effectLst/>
            </a:endParaRPr>
          </a:p>
        </p:txBody>
      </p:sp>
      <p:pic>
        <p:nvPicPr>
          <p:cNvPr id="12" name="صورة 11">
            <a:extLst>
              <a:ext uri="{FF2B5EF4-FFF2-40B4-BE49-F238E27FC236}">
                <a16:creationId xmlns:a16="http://schemas.microsoft.com/office/drawing/2014/main" id="{DB82159C-4296-451F-9FE5-02EA43A990CE}"/>
              </a:ext>
            </a:extLst>
          </p:cNvPr>
          <p:cNvPicPr>
            <a:picLocks noChangeAspect="1"/>
          </p:cNvPicPr>
          <p:nvPr/>
        </p:nvPicPr>
        <p:blipFill>
          <a:blip r:embed="rId3"/>
          <a:stretch>
            <a:fillRect/>
          </a:stretch>
        </p:blipFill>
        <p:spPr>
          <a:xfrm>
            <a:off x="5396484" y="2698676"/>
            <a:ext cx="2021801" cy="1460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7" name="مجموعة 16">
            <a:extLst>
              <a:ext uri="{FF2B5EF4-FFF2-40B4-BE49-F238E27FC236}">
                <a16:creationId xmlns:a16="http://schemas.microsoft.com/office/drawing/2014/main" id="{F9488CEE-00B3-4321-B700-C4213507AC3F}"/>
              </a:ext>
            </a:extLst>
          </p:cNvPr>
          <p:cNvGrpSpPr/>
          <p:nvPr/>
        </p:nvGrpSpPr>
        <p:grpSpPr>
          <a:xfrm>
            <a:off x="779335" y="2784291"/>
            <a:ext cx="3751203" cy="3235227"/>
            <a:chOff x="779335" y="2784291"/>
            <a:chExt cx="3751203" cy="3235227"/>
          </a:xfrm>
        </p:grpSpPr>
        <p:pic>
          <p:nvPicPr>
            <p:cNvPr id="14" name="صورة 13">
              <a:extLst>
                <a:ext uri="{FF2B5EF4-FFF2-40B4-BE49-F238E27FC236}">
                  <a16:creationId xmlns:a16="http://schemas.microsoft.com/office/drawing/2014/main" id="{CE325CDD-8E16-459A-A304-4490EBDC3AEC}"/>
                </a:ext>
              </a:extLst>
            </p:cNvPr>
            <p:cNvPicPr>
              <a:picLocks noChangeAspect="1"/>
            </p:cNvPicPr>
            <p:nvPr/>
          </p:nvPicPr>
          <p:blipFill>
            <a:blip r:embed="rId4"/>
            <a:stretch>
              <a:fillRect/>
            </a:stretch>
          </p:blipFill>
          <p:spPr>
            <a:xfrm>
              <a:off x="1853115" y="2784291"/>
              <a:ext cx="2021800" cy="1546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مربع نص 15">
              <a:extLst>
                <a:ext uri="{FF2B5EF4-FFF2-40B4-BE49-F238E27FC236}">
                  <a16:creationId xmlns:a16="http://schemas.microsoft.com/office/drawing/2014/main" id="{A18BC2A2-BBAD-4EE8-A430-5FD31E538DA5}"/>
                </a:ext>
              </a:extLst>
            </p:cNvPr>
            <p:cNvSpPr txBox="1"/>
            <p:nvPr/>
          </p:nvSpPr>
          <p:spPr>
            <a:xfrm>
              <a:off x="779335" y="5065411"/>
              <a:ext cx="3751203" cy="954107"/>
            </a:xfrm>
            <a:prstGeom prst="rect">
              <a:avLst/>
            </a:prstGeom>
            <a:noFill/>
          </p:spPr>
          <p:txBody>
            <a:bodyPr wrap="square">
              <a:spAutoFit/>
            </a:bodyPr>
            <a:lstStyle/>
            <a:p>
              <a:pPr algn="r" rtl="1">
                <a:spcBef>
                  <a:spcPts val="0"/>
                </a:spcBef>
                <a:spcAft>
                  <a:spcPts val="500"/>
                </a:spcAft>
              </a:pPr>
              <a:r>
                <a:rPr lang="ar-EG" sz="2800" b="1" i="0" u="none" strike="noStrike" dirty="0">
                  <a:solidFill>
                    <a:srgbClr val="515700"/>
                  </a:solidFill>
                  <a:effectLst/>
                  <a:latin typeface="Arial" panose="020B0604020202020204" pitchFamily="34" charset="0"/>
                </a:rPr>
                <a:t> يحتاج إلى ما يقارب 1800 سعرة حرارية في اليوم</a:t>
              </a:r>
              <a:endParaRPr lang="ar-EG" sz="2800" b="1" dirty="0">
                <a:effectLst/>
              </a:endParaRPr>
            </a:p>
          </p:txBody>
        </p:sp>
      </p:grpSp>
    </p:spTree>
    <p:extLst>
      <p:ext uri="{BB962C8B-B14F-4D97-AF65-F5344CB8AC3E}">
        <p14:creationId xmlns:p14="http://schemas.microsoft.com/office/powerpoint/2010/main" val="268158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8BBA9FB-915F-45C7-AC77-2205C9BCAEA6}"/>
              </a:ext>
            </a:extLst>
          </p:cNvPr>
          <p:cNvPicPr>
            <a:picLocks noChangeAspect="1"/>
          </p:cNvPicPr>
          <p:nvPr/>
        </p:nvPicPr>
        <p:blipFill rotWithShape="1">
          <a:blip r:embed="rId2">
            <a:extLst>
              <a:ext uri="{28A0092B-C50C-407E-A947-70E740481C1C}">
                <a14:useLocalDpi xmlns:a14="http://schemas.microsoft.com/office/drawing/2010/main" val="0"/>
              </a:ext>
            </a:extLst>
          </a:blip>
          <a:srcRect l="48423" t="52903"/>
          <a:stretch/>
        </p:blipFill>
        <p:spPr>
          <a:xfrm>
            <a:off x="6784258" y="754418"/>
            <a:ext cx="5233219" cy="4778631"/>
          </a:xfrm>
          <a:prstGeom prst="rect">
            <a:avLst/>
          </a:prstGeom>
        </p:spPr>
      </p:pic>
      <p:sp>
        <p:nvSpPr>
          <p:cNvPr id="3" name="مربع نص 2">
            <a:extLst>
              <a:ext uri="{FF2B5EF4-FFF2-40B4-BE49-F238E27FC236}">
                <a16:creationId xmlns:a16="http://schemas.microsoft.com/office/drawing/2014/main" id="{92F6C896-0A8E-4B83-98A1-CB896C5700B8}"/>
              </a:ext>
            </a:extLst>
          </p:cNvPr>
          <p:cNvSpPr txBox="1"/>
          <p:nvPr/>
        </p:nvSpPr>
        <p:spPr>
          <a:xfrm>
            <a:off x="7989938" y="2575551"/>
            <a:ext cx="2540410" cy="2062103"/>
          </a:xfrm>
          <a:prstGeom prst="rect">
            <a:avLst/>
          </a:prstGeom>
          <a:noFill/>
        </p:spPr>
        <p:txBody>
          <a:bodyPr wrap="square">
            <a:spAutoFit/>
          </a:bodyPr>
          <a:lstStyle/>
          <a:p>
            <a:pPr algn="ctr" rtl="1">
              <a:spcBef>
                <a:spcPts val="0"/>
              </a:spcBef>
              <a:spcAft>
                <a:spcPts val="500"/>
              </a:spcAft>
            </a:pPr>
            <a:r>
              <a:rPr lang="ar-EG" sz="3200" b="1" i="0" u="none" strike="noStrike" dirty="0">
                <a:solidFill>
                  <a:srgbClr val="262A00"/>
                </a:solidFill>
                <a:effectLst/>
                <a:latin typeface="Arial" panose="020B0604020202020204" pitchFamily="34" charset="0"/>
              </a:rPr>
              <a:t>تصنف الأغذية حسب محتواها من السعرات الحرارية إلى:</a:t>
            </a:r>
            <a:endParaRPr lang="ar-EG" sz="3200" b="0" dirty="0">
              <a:effectLst/>
            </a:endParaRPr>
          </a:p>
        </p:txBody>
      </p:sp>
      <p:sp>
        <p:nvSpPr>
          <p:cNvPr id="6" name="مربع نص 5">
            <a:extLst>
              <a:ext uri="{FF2B5EF4-FFF2-40B4-BE49-F238E27FC236}">
                <a16:creationId xmlns:a16="http://schemas.microsoft.com/office/drawing/2014/main" id="{B309D579-DAB8-46B8-9B19-512131D92F22}"/>
              </a:ext>
            </a:extLst>
          </p:cNvPr>
          <p:cNvSpPr txBox="1"/>
          <p:nvPr/>
        </p:nvSpPr>
        <p:spPr>
          <a:xfrm>
            <a:off x="707923" y="1858642"/>
            <a:ext cx="6268064" cy="1141338"/>
          </a:xfrm>
          <a:prstGeom prst="rect">
            <a:avLst/>
          </a:prstGeom>
          <a:noFill/>
        </p:spPr>
        <p:txBody>
          <a:bodyPr wrap="square">
            <a:spAutoFit/>
          </a:bodyPr>
          <a:lstStyle/>
          <a:p>
            <a:pPr algn="r" rtl="1">
              <a:spcBef>
                <a:spcPts val="0"/>
              </a:spcBef>
              <a:spcAft>
                <a:spcPts val="500"/>
              </a:spcAft>
            </a:pPr>
            <a:r>
              <a:rPr lang="ar-EG" sz="3200" b="1" i="0" u="none" strike="noStrike" dirty="0">
                <a:solidFill>
                  <a:srgbClr val="C00000"/>
                </a:solidFill>
                <a:effectLst/>
                <a:latin typeface="Arial" panose="020B0604020202020204" pitchFamily="34" charset="0"/>
              </a:rPr>
              <a:t>1- أطعمة مرتفعة السعرات الحرارية:</a:t>
            </a:r>
          </a:p>
          <a:p>
            <a:pPr algn="r" rtl="1">
              <a:spcBef>
                <a:spcPts val="0"/>
              </a:spcBef>
              <a:spcAft>
                <a:spcPts val="500"/>
              </a:spcAft>
            </a:pPr>
            <a:r>
              <a:rPr lang="ar-EG" sz="3200" b="1" dirty="0">
                <a:solidFill>
                  <a:srgbClr val="C00000"/>
                </a:solidFill>
                <a:latin typeface="Arial" panose="020B0604020202020204" pitchFamily="34" charset="0"/>
              </a:rPr>
              <a:t>مثال:..........................</a:t>
            </a:r>
            <a:endParaRPr lang="ar-EG" sz="3200" b="0" dirty="0">
              <a:solidFill>
                <a:srgbClr val="C00000"/>
              </a:solidFill>
              <a:effectLst/>
            </a:endParaRPr>
          </a:p>
        </p:txBody>
      </p:sp>
      <p:sp>
        <p:nvSpPr>
          <p:cNvPr id="7" name="مربع نص 6">
            <a:extLst>
              <a:ext uri="{FF2B5EF4-FFF2-40B4-BE49-F238E27FC236}">
                <a16:creationId xmlns:a16="http://schemas.microsoft.com/office/drawing/2014/main" id="{F6EB3A8D-89A1-47E4-AAF1-EFB67547A34F}"/>
              </a:ext>
            </a:extLst>
          </p:cNvPr>
          <p:cNvSpPr txBox="1"/>
          <p:nvPr/>
        </p:nvSpPr>
        <p:spPr>
          <a:xfrm>
            <a:off x="2920180" y="2821772"/>
            <a:ext cx="2168013" cy="1077218"/>
          </a:xfrm>
          <a:prstGeom prst="rect">
            <a:avLst/>
          </a:prstGeom>
          <a:noFill/>
        </p:spPr>
        <p:txBody>
          <a:bodyPr wrap="square" rtlCol="1">
            <a:spAutoFit/>
          </a:bodyPr>
          <a:lstStyle/>
          <a:p>
            <a:pPr algn="ctr"/>
            <a:r>
              <a:rPr lang="ar-EG" sz="3200" b="1" dirty="0">
                <a:solidFill>
                  <a:schemeClr val="accent4">
                    <a:lumMod val="50000"/>
                  </a:schemeClr>
                </a:solidFill>
              </a:rPr>
              <a:t>الخبز والأرز والمكسرات</a:t>
            </a:r>
          </a:p>
        </p:txBody>
      </p:sp>
    </p:spTree>
    <p:extLst>
      <p:ext uri="{BB962C8B-B14F-4D97-AF65-F5344CB8AC3E}">
        <p14:creationId xmlns:p14="http://schemas.microsoft.com/office/powerpoint/2010/main" val="9824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8BBA9FB-915F-45C7-AC77-2205C9BCAEA6}"/>
              </a:ext>
            </a:extLst>
          </p:cNvPr>
          <p:cNvPicPr>
            <a:picLocks noChangeAspect="1"/>
          </p:cNvPicPr>
          <p:nvPr/>
        </p:nvPicPr>
        <p:blipFill rotWithShape="1">
          <a:blip r:embed="rId2">
            <a:extLst>
              <a:ext uri="{28A0092B-C50C-407E-A947-70E740481C1C}">
                <a14:useLocalDpi xmlns:a14="http://schemas.microsoft.com/office/drawing/2010/main" val="0"/>
              </a:ext>
            </a:extLst>
          </a:blip>
          <a:srcRect l="48423" t="52903"/>
          <a:stretch/>
        </p:blipFill>
        <p:spPr>
          <a:xfrm>
            <a:off x="6784258" y="754418"/>
            <a:ext cx="5233219" cy="4778631"/>
          </a:xfrm>
          <a:prstGeom prst="rect">
            <a:avLst/>
          </a:prstGeom>
        </p:spPr>
      </p:pic>
      <p:sp>
        <p:nvSpPr>
          <p:cNvPr id="3" name="مربع نص 2">
            <a:extLst>
              <a:ext uri="{FF2B5EF4-FFF2-40B4-BE49-F238E27FC236}">
                <a16:creationId xmlns:a16="http://schemas.microsoft.com/office/drawing/2014/main" id="{92F6C896-0A8E-4B83-98A1-CB896C5700B8}"/>
              </a:ext>
            </a:extLst>
          </p:cNvPr>
          <p:cNvSpPr txBox="1"/>
          <p:nvPr/>
        </p:nvSpPr>
        <p:spPr>
          <a:xfrm>
            <a:off x="7989938" y="2575551"/>
            <a:ext cx="2540410" cy="2062103"/>
          </a:xfrm>
          <a:prstGeom prst="rect">
            <a:avLst/>
          </a:prstGeom>
          <a:noFill/>
        </p:spPr>
        <p:txBody>
          <a:bodyPr wrap="square">
            <a:spAutoFit/>
          </a:bodyPr>
          <a:lstStyle/>
          <a:p>
            <a:pPr algn="ctr" rtl="1">
              <a:spcBef>
                <a:spcPts val="0"/>
              </a:spcBef>
              <a:spcAft>
                <a:spcPts val="500"/>
              </a:spcAft>
            </a:pPr>
            <a:r>
              <a:rPr lang="ar-EG" sz="3200" b="1" i="0" u="none" strike="noStrike" dirty="0">
                <a:solidFill>
                  <a:srgbClr val="262A00"/>
                </a:solidFill>
                <a:effectLst/>
                <a:latin typeface="Arial" panose="020B0604020202020204" pitchFamily="34" charset="0"/>
              </a:rPr>
              <a:t>تصنف الأغذية حسب محتواها من السعرات الحرارية إلى:</a:t>
            </a:r>
            <a:endParaRPr lang="ar-EG" sz="3200" b="0" dirty="0">
              <a:effectLst/>
            </a:endParaRPr>
          </a:p>
        </p:txBody>
      </p:sp>
      <p:sp>
        <p:nvSpPr>
          <p:cNvPr id="6" name="مربع نص 5">
            <a:extLst>
              <a:ext uri="{FF2B5EF4-FFF2-40B4-BE49-F238E27FC236}">
                <a16:creationId xmlns:a16="http://schemas.microsoft.com/office/drawing/2014/main" id="{B309D579-DAB8-46B8-9B19-512131D92F22}"/>
              </a:ext>
            </a:extLst>
          </p:cNvPr>
          <p:cNvSpPr txBox="1"/>
          <p:nvPr/>
        </p:nvSpPr>
        <p:spPr>
          <a:xfrm>
            <a:off x="707923" y="1858642"/>
            <a:ext cx="6268064" cy="1141338"/>
          </a:xfrm>
          <a:prstGeom prst="rect">
            <a:avLst/>
          </a:prstGeom>
          <a:noFill/>
        </p:spPr>
        <p:txBody>
          <a:bodyPr wrap="square">
            <a:spAutoFit/>
          </a:bodyPr>
          <a:lstStyle/>
          <a:p>
            <a:pPr algn="r" rtl="1">
              <a:spcBef>
                <a:spcPts val="0"/>
              </a:spcBef>
              <a:spcAft>
                <a:spcPts val="500"/>
              </a:spcAft>
            </a:pPr>
            <a:r>
              <a:rPr lang="ar-EG" sz="3200" b="1" i="0" u="none" strike="noStrike" dirty="0">
                <a:solidFill>
                  <a:srgbClr val="C00000"/>
                </a:solidFill>
                <a:effectLst/>
                <a:latin typeface="Arial" panose="020B0604020202020204" pitchFamily="34" charset="0"/>
              </a:rPr>
              <a:t>1- أطعمة مرتفعة السعرات الحرارية:</a:t>
            </a:r>
          </a:p>
          <a:p>
            <a:pPr algn="r" rtl="1">
              <a:spcBef>
                <a:spcPts val="0"/>
              </a:spcBef>
              <a:spcAft>
                <a:spcPts val="500"/>
              </a:spcAft>
            </a:pPr>
            <a:r>
              <a:rPr lang="ar-EG" sz="3200" b="1" dirty="0">
                <a:solidFill>
                  <a:srgbClr val="C00000"/>
                </a:solidFill>
                <a:latin typeface="Arial" panose="020B0604020202020204" pitchFamily="34" charset="0"/>
              </a:rPr>
              <a:t>مثال:..........................</a:t>
            </a:r>
            <a:endParaRPr lang="ar-EG" sz="3200" b="0" dirty="0">
              <a:solidFill>
                <a:srgbClr val="C00000"/>
              </a:solidFill>
              <a:effectLst/>
            </a:endParaRPr>
          </a:p>
        </p:txBody>
      </p:sp>
      <p:sp>
        <p:nvSpPr>
          <p:cNvPr id="7" name="مربع نص 6">
            <a:extLst>
              <a:ext uri="{FF2B5EF4-FFF2-40B4-BE49-F238E27FC236}">
                <a16:creationId xmlns:a16="http://schemas.microsoft.com/office/drawing/2014/main" id="{F6EB3A8D-89A1-47E4-AAF1-EFB67547A34F}"/>
              </a:ext>
            </a:extLst>
          </p:cNvPr>
          <p:cNvSpPr txBox="1"/>
          <p:nvPr/>
        </p:nvSpPr>
        <p:spPr>
          <a:xfrm>
            <a:off x="2920180" y="2821772"/>
            <a:ext cx="2168013" cy="2062103"/>
          </a:xfrm>
          <a:prstGeom prst="rect">
            <a:avLst/>
          </a:prstGeom>
          <a:noFill/>
        </p:spPr>
        <p:txBody>
          <a:bodyPr wrap="square" rtlCol="1">
            <a:spAutoFit/>
          </a:bodyPr>
          <a:lstStyle/>
          <a:p>
            <a:pPr algn="ctr"/>
            <a:r>
              <a:rPr lang="ar-EG" sz="3200" b="1" dirty="0">
                <a:solidFill>
                  <a:schemeClr val="accent4">
                    <a:lumMod val="50000"/>
                  </a:schemeClr>
                </a:solidFill>
              </a:rPr>
              <a:t>الخضروات واللحوم خالية الدهون</a:t>
            </a:r>
          </a:p>
          <a:p>
            <a:pPr algn="ctr"/>
            <a:r>
              <a:rPr lang="ar-EG" sz="3200" b="1" dirty="0">
                <a:solidFill>
                  <a:schemeClr val="accent4">
                    <a:lumMod val="50000"/>
                  </a:schemeClr>
                </a:solidFill>
              </a:rPr>
              <a:t>والبطاطس</a:t>
            </a:r>
          </a:p>
        </p:txBody>
      </p:sp>
    </p:spTree>
    <p:extLst>
      <p:ext uri="{BB962C8B-B14F-4D97-AF65-F5344CB8AC3E}">
        <p14:creationId xmlns:p14="http://schemas.microsoft.com/office/powerpoint/2010/main" val="19117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8BBA9FB-915F-45C7-AC77-2205C9BCAEA6}"/>
              </a:ext>
            </a:extLst>
          </p:cNvPr>
          <p:cNvPicPr>
            <a:picLocks noChangeAspect="1"/>
          </p:cNvPicPr>
          <p:nvPr/>
        </p:nvPicPr>
        <p:blipFill rotWithShape="1">
          <a:blip r:embed="rId2">
            <a:extLst>
              <a:ext uri="{28A0092B-C50C-407E-A947-70E740481C1C}">
                <a14:useLocalDpi xmlns:a14="http://schemas.microsoft.com/office/drawing/2010/main" val="0"/>
              </a:ext>
            </a:extLst>
          </a:blip>
          <a:srcRect l="48423" t="52903"/>
          <a:stretch/>
        </p:blipFill>
        <p:spPr>
          <a:xfrm>
            <a:off x="6784258" y="754418"/>
            <a:ext cx="5233219" cy="4778631"/>
          </a:xfrm>
          <a:prstGeom prst="rect">
            <a:avLst/>
          </a:prstGeom>
        </p:spPr>
      </p:pic>
      <p:sp>
        <p:nvSpPr>
          <p:cNvPr id="3" name="مربع نص 2">
            <a:extLst>
              <a:ext uri="{FF2B5EF4-FFF2-40B4-BE49-F238E27FC236}">
                <a16:creationId xmlns:a16="http://schemas.microsoft.com/office/drawing/2014/main" id="{92F6C896-0A8E-4B83-98A1-CB896C5700B8}"/>
              </a:ext>
            </a:extLst>
          </p:cNvPr>
          <p:cNvSpPr txBox="1"/>
          <p:nvPr/>
        </p:nvSpPr>
        <p:spPr>
          <a:xfrm>
            <a:off x="7989938" y="2575551"/>
            <a:ext cx="2540410" cy="2062103"/>
          </a:xfrm>
          <a:prstGeom prst="rect">
            <a:avLst/>
          </a:prstGeom>
          <a:noFill/>
        </p:spPr>
        <p:txBody>
          <a:bodyPr wrap="square">
            <a:spAutoFit/>
          </a:bodyPr>
          <a:lstStyle/>
          <a:p>
            <a:pPr algn="ctr" rtl="1">
              <a:spcBef>
                <a:spcPts val="0"/>
              </a:spcBef>
              <a:spcAft>
                <a:spcPts val="500"/>
              </a:spcAft>
            </a:pPr>
            <a:r>
              <a:rPr lang="ar-EG" sz="3200" b="1" i="0" u="none" strike="noStrike" dirty="0">
                <a:solidFill>
                  <a:srgbClr val="262A00"/>
                </a:solidFill>
                <a:effectLst/>
                <a:latin typeface="Arial" panose="020B0604020202020204" pitchFamily="34" charset="0"/>
              </a:rPr>
              <a:t>تصنف الأغذية حسب محتواها من السعرات الحرارية إلى:</a:t>
            </a:r>
            <a:endParaRPr lang="ar-EG" sz="3200" b="0" dirty="0">
              <a:effectLst/>
            </a:endParaRPr>
          </a:p>
        </p:txBody>
      </p:sp>
      <p:sp>
        <p:nvSpPr>
          <p:cNvPr id="6" name="مربع نص 5">
            <a:extLst>
              <a:ext uri="{FF2B5EF4-FFF2-40B4-BE49-F238E27FC236}">
                <a16:creationId xmlns:a16="http://schemas.microsoft.com/office/drawing/2014/main" id="{B309D579-DAB8-46B8-9B19-512131D92F22}"/>
              </a:ext>
            </a:extLst>
          </p:cNvPr>
          <p:cNvSpPr txBox="1"/>
          <p:nvPr/>
        </p:nvSpPr>
        <p:spPr>
          <a:xfrm>
            <a:off x="707923" y="1858642"/>
            <a:ext cx="6268064" cy="1141338"/>
          </a:xfrm>
          <a:prstGeom prst="rect">
            <a:avLst/>
          </a:prstGeom>
          <a:noFill/>
        </p:spPr>
        <p:txBody>
          <a:bodyPr wrap="square">
            <a:spAutoFit/>
          </a:bodyPr>
          <a:lstStyle/>
          <a:p>
            <a:pPr algn="r" rtl="1">
              <a:spcBef>
                <a:spcPts val="0"/>
              </a:spcBef>
              <a:spcAft>
                <a:spcPts val="500"/>
              </a:spcAft>
            </a:pPr>
            <a:r>
              <a:rPr lang="ar-EG" sz="3200" b="1" i="0" u="none" strike="noStrike" dirty="0">
                <a:solidFill>
                  <a:srgbClr val="C00000"/>
                </a:solidFill>
                <a:effectLst/>
                <a:latin typeface="Arial" panose="020B0604020202020204" pitchFamily="34" charset="0"/>
              </a:rPr>
              <a:t>1- أطعمة عديمة السعرات الحرارية:</a:t>
            </a:r>
          </a:p>
          <a:p>
            <a:pPr algn="r" rtl="1">
              <a:spcBef>
                <a:spcPts val="0"/>
              </a:spcBef>
              <a:spcAft>
                <a:spcPts val="500"/>
              </a:spcAft>
            </a:pPr>
            <a:r>
              <a:rPr lang="ar-EG" sz="3200" b="1" dirty="0">
                <a:solidFill>
                  <a:srgbClr val="C00000"/>
                </a:solidFill>
                <a:latin typeface="Arial" panose="020B0604020202020204" pitchFamily="34" charset="0"/>
              </a:rPr>
              <a:t>مثال:..........................</a:t>
            </a:r>
            <a:endParaRPr lang="ar-EG" sz="3200" b="0" dirty="0">
              <a:solidFill>
                <a:srgbClr val="C00000"/>
              </a:solidFill>
              <a:effectLst/>
            </a:endParaRPr>
          </a:p>
        </p:txBody>
      </p:sp>
      <p:sp>
        <p:nvSpPr>
          <p:cNvPr id="7" name="مربع نص 6">
            <a:extLst>
              <a:ext uri="{FF2B5EF4-FFF2-40B4-BE49-F238E27FC236}">
                <a16:creationId xmlns:a16="http://schemas.microsoft.com/office/drawing/2014/main" id="{F6EB3A8D-89A1-47E4-AAF1-EFB67547A34F}"/>
              </a:ext>
            </a:extLst>
          </p:cNvPr>
          <p:cNvSpPr txBox="1"/>
          <p:nvPr/>
        </p:nvSpPr>
        <p:spPr>
          <a:xfrm>
            <a:off x="2920180" y="2821772"/>
            <a:ext cx="2168013" cy="584775"/>
          </a:xfrm>
          <a:prstGeom prst="rect">
            <a:avLst/>
          </a:prstGeom>
          <a:noFill/>
        </p:spPr>
        <p:txBody>
          <a:bodyPr wrap="square" rtlCol="1">
            <a:spAutoFit/>
          </a:bodyPr>
          <a:lstStyle/>
          <a:p>
            <a:pPr algn="ctr"/>
            <a:r>
              <a:rPr lang="ar-EG" sz="3200" b="1" dirty="0">
                <a:solidFill>
                  <a:schemeClr val="accent4">
                    <a:lumMod val="50000"/>
                  </a:schemeClr>
                </a:solidFill>
              </a:rPr>
              <a:t>الحليب والخيار</a:t>
            </a:r>
          </a:p>
        </p:txBody>
      </p:sp>
    </p:spTree>
    <p:extLst>
      <p:ext uri="{BB962C8B-B14F-4D97-AF65-F5344CB8AC3E}">
        <p14:creationId xmlns:p14="http://schemas.microsoft.com/office/powerpoint/2010/main" val="26713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2D0AE698-521C-432E-AF91-BAE4829F7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84" y="599329"/>
            <a:ext cx="10276632" cy="5659342"/>
          </a:xfrm>
          <a:prstGeom prst="rect">
            <a:avLst/>
          </a:prstGeom>
          <a:ln>
            <a:noFill/>
          </a:ln>
          <a:effectLst>
            <a:outerShdw blurRad="292100" dist="139700" dir="2700000" algn="tl" rotWithShape="0">
              <a:srgbClr val="333333">
                <a:alpha val="65000"/>
              </a:srgbClr>
            </a:outerShdw>
          </a:effectLst>
        </p:spPr>
      </p:pic>
      <p:sp>
        <p:nvSpPr>
          <p:cNvPr id="4" name="مربع نص 3">
            <a:extLst>
              <a:ext uri="{FF2B5EF4-FFF2-40B4-BE49-F238E27FC236}">
                <a16:creationId xmlns:a16="http://schemas.microsoft.com/office/drawing/2014/main" id="{51C5E327-2F97-40C0-A587-4F2D446340AB}"/>
              </a:ext>
            </a:extLst>
          </p:cNvPr>
          <p:cNvSpPr txBox="1"/>
          <p:nvPr/>
        </p:nvSpPr>
        <p:spPr>
          <a:xfrm>
            <a:off x="4611757" y="618171"/>
            <a:ext cx="3478695" cy="830997"/>
          </a:xfrm>
          <a:prstGeom prst="rect">
            <a:avLst/>
          </a:prstGeom>
          <a:noFill/>
        </p:spPr>
        <p:txBody>
          <a:bodyPr wrap="square" rtlCol="1">
            <a:spAutoFit/>
          </a:bodyPr>
          <a:lstStyle/>
          <a:p>
            <a:pPr algn="ctr"/>
            <a:r>
              <a:rPr lang="ar-EG" sz="4800" b="1" dirty="0">
                <a:solidFill>
                  <a:srgbClr val="C00000"/>
                </a:solidFill>
              </a:rPr>
              <a:t>تذكر</a:t>
            </a:r>
          </a:p>
        </p:txBody>
      </p:sp>
      <p:sp>
        <p:nvSpPr>
          <p:cNvPr id="6" name="مربع نص 5">
            <a:extLst>
              <a:ext uri="{FF2B5EF4-FFF2-40B4-BE49-F238E27FC236}">
                <a16:creationId xmlns:a16="http://schemas.microsoft.com/office/drawing/2014/main" id="{099737BD-E825-4FE4-B04D-CDA8BBB54368}"/>
              </a:ext>
            </a:extLst>
          </p:cNvPr>
          <p:cNvSpPr txBox="1"/>
          <p:nvPr/>
        </p:nvSpPr>
        <p:spPr>
          <a:xfrm>
            <a:off x="2529509" y="3741438"/>
            <a:ext cx="6092686" cy="2126223"/>
          </a:xfrm>
          <a:prstGeom prst="rect">
            <a:avLst/>
          </a:prstGeom>
          <a:noFill/>
        </p:spPr>
        <p:txBody>
          <a:bodyPr wrap="square">
            <a:spAutoFit/>
          </a:bodyPr>
          <a:lstStyle/>
          <a:p>
            <a:pPr algn="ctr" rtl="1">
              <a:spcBef>
                <a:spcPts val="0"/>
              </a:spcBef>
              <a:spcAft>
                <a:spcPts val="500"/>
              </a:spcAft>
            </a:pPr>
            <a:r>
              <a:rPr lang="ar-EG" sz="3200" b="1" i="0" u="none" dirty="0">
                <a:effectLst/>
                <a:latin typeface="Arial" panose="020B0604020202020204" pitchFamily="34" charset="0"/>
              </a:rPr>
              <a:t>أن تحويل العادات الغذائية السيئة إلى عادات جيدة يتطلب ثلاثة أمور: </a:t>
            </a:r>
          </a:p>
          <a:p>
            <a:pPr algn="ctr" rtl="1">
              <a:spcBef>
                <a:spcPts val="0"/>
              </a:spcBef>
              <a:spcAft>
                <a:spcPts val="500"/>
              </a:spcAft>
            </a:pPr>
            <a:r>
              <a:rPr lang="ar-EG" sz="3200" b="1" i="0" u="none" dirty="0">
                <a:effectLst/>
                <a:latin typeface="Arial" panose="020B0604020202020204" pitchFamily="34" charset="0"/>
              </a:rPr>
              <a:t>1. إدراك وجود عادات غذائية سيئة عليك التخلص منها</a:t>
            </a:r>
            <a:endParaRPr lang="ar-EG" sz="3200" b="0" dirty="0">
              <a:effectLst/>
            </a:endParaRPr>
          </a:p>
        </p:txBody>
      </p:sp>
    </p:spTree>
    <p:extLst>
      <p:ext uri="{BB962C8B-B14F-4D97-AF65-F5344CB8AC3E}">
        <p14:creationId xmlns:p14="http://schemas.microsoft.com/office/powerpoint/2010/main" val="14754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2D0AE698-521C-432E-AF91-BAE4829F7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84" y="599329"/>
            <a:ext cx="10276632" cy="5659342"/>
          </a:xfrm>
          <a:prstGeom prst="rect">
            <a:avLst/>
          </a:prstGeom>
          <a:ln>
            <a:noFill/>
          </a:ln>
          <a:effectLst>
            <a:outerShdw blurRad="292100" dist="139700" dir="2700000" algn="tl" rotWithShape="0">
              <a:srgbClr val="333333">
                <a:alpha val="65000"/>
              </a:srgbClr>
            </a:outerShdw>
          </a:effectLst>
        </p:spPr>
      </p:pic>
      <p:sp>
        <p:nvSpPr>
          <p:cNvPr id="4" name="مربع نص 3">
            <a:extLst>
              <a:ext uri="{FF2B5EF4-FFF2-40B4-BE49-F238E27FC236}">
                <a16:creationId xmlns:a16="http://schemas.microsoft.com/office/drawing/2014/main" id="{51C5E327-2F97-40C0-A587-4F2D446340AB}"/>
              </a:ext>
            </a:extLst>
          </p:cNvPr>
          <p:cNvSpPr txBox="1"/>
          <p:nvPr/>
        </p:nvSpPr>
        <p:spPr>
          <a:xfrm>
            <a:off x="4611757" y="618171"/>
            <a:ext cx="3478695" cy="830997"/>
          </a:xfrm>
          <a:prstGeom prst="rect">
            <a:avLst/>
          </a:prstGeom>
          <a:noFill/>
        </p:spPr>
        <p:txBody>
          <a:bodyPr wrap="square" rtlCol="1">
            <a:spAutoFit/>
          </a:bodyPr>
          <a:lstStyle/>
          <a:p>
            <a:pPr algn="ctr"/>
            <a:r>
              <a:rPr lang="ar-EG" sz="4800" b="1" dirty="0">
                <a:solidFill>
                  <a:srgbClr val="C00000"/>
                </a:solidFill>
              </a:rPr>
              <a:t>تذكر</a:t>
            </a:r>
          </a:p>
        </p:txBody>
      </p:sp>
      <p:sp>
        <p:nvSpPr>
          <p:cNvPr id="6" name="مربع نص 5">
            <a:extLst>
              <a:ext uri="{FF2B5EF4-FFF2-40B4-BE49-F238E27FC236}">
                <a16:creationId xmlns:a16="http://schemas.microsoft.com/office/drawing/2014/main" id="{099737BD-E825-4FE4-B04D-CDA8BBB54368}"/>
              </a:ext>
            </a:extLst>
          </p:cNvPr>
          <p:cNvSpPr txBox="1"/>
          <p:nvPr/>
        </p:nvSpPr>
        <p:spPr>
          <a:xfrm>
            <a:off x="2569265" y="4496812"/>
            <a:ext cx="6092686" cy="584775"/>
          </a:xfrm>
          <a:prstGeom prst="rect">
            <a:avLst/>
          </a:prstGeom>
          <a:noFill/>
        </p:spPr>
        <p:txBody>
          <a:bodyPr wrap="square">
            <a:spAutoFit/>
          </a:bodyPr>
          <a:lstStyle/>
          <a:p>
            <a:pPr algn="ctr">
              <a:spcAft>
                <a:spcPts val="500"/>
              </a:spcAft>
            </a:pPr>
            <a:r>
              <a:rPr lang="ar-EG" sz="3200" b="1" i="0" u="none" dirty="0">
                <a:effectLst/>
                <a:latin typeface="Arial" panose="020B0604020202020204" pitchFamily="34" charset="0"/>
              </a:rPr>
              <a:t>. ۲. معرفة سبب وجود هذه العادات</a:t>
            </a:r>
            <a:endParaRPr lang="ar-EG" sz="3200" b="0" dirty="0">
              <a:effectLst/>
            </a:endParaRPr>
          </a:p>
        </p:txBody>
      </p:sp>
    </p:spTree>
    <p:extLst>
      <p:ext uri="{BB962C8B-B14F-4D97-AF65-F5344CB8AC3E}">
        <p14:creationId xmlns:p14="http://schemas.microsoft.com/office/powerpoint/2010/main" val="37628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D44AD4B-F7BB-4B4F-BA26-AD1B4CE97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9" y="412955"/>
            <a:ext cx="2937861" cy="5906167"/>
          </a:xfrm>
          <a:prstGeom prst="rect">
            <a:avLst/>
          </a:prstGeom>
        </p:spPr>
      </p:pic>
      <p:pic>
        <p:nvPicPr>
          <p:cNvPr id="1026" name="Picture 2" descr="طعام PNG الصور | ناقل و PSD الملفات | تحميل مجاني على Pngtree">
            <a:extLst>
              <a:ext uri="{FF2B5EF4-FFF2-40B4-BE49-F238E27FC236}">
                <a16:creationId xmlns:a16="http://schemas.microsoft.com/office/drawing/2014/main" id="{FCA18C0F-56FA-4775-B1E5-CD2443E767B1}"/>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849761" y="2757947"/>
            <a:ext cx="4291781" cy="4291781"/>
          </a:xfrm>
          <a:prstGeom prst="rect">
            <a:avLst/>
          </a:prstGeom>
          <a:noFill/>
        </p:spPr>
      </p:pic>
      <p:sp>
        <p:nvSpPr>
          <p:cNvPr id="2" name="مخطط انسيابي: مستند 1">
            <a:extLst>
              <a:ext uri="{FF2B5EF4-FFF2-40B4-BE49-F238E27FC236}">
                <a16:creationId xmlns:a16="http://schemas.microsoft.com/office/drawing/2014/main" id="{1F2D282E-FDCB-4087-93BE-44895B8F2433}"/>
              </a:ext>
            </a:extLst>
          </p:cNvPr>
          <p:cNvSpPr/>
          <p:nvPr/>
        </p:nvSpPr>
        <p:spPr>
          <a:xfrm>
            <a:off x="4409768" y="412955"/>
            <a:ext cx="5385619" cy="3016045"/>
          </a:xfrm>
          <a:prstGeom prst="flowChartDocumen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rgbClr val="C00000"/>
                </a:solidFill>
              </a:rPr>
              <a:t>العادات الغذائية وتأثيرها على الجسم</a:t>
            </a:r>
          </a:p>
        </p:txBody>
      </p:sp>
    </p:spTree>
    <p:extLst>
      <p:ext uri="{BB962C8B-B14F-4D97-AF65-F5344CB8AC3E}">
        <p14:creationId xmlns:p14="http://schemas.microsoft.com/office/powerpoint/2010/main" val="1586065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2D0AE698-521C-432E-AF91-BAE4829F7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84" y="599329"/>
            <a:ext cx="10276632" cy="5659342"/>
          </a:xfrm>
          <a:prstGeom prst="rect">
            <a:avLst/>
          </a:prstGeom>
          <a:ln>
            <a:noFill/>
          </a:ln>
          <a:effectLst>
            <a:outerShdw blurRad="292100" dist="139700" dir="2700000" algn="tl" rotWithShape="0">
              <a:srgbClr val="333333">
                <a:alpha val="65000"/>
              </a:srgbClr>
            </a:outerShdw>
          </a:effectLst>
        </p:spPr>
      </p:pic>
      <p:sp>
        <p:nvSpPr>
          <p:cNvPr id="4" name="مربع نص 3">
            <a:extLst>
              <a:ext uri="{FF2B5EF4-FFF2-40B4-BE49-F238E27FC236}">
                <a16:creationId xmlns:a16="http://schemas.microsoft.com/office/drawing/2014/main" id="{51C5E327-2F97-40C0-A587-4F2D446340AB}"/>
              </a:ext>
            </a:extLst>
          </p:cNvPr>
          <p:cNvSpPr txBox="1"/>
          <p:nvPr/>
        </p:nvSpPr>
        <p:spPr>
          <a:xfrm>
            <a:off x="4611757" y="618171"/>
            <a:ext cx="3478695" cy="830997"/>
          </a:xfrm>
          <a:prstGeom prst="rect">
            <a:avLst/>
          </a:prstGeom>
          <a:noFill/>
        </p:spPr>
        <p:txBody>
          <a:bodyPr wrap="square" rtlCol="1">
            <a:spAutoFit/>
          </a:bodyPr>
          <a:lstStyle/>
          <a:p>
            <a:pPr algn="ctr"/>
            <a:r>
              <a:rPr lang="ar-EG" sz="4800" b="1" dirty="0">
                <a:solidFill>
                  <a:srgbClr val="C00000"/>
                </a:solidFill>
              </a:rPr>
              <a:t>تذكر</a:t>
            </a:r>
          </a:p>
        </p:txBody>
      </p:sp>
      <p:sp>
        <p:nvSpPr>
          <p:cNvPr id="6" name="مربع نص 5">
            <a:extLst>
              <a:ext uri="{FF2B5EF4-FFF2-40B4-BE49-F238E27FC236}">
                <a16:creationId xmlns:a16="http://schemas.microsoft.com/office/drawing/2014/main" id="{099737BD-E825-4FE4-B04D-CDA8BBB54368}"/>
              </a:ext>
            </a:extLst>
          </p:cNvPr>
          <p:cNvSpPr txBox="1"/>
          <p:nvPr/>
        </p:nvSpPr>
        <p:spPr>
          <a:xfrm>
            <a:off x="2628900" y="4158881"/>
            <a:ext cx="6092686" cy="1077218"/>
          </a:xfrm>
          <a:prstGeom prst="rect">
            <a:avLst/>
          </a:prstGeom>
          <a:noFill/>
        </p:spPr>
        <p:txBody>
          <a:bodyPr wrap="square">
            <a:spAutoFit/>
          </a:bodyPr>
          <a:lstStyle/>
          <a:p>
            <a:pPr algn="ctr">
              <a:spcAft>
                <a:spcPts val="500"/>
              </a:spcAft>
            </a:pPr>
            <a:r>
              <a:rPr lang="ar-EG" sz="3200" b="1" i="0" u="none" dirty="0">
                <a:effectLst/>
                <a:latin typeface="Arial" panose="020B0604020202020204" pitchFamily="34" charset="0"/>
              </a:rPr>
              <a:t>٣. معرفة البدائل لتغييرها إلى العادات الصحيحة والجيدة.</a:t>
            </a:r>
            <a:endParaRPr lang="ar-EG" sz="3200" b="0" dirty="0">
              <a:effectLst/>
            </a:endParaRPr>
          </a:p>
        </p:txBody>
      </p:sp>
    </p:spTree>
    <p:extLst>
      <p:ext uri="{BB962C8B-B14F-4D97-AF65-F5344CB8AC3E}">
        <p14:creationId xmlns:p14="http://schemas.microsoft.com/office/powerpoint/2010/main" val="30498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Dialog | Diy photo book, Doodle frame, Borders for paper">
            <a:extLst>
              <a:ext uri="{FF2B5EF4-FFF2-40B4-BE49-F238E27FC236}">
                <a16:creationId xmlns:a16="http://schemas.microsoft.com/office/drawing/2014/main" id="{A6C6B787-DDF3-4AB1-9645-31C78C08ADEB}"/>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989030" y="336272"/>
            <a:ext cx="6063282" cy="5251894"/>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49509013-0CBD-4469-9672-2AE7F874A91A}"/>
              </a:ext>
            </a:extLst>
          </p:cNvPr>
          <p:cNvSpPr txBox="1"/>
          <p:nvPr/>
        </p:nvSpPr>
        <p:spPr>
          <a:xfrm>
            <a:off x="5667582" y="2508862"/>
            <a:ext cx="4706178" cy="1323439"/>
          </a:xfrm>
          <a:prstGeom prst="rect">
            <a:avLst/>
          </a:prstGeom>
          <a:noFill/>
        </p:spPr>
        <p:txBody>
          <a:bodyPr wrap="square">
            <a:spAutoFit/>
          </a:bodyPr>
          <a:lstStyle/>
          <a:p>
            <a:pPr algn="ctr" rtl="1">
              <a:spcBef>
                <a:spcPts val="0"/>
              </a:spcBef>
              <a:spcAft>
                <a:spcPts val="500"/>
              </a:spcAft>
            </a:pPr>
            <a:r>
              <a:rPr lang="ar-EG" sz="4000" b="1" i="0" u="none" strike="noStrike" dirty="0">
                <a:effectLst/>
                <a:latin typeface="Arial" panose="020B0604020202020204" pitchFamily="34" charset="0"/>
              </a:rPr>
              <a:t>العادات الغذائية السيئة في تناول الطعام</a:t>
            </a:r>
            <a:endParaRPr lang="ar-EG" sz="4000" b="0" dirty="0">
              <a:effectLst/>
            </a:endParaRPr>
          </a:p>
        </p:txBody>
      </p:sp>
      <p:sp>
        <p:nvSpPr>
          <p:cNvPr id="6" name="مربع نص 5">
            <a:extLst>
              <a:ext uri="{FF2B5EF4-FFF2-40B4-BE49-F238E27FC236}">
                <a16:creationId xmlns:a16="http://schemas.microsoft.com/office/drawing/2014/main" id="{5DC15EE3-8C33-400E-AD23-B640CB0319D5}"/>
              </a:ext>
            </a:extLst>
          </p:cNvPr>
          <p:cNvSpPr txBox="1"/>
          <p:nvPr/>
        </p:nvSpPr>
        <p:spPr>
          <a:xfrm>
            <a:off x="1139688" y="2609545"/>
            <a:ext cx="3690729" cy="2862322"/>
          </a:xfrm>
          <a:prstGeom prst="rect">
            <a:avLst/>
          </a:prstGeom>
          <a:noFill/>
        </p:spPr>
        <p:txBody>
          <a:bodyPr wrap="square">
            <a:spAutoFit/>
          </a:bodyPr>
          <a:lstStyle/>
          <a:p>
            <a:pPr marL="285750" indent="-285750">
              <a:buFont typeface="Arial" panose="020B0604020202020204" pitchFamily="34" charset="0"/>
              <a:buChar char="•"/>
            </a:pPr>
            <a:r>
              <a:rPr lang="ar-EG" sz="3600" b="1" dirty="0">
                <a:solidFill>
                  <a:srgbClr val="7030A0"/>
                </a:solidFill>
              </a:rPr>
              <a:t>عدم التوازن في الأطعمة</a:t>
            </a:r>
            <a:endParaRPr lang="ar-EG" sz="6000" b="0" dirty="0">
              <a:solidFill>
                <a:srgbClr val="7030A0"/>
              </a:solidFill>
              <a:effectLst/>
            </a:endParaRPr>
          </a:p>
          <a:p>
            <a:pPr marL="285750" indent="-285750">
              <a:buFont typeface="Arial" panose="020B0604020202020204" pitchFamily="34" charset="0"/>
              <a:buChar char="•"/>
            </a:pPr>
            <a:r>
              <a:rPr lang="ar-EG" sz="3600" b="1" dirty="0">
                <a:solidFill>
                  <a:srgbClr val="7030A0"/>
                </a:solidFill>
              </a:rPr>
              <a:t>إهمال تناول الوجبات اليومية</a:t>
            </a:r>
            <a:endParaRPr lang="ar-EG" sz="6000" b="0" dirty="0">
              <a:solidFill>
                <a:srgbClr val="7030A0"/>
              </a:solidFill>
              <a:effectLst/>
            </a:endParaRPr>
          </a:p>
          <a:p>
            <a:pPr marL="285750" indent="-285750">
              <a:buFont typeface="Arial" panose="020B0604020202020204" pitchFamily="34" charset="0"/>
              <a:buChar char="•"/>
            </a:pPr>
            <a:r>
              <a:rPr lang="ar-EG" sz="3600" b="1" dirty="0">
                <a:solidFill>
                  <a:srgbClr val="7030A0"/>
                </a:solidFill>
              </a:rPr>
              <a:t>تناول الطعام بسرعة</a:t>
            </a:r>
            <a:endParaRPr lang="ar-EG" sz="6000" b="0" dirty="0">
              <a:solidFill>
                <a:srgbClr val="7030A0"/>
              </a:solidFill>
              <a:effectLst/>
            </a:endParaRPr>
          </a:p>
        </p:txBody>
      </p:sp>
      <p:pic>
        <p:nvPicPr>
          <p:cNvPr id="5" name="صورة 4">
            <a:extLst>
              <a:ext uri="{FF2B5EF4-FFF2-40B4-BE49-F238E27FC236}">
                <a16:creationId xmlns:a16="http://schemas.microsoft.com/office/drawing/2014/main" id="{12BC210E-FF65-44F9-AD54-37451B9A5241}"/>
              </a:ext>
            </a:extLst>
          </p:cNvPr>
          <p:cNvPicPr>
            <a:picLocks noChangeAspect="1"/>
          </p:cNvPicPr>
          <p:nvPr/>
        </p:nvPicPr>
        <p:blipFill>
          <a:blip r:embed="rId3"/>
          <a:stretch>
            <a:fillRect/>
          </a:stretch>
        </p:blipFill>
        <p:spPr>
          <a:xfrm>
            <a:off x="1701041" y="479603"/>
            <a:ext cx="3129376" cy="21299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7367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Dialog | Diy photo book, Doodle frame, Borders for paper">
            <a:extLst>
              <a:ext uri="{FF2B5EF4-FFF2-40B4-BE49-F238E27FC236}">
                <a16:creationId xmlns:a16="http://schemas.microsoft.com/office/drawing/2014/main" id="{A6C6B787-DDF3-4AB1-9645-31C78C08ADEB}"/>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989030" y="336272"/>
            <a:ext cx="6063282" cy="5251894"/>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49509013-0CBD-4469-9672-2AE7F874A91A}"/>
              </a:ext>
            </a:extLst>
          </p:cNvPr>
          <p:cNvSpPr txBox="1"/>
          <p:nvPr/>
        </p:nvSpPr>
        <p:spPr>
          <a:xfrm>
            <a:off x="5667582" y="2508862"/>
            <a:ext cx="4706178" cy="1323439"/>
          </a:xfrm>
          <a:prstGeom prst="rect">
            <a:avLst/>
          </a:prstGeom>
          <a:noFill/>
        </p:spPr>
        <p:txBody>
          <a:bodyPr wrap="square">
            <a:spAutoFit/>
          </a:bodyPr>
          <a:lstStyle/>
          <a:p>
            <a:pPr algn="ctr" rtl="1">
              <a:spcBef>
                <a:spcPts val="0"/>
              </a:spcBef>
              <a:spcAft>
                <a:spcPts val="500"/>
              </a:spcAft>
            </a:pPr>
            <a:r>
              <a:rPr lang="ar-EG" sz="4000" b="1" i="0" u="none" strike="noStrike" dirty="0">
                <a:effectLst/>
                <a:latin typeface="Arial" panose="020B0604020202020204" pitchFamily="34" charset="0"/>
              </a:rPr>
              <a:t>العادات الغذائية الجيدة في تناول الطعام</a:t>
            </a:r>
            <a:endParaRPr lang="ar-EG" sz="4000" b="0" dirty="0">
              <a:effectLst/>
            </a:endParaRPr>
          </a:p>
        </p:txBody>
      </p:sp>
      <p:sp>
        <p:nvSpPr>
          <p:cNvPr id="6" name="مربع نص 5">
            <a:extLst>
              <a:ext uri="{FF2B5EF4-FFF2-40B4-BE49-F238E27FC236}">
                <a16:creationId xmlns:a16="http://schemas.microsoft.com/office/drawing/2014/main" id="{5DC15EE3-8C33-400E-AD23-B640CB0319D5}"/>
              </a:ext>
            </a:extLst>
          </p:cNvPr>
          <p:cNvSpPr txBox="1"/>
          <p:nvPr/>
        </p:nvSpPr>
        <p:spPr>
          <a:xfrm>
            <a:off x="1139688" y="2609545"/>
            <a:ext cx="3690729" cy="2313454"/>
          </a:xfrm>
          <a:prstGeom prst="rect">
            <a:avLst/>
          </a:prstGeom>
          <a:noFill/>
        </p:spPr>
        <p:txBody>
          <a:bodyPr wrap="square">
            <a:spAutoFit/>
          </a:bodyPr>
          <a:lstStyle/>
          <a:p>
            <a:pPr marL="285750" indent="-285750" algn="r" rtl="1">
              <a:spcBef>
                <a:spcPts val="0"/>
              </a:spcBef>
              <a:spcAft>
                <a:spcPts val="500"/>
              </a:spcAft>
              <a:buFont typeface="Arial" panose="020B0604020202020204" pitchFamily="34" charset="0"/>
              <a:buChar char="•"/>
            </a:pPr>
            <a:r>
              <a:rPr lang="ar-EG" sz="3600" b="1" i="0" u="none" strike="noStrike" dirty="0">
                <a:solidFill>
                  <a:srgbClr val="6E8100"/>
                </a:solidFill>
                <a:effectLst/>
                <a:latin typeface="Arial" panose="020B0604020202020204" pitchFamily="34" charset="0"/>
              </a:rPr>
              <a:t>تناول الغذاء المتوازن</a:t>
            </a:r>
            <a:endParaRPr lang="ar-EG" sz="3600" b="1" dirty="0">
              <a:effectLst/>
            </a:endParaRPr>
          </a:p>
          <a:p>
            <a:pPr marL="285750" indent="-285750" algn="r" rtl="1">
              <a:spcBef>
                <a:spcPts val="0"/>
              </a:spcBef>
              <a:spcAft>
                <a:spcPts val="500"/>
              </a:spcAft>
              <a:buFont typeface="Arial" panose="020B0604020202020204" pitchFamily="34" charset="0"/>
              <a:buChar char="•"/>
            </a:pPr>
            <a:r>
              <a:rPr lang="ar-EG" sz="3200" b="1" i="0" u="none" strike="noStrike" dirty="0">
                <a:solidFill>
                  <a:srgbClr val="598800"/>
                </a:solidFill>
                <a:effectLst/>
                <a:latin typeface="Arial" panose="020B0604020202020204" pitchFamily="34" charset="0"/>
              </a:rPr>
              <a:t>الحرص على تناول الوجبات اليومية</a:t>
            </a:r>
            <a:endParaRPr lang="ar-EG" sz="3600" b="1" dirty="0">
              <a:effectLst/>
            </a:endParaRPr>
          </a:p>
          <a:p>
            <a:pPr marL="285750" indent="-285750" algn="r" rtl="1">
              <a:spcBef>
                <a:spcPts val="0"/>
              </a:spcBef>
              <a:spcAft>
                <a:spcPts val="500"/>
              </a:spcAft>
              <a:buFont typeface="Arial" panose="020B0604020202020204" pitchFamily="34" charset="0"/>
              <a:buChar char="•"/>
            </a:pPr>
            <a:r>
              <a:rPr lang="ar-EG" sz="3600" b="1" i="0" u="none" strike="noStrike" dirty="0">
                <a:solidFill>
                  <a:srgbClr val="75A100"/>
                </a:solidFill>
                <a:effectLst/>
                <a:latin typeface="Arial" panose="020B0604020202020204" pitchFamily="34" charset="0"/>
              </a:rPr>
              <a:t>مضغ الطعام جيدة</a:t>
            </a:r>
            <a:endParaRPr lang="ar-EG" sz="3600" b="1" dirty="0">
              <a:effectLst/>
            </a:endParaRPr>
          </a:p>
        </p:txBody>
      </p:sp>
      <p:pic>
        <p:nvPicPr>
          <p:cNvPr id="8" name="صورة 7">
            <a:extLst>
              <a:ext uri="{FF2B5EF4-FFF2-40B4-BE49-F238E27FC236}">
                <a16:creationId xmlns:a16="http://schemas.microsoft.com/office/drawing/2014/main" id="{0530946B-FE38-462B-A671-174958CFD823}"/>
              </a:ext>
            </a:extLst>
          </p:cNvPr>
          <p:cNvPicPr>
            <a:picLocks noChangeAspect="1"/>
          </p:cNvPicPr>
          <p:nvPr/>
        </p:nvPicPr>
        <p:blipFill>
          <a:blip r:embed="rId3"/>
          <a:stretch>
            <a:fillRect/>
          </a:stretch>
        </p:blipFill>
        <p:spPr>
          <a:xfrm>
            <a:off x="2209386" y="529319"/>
            <a:ext cx="2283101" cy="16911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983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منحني ومائل لأعلى 2">
            <a:extLst>
              <a:ext uri="{FF2B5EF4-FFF2-40B4-BE49-F238E27FC236}">
                <a16:creationId xmlns:a16="http://schemas.microsoft.com/office/drawing/2014/main" id="{7BC7C609-DDB6-438E-8BA8-D41D95F010D9}"/>
              </a:ext>
            </a:extLst>
          </p:cNvPr>
          <p:cNvSpPr/>
          <p:nvPr/>
        </p:nvSpPr>
        <p:spPr>
          <a:xfrm>
            <a:off x="2547730" y="313014"/>
            <a:ext cx="7096539" cy="1630018"/>
          </a:xfrm>
          <a:prstGeom prst="ellipseRibbon2">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bg1"/>
                </a:solidFill>
              </a:rPr>
              <a:t>عدم التوازن في الأطعمة</a:t>
            </a:r>
          </a:p>
        </p:txBody>
      </p:sp>
      <p:sp>
        <p:nvSpPr>
          <p:cNvPr id="5" name="مربع نص 4">
            <a:extLst>
              <a:ext uri="{FF2B5EF4-FFF2-40B4-BE49-F238E27FC236}">
                <a16:creationId xmlns:a16="http://schemas.microsoft.com/office/drawing/2014/main" id="{00CB4D10-1FC6-4448-A940-8443AFE33A35}"/>
              </a:ext>
            </a:extLst>
          </p:cNvPr>
          <p:cNvSpPr txBox="1"/>
          <p:nvPr/>
        </p:nvSpPr>
        <p:spPr>
          <a:xfrm>
            <a:off x="377687" y="2225543"/>
            <a:ext cx="10933044" cy="1754326"/>
          </a:xfrm>
          <a:prstGeom prst="rect">
            <a:avLst/>
          </a:prstGeom>
          <a:noFill/>
        </p:spPr>
        <p:txBody>
          <a:bodyPr wrap="square">
            <a:spAutoFit/>
          </a:bodyPr>
          <a:lstStyle/>
          <a:p>
            <a:pPr algn="r" rtl="1">
              <a:spcBef>
                <a:spcPts val="0"/>
              </a:spcBef>
              <a:spcAft>
                <a:spcPts val="500"/>
              </a:spcAft>
            </a:pPr>
            <a:r>
              <a:rPr lang="ar-EG" sz="3600" b="1" i="0" u="none" strike="noStrike" dirty="0">
                <a:solidFill>
                  <a:srgbClr val="652D00"/>
                </a:solidFill>
                <a:effectLst/>
                <a:latin typeface="Arial" panose="020B0604020202020204" pitchFamily="34" charset="0"/>
              </a:rPr>
              <a:t>يؤدي إلى تناول عناصر غذائية على حساب العناصر الأخرى مثل الإكثار من تناول النشويات، والبروتينات والدهون على حساب الفيتامينات والمعادن. مما يودي إلي:</a:t>
            </a:r>
            <a:endParaRPr lang="ar-EG" sz="3600" b="0" dirty="0">
              <a:effectLst/>
            </a:endParaRPr>
          </a:p>
        </p:txBody>
      </p:sp>
      <p:sp>
        <p:nvSpPr>
          <p:cNvPr id="7" name="مربع نص 6">
            <a:extLst>
              <a:ext uri="{FF2B5EF4-FFF2-40B4-BE49-F238E27FC236}">
                <a16:creationId xmlns:a16="http://schemas.microsoft.com/office/drawing/2014/main" id="{6C3E6041-F066-4F38-A03E-1B5DE7BD5463}"/>
              </a:ext>
            </a:extLst>
          </p:cNvPr>
          <p:cNvSpPr txBox="1"/>
          <p:nvPr/>
        </p:nvSpPr>
        <p:spPr>
          <a:xfrm>
            <a:off x="1495839" y="4262381"/>
            <a:ext cx="8148429" cy="1449115"/>
          </a:xfrm>
          <a:prstGeom prst="rect">
            <a:avLst/>
          </a:prstGeom>
          <a:noFill/>
        </p:spPr>
        <p:txBody>
          <a:bodyPr wrap="square">
            <a:spAutoFit/>
          </a:bodyPr>
          <a:lstStyle/>
          <a:p>
            <a:pPr marL="514350" indent="-514350" algn="r" rtl="1">
              <a:spcBef>
                <a:spcPts val="0"/>
              </a:spcBef>
              <a:spcAft>
                <a:spcPts val="500"/>
              </a:spcAft>
              <a:buFont typeface="+mj-lt"/>
              <a:buAutoNum type="arabicPeriod"/>
            </a:pPr>
            <a:r>
              <a:rPr lang="ar-EG" sz="2800" b="1" i="0" u="none" strike="noStrike" dirty="0">
                <a:solidFill>
                  <a:srgbClr val="FF0000"/>
                </a:solidFill>
                <a:effectLst/>
                <a:latin typeface="Arial" panose="020B0604020202020204" pitchFamily="34" charset="0"/>
              </a:rPr>
              <a:t>إصابة الفرد ببعض الأمراض كالسمنة والسكري، لاحتوائها على نسبة عالية من</a:t>
            </a:r>
            <a:r>
              <a:rPr lang="ar-EG" sz="2800" b="1" dirty="0">
                <a:solidFill>
                  <a:srgbClr val="FF0000"/>
                </a:solidFill>
              </a:rPr>
              <a:t> </a:t>
            </a:r>
            <a:r>
              <a:rPr lang="ar-EG" sz="2800" b="1" i="0" u="none" strike="noStrike" dirty="0">
                <a:solidFill>
                  <a:srgbClr val="FF0000"/>
                </a:solidFill>
                <a:effectLst/>
                <a:latin typeface="Arial" panose="020B0604020202020204" pitchFamily="34" charset="0"/>
              </a:rPr>
              <a:t>السعرات الحرارية</a:t>
            </a:r>
          </a:p>
          <a:p>
            <a:pPr algn="r" rtl="1">
              <a:spcBef>
                <a:spcPts val="0"/>
              </a:spcBef>
              <a:spcAft>
                <a:spcPts val="500"/>
              </a:spcAft>
            </a:pPr>
            <a:r>
              <a:rPr lang="ar-EG" sz="2800" b="1" i="0" u="none" strike="noStrike" dirty="0">
                <a:solidFill>
                  <a:srgbClr val="FF0000"/>
                </a:solidFill>
                <a:effectLst/>
                <a:latin typeface="Arial" panose="020B0604020202020204" pitchFamily="34" charset="0"/>
              </a:rPr>
              <a:t>۲   نقص احتياج الجسم من الفيتامينات والمعادن.</a:t>
            </a:r>
            <a:endParaRPr lang="ar-EG" sz="2800" b="1" dirty="0">
              <a:solidFill>
                <a:srgbClr val="FF0000"/>
              </a:solidFill>
              <a:effectLst/>
            </a:endParaRPr>
          </a:p>
        </p:txBody>
      </p:sp>
    </p:spTree>
    <p:extLst>
      <p:ext uri="{BB962C8B-B14F-4D97-AF65-F5344CB8AC3E}">
        <p14:creationId xmlns:p14="http://schemas.microsoft.com/office/powerpoint/2010/main" val="317226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منحني ومائل لأعلى 2">
            <a:extLst>
              <a:ext uri="{FF2B5EF4-FFF2-40B4-BE49-F238E27FC236}">
                <a16:creationId xmlns:a16="http://schemas.microsoft.com/office/drawing/2014/main" id="{7BC7C609-DDB6-438E-8BA8-D41D95F010D9}"/>
              </a:ext>
            </a:extLst>
          </p:cNvPr>
          <p:cNvSpPr/>
          <p:nvPr/>
        </p:nvSpPr>
        <p:spPr>
          <a:xfrm>
            <a:off x="2547730" y="313014"/>
            <a:ext cx="7096539" cy="1630018"/>
          </a:xfrm>
          <a:prstGeom prst="ellipseRibbon2">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EG" sz="3200" b="1" dirty="0">
                <a:solidFill>
                  <a:schemeClr val="bg1"/>
                </a:solidFill>
              </a:rPr>
              <a:t>تناول الغذاء المتوازن </a:t>
            </a:r>
          </a:p>
        </p:txBody>
      </p:sp>
      <p:sp>
        <p:nvSpPr>
          <p:cNvPr id="5" name="مربع نص 4">
            <a:extLst>
              <a:ext uri="{FF2B5EF4-FFF2-40B4-BE49-F238E27FC236}">
                <a16:creationId xmlns:a16="http://schemas.microsoft.com/office/drawing/2014/main" id="{00CB4D10-1FC6-4448-A940-8443AFE33A35}"/>
              </a:ext>
            </a:extLst>
          </p:cNvPr>
          <p:cNvSpPr txBox="1"/>
          <p:nvPr/>
        </p:nvSpPr>
        <p:spPr>
          <a:xfrm>
            <a:off x="1331843" y="2225543"/>
            <a:ext cx="9978888" cy="1569660"/>
          </a:xfrm>
          <a:prstGeom prst="rect">
            <a:avLst/>
          </a:prstGeom>
          <a:noFill/>
        </p:spPr>
        <p:txBody>
          <a:bodyPr wrap="square">
            <a:spAutoFit/>
          </a:bodyPr>
          <a:lstStyle/>
          <a:p>
            <a:pPr>
              <a:spcAft>
                <a:spcPts val="500"/>
              </a:spcAft>
            </a:pPr>
            <a:r>
              <a:rPr lang="ar-EG" sz="3200" b="1" dirty="0"/>
              <a:t>الحرص على تناول الغذاء الذي يحتوي على عناصر غذائية مختلفة من المجموعات الغذائية الأساسية وبالقدر الكافي لاحتياجات الجسم الضرورية من خلال الآتي:</a:t>
            </a:r>
            <a:endParaRPr lang="ar-EG" sz="5400" b="0" dirty="0">
              <a:effectLst/>
            </a:endParaRPr>
          </a:p>
        </p:txBody>
      </p:sp>
      <p:sp>
        <p:nvSpPr>
          <p:cNvPr id="7" name="مربع نص 6">
            <a:extLst>
              <a:ext uri="{FF2B5EF4-FFF2-40B4-BE49-F238E27FC236}">
                <a16:creationId xmlns:a16="http://schemas.microsoft.com/office/drawing/2014/main" id="{6C3E6041-F066-4F38-A03E-1B5DE7BD5463}"/>
              </a:ext>
            </a:extLst>
          </p:cNvPr>
          <p:cNvSpPr txBox="1"/>
          <p:nvPr/>
        </p:nvSpPr>
        <p:spPr>
          <a:xfrm>
            <a:off x="1495839" y="4262381"/>
            <a:ext cx="9814892" cy="1815882"/>
          </a:xfrm>
          <a:prstGeom prst="rect">
            <a:avLst/>
          </a:prstGeom>
          <a:noFill/>
        </p:spPr>
        <p:txBody>
          <a:bodyPr wrap="square">
            <a:spAutoFit/>
          </a:bodyPr>
          <a:lstStyle/>
          <a:p>
            <a:pPr marL="342900" indent="-342900">
              <a:buFont typeface="+mj-lt"/>
              <a:buAutoNum type="arabicPeriod"/>
            </a:pPr>
            <a:r>
              <a:rPr lang="ar-EG" sz="2800" b="1" dirty="0">
                <a:solidFill>
                  <a:srgbClr val="FF0000"/>
                </a:solidFill>
              </a:rPr>
              <a:t>تناول المواد الكربوهيدراتية باعتدال.</a:t>
            </a:r>
            <a:endParaRPr lang="ar-EG" sz="4000" b="1" dirty="0">
              <a:solidFill>
                <a:srgbClr val="FF0000"/>
              </a:solidFill>
              <a:effectLst/>
            </a:endParaRPr>
          </a:p>
          <a:p>
            <a:pPr marL="342900" indent="-342900">
              <a:buFont typeface="+mj-lt"/>
              <a:buAutoNum type="arabicPeriod"/>
            </a:pPr>
            <a:r>
              <a:rPr lang="ar-EG" sz="2800" b="1" dirty="0">
                <a:solidFill>
                  <a:srgbClr val="FF0000"/>
                </a:solidFill>
              </a:rPr>
              <a:t>تناول الفواكه والخضار يوميًا </a:t>
            </a:r>
          </a:p>
          <a:p>
            <a:pPr marL="342900" indent="-342900">
              <a:buFont typeface="+mj-lt"/>
              <a:buAutoNum type="arabicPeriod"/>
            </a:pPr>
            <a:r>
              <a:rPr lang="ar-EG" sz="2800" b="1" dirty="0">
                <a:solidFill>
                  <a:srgbClr val="FF0000"/>
                </a:solidFill>
              </a:rPr>
              <a:t>اختيار اللحوم دون دهن والمطبوخة بقليل من الملح والدهون.</a:t>
            </a:r>
            <a:endParaRPr lang="ar-EG" sz="4000" b="1" dirty="0">
              <a:solidFill>
                <a:srgbClr val="FF0000"/>
              </a:solidFill>
              <a:effectLst/>
            </a:endParaRPr>
          </a:p>
          <a:p>
            <a:pPr marL="342900" indent="-342900">
              <a:buFont typeface="+mj-lt"/>
              <a:buAutoNum type="arabicPeriod"/>
            </a:pPr>
            <a:r>
              <a:rPr lang="ar-EG" sz="2800" b="1" dirty="0">
                <a:solidFill>
                  <a:srgbClr val="FF0000"/>
                </a:solidFill>
              </a:rPr>
              <a:t>التقليل من تناول الدهون، واستبدال الدهون المشبعة بالدهون غير المشبعة.</a:t>
            </a:r>
            <a:endParaRPr lang="ar-EG" sz="4000" b="1" dirty="0">
              <a:solidFill>
                <a:srgbClr val="FF0000"/>
              </a:solidFill>
              <a:effectLst/>
            </a:endParaRPr>
          </a:p>
        </p:txBody>
      </p:sp>
    </p:spTree>
    <p:extLst>
      <p:ext uri="{BB962C8B-B14F-4D97-AF65-F5344CB8AC3E}">
        <p14:creationId xmlns:p14="http://schemas.microsoft.com/office/powerpoint/2010/main" val="87067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منحني ومائل لأعلى 2">
            <a:extLst>
              <a:ext uri="{FF2B5EF4-FFF2-40B4-BE49-F238E27FC236}">
                <a16:creationId xmlns:a16="http://schemas.microsoft.com/office/drawing/2014/main" id="{7BC7C609-DDB6-438E-8BA8-D41D95F010D9}"/>
              </a:ext>
            </a:extLst>
          </p:cNvPr>
          <p:cNvSpPr/>
          <p:nvPr/>
        </p:nvSpPr>
        <p:spPr>
          <a:xfrm>
            <a:off x="2547730" y="313014"/>
            <a:ext cx="7096539" cy="1630018"/>
          </a:xfrm>
          <a:prstGeom prst="ellipseRibbon2">
            <a:avLst/>
          </a:prstGeom>
          <a:solidFill>
            <a:srgbClr val="C00000"/>
          </a:solidFill>
          <a:ln/>
        </p:spPr>
        <p:style>
          <a:lnRef idx="3">
            <a:schemeClr val="lt1"/>
          </a:lnRef>
          <a:fillRef idx="1">
            <a:schemeClr val="accent6"/>
          </a:fillRef>
          <a:effectRef idx="1">
            <a:schemeClr val="accent6"/>
          </a:effectRef>
          <a:fontRef idx="minor">
            <a:schemeClr val="lt1"/>
          </a:fontRef>
        </p:style>
        <p:txBody>
          <a:bodyPr rtlCol="1" anchor="ctr"/>
          <a:lstStyle/>
          <a:p>
            <a:pPr algn="ctr" rtl="1">
              <a:spcBef>
                <a:spcPts val="0"/>
              </a:spcBef>
              <a:spcAft>
                <a:spcPts val="500"/>
              </a:spcAft>
            </a:pPr>
            <a:r>
              <a:rPr lang="ar-EG" sz="2800" b="1" i="0" u="none" strike="noStrike" dirty="0">
                <a:solidFill>
                  <a:schemeClr val="bg1"/>
                </a:solidFill>
                <a:effectLst/>
                <a:latin typeface="Arial" panose="020B0604020202020204" pitchFamily="34" charset="0"/>
              </a:rPr>
              <a:t>إهمال تناول الوجبات اليومية:</a:t>
            </a:r>
            <a:endParaRPr lang="ar-EG" sz="4400" b="0" dirty="0">
              <a:solidFill>
                <a:schemeClr val="bg1"/>
              </a:solidFill>
              <a:effectLst/>
            </a:endParaRPr>
          </a:p>
        </p:txBody>
      </p:sp>
      <p:sp>
        <p:nvSpPr>
          <p:cNvPr id="5" name="مربع نص 4">
            <a:extLst>
              <a:ext uri="{FF2B5EF4-FFF2-40B4-BE49-F238E27FC236}">
                <a16:creationId xmlns:a16="http://schemas.microsoft.com/office/drawing/2014/main" id="{00CB4D10-1FC6-4448-A940-8443AFE33A35}"/>
              </a:ext>
            </a:extLst>
          </p:cNvPr>
          <p:cNvSpPr txBox="1"/>
          <p:nvPr/>
        </p:nvSpPr>
        <p:spPr>
          <a:xfrm>
            <a:off x="1331843" y="2225543"/>
            <a:ext cx="9978888" cy="646331"/>
          </a:xfrm>
          <a:prstGeom prst="rect">
            <a:avLst/>
          </a:prstGeom>
          <a:noFill/>
        </p:spPr>
        <p:txBody>
          <a:bodyPr wrap="square">
            <a:spAutoFit/>
          </a:bodyPr>
          <a:lstStyle/>
          <a:p>
            <a:r>
              <a:rPr lang="ar-EG" sz="3600" b="1" dirty="0"/>
              <a:t>إن عدم الانتظام في تناول الوجبات اليومية، يؤدي إلى:</a:t>
            </a:r>
            <a:endParaRPr lang="ar-EG" sz="3600" b="1" dirty="0">
              <a:effectLst/>
            </a:endParaRPr>
          </a:p>
        </p:txBody>
      </p:sp>
      <p:sp>
        <p:nvSpPr>
          <p:cNvPr id="7" name="مربع نص 6">
            <a:extLst>
              <a:ext uri="{FF2B5EF4-FFF2-40B4-BE49-F238E27FC236}">
                <a16:creationId xmlns:a16="http://schemas.microsoft.com/office/drawing/2014/main" id="{6C3E6041-F066-4F38-A03E-1B5DE7BD5463}"/>
              </a:ext>
            </a:extLst>
          </p:cNvPr>
          <p:cNvSpPr txBox="1"/>
          <p:nvPr/>
        </p:nvSpPr>
        <p:spPr>
          <a:xfrm>
            <a:off x="1331843" y="3586520"/>
            <a:ext cx="9814892" cy="2554545"/>
          </a:xfrm>
          <a:prstGeom prst="rect">
            <a:avLst/>
          </a:prstGeom>
          <a:noFill/>
        </p:spPr>
        <p:txBody>
          <a:bodyPr wrap="square">
            <a:spAutoFit/>
          </a:bodyPr>
          <a:lstStyle/>
          <a:p>
            <a:pPr marL="514350" indent="-514350">
              <a:buFont typeface="+mj-lt"/>
              <a:buAutoNum type="arabicPeriod"/>
            </a:pPr>
            <a:r>
              <a:rPr lang="ar-EG" sz="3200" b="1" dirty="0">
                <a:solidFill>
                  <a:srgbClr val="C00000"/>
                </a:solidFill>
              </a:rPr>
              <a:t>الشعور بالإجهاد عند أداء الأنشطة اليومية.</a:t>
            </a:r>
            <a:endParaRPr lang="ar-EG" sz="4400" b="1" dirty="0">
              <a:solidFill>
                <a:srgbClr val="C00000"/>
              </a:solidFill>
              <a:effectLst/>
            </a:endParaRPr>
          </a:p>
          <a:p>
            <a:pPr marL="514350" indent="-514350">
              <a:buFont typeface="+mj-lt"/>
              <a:buAutoNum type="arabicPeriod"/>
            </a:pPr>
            <a:r>
              <a:rPr lang="ar-EG" sz="3200" b="1" dirty="0">
                <a:solidFill>
                  <a:srgbClr val="C00000"/>
                </a:solidFill>
              </a:rPr>
              <a:t>الشعور بالجوع خلال اليوم.</a:t>
            </a:r>
          </a:p>
          <a:p>
            <a:pPr marL="514350" indent="-514350">
              <a:buFont typeface="+mj-lt"/>
              <a:buAutoNum type="arabicPeriod"/>
            </a:pPr>
            <a:r>
              <a:rPr lang="ar-EG" sz="3200" b="1" dirty="0">
                <a:solidFill>
                  <a:srgbClr val="C00000"/>
                </a:solidFill>
              </a:rPr>
              <a:t>زيادة كمية الطعام المتناول خلال اليوم، أو تناول الوجبات السريعة  الدسمة. </a:t>
            </a:r>
          </a:p>
          <a:p>
            <a:pPr marL="514350" indent="-514350">
              <a:buFont typeface="+mj-lt"/>
              <a:buAutoNum type="arabicPeriod"/>
            </a:pPr>
            <a:r>
              <a:rPr lang="ar-EG" sz="3200" b="1" dirty="0">
                <a:solidFill>
                  <a:srgbClr val="C00000"/>
                </a:solidFill>
              </a:rPr>
              <a:t> انخفاض مستويات السكر في الجسم.</a:t>
            </a:r>
            <a:endParaRPr lang="ar-EG" sz="4400" b="1" dirty="0">
              <a:solidFill>
                <a:srgbClr val="C00000"/>
              </a:solidFill>
              <a:effectLst/>
            </a:endParaRPr>
          </a:p>
        </p:txBody>
      </p:sp>
    </p:spTree>
    <p:extLst>
      <p:ext uri="{BB962C8B-B14F-4D97-AF65-F5344CB8AC3E}">
        <p14:creationId xmlns:p14="http://schemas.microsoft.com/office/powerpoint/2010/main" val="220591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منحني ومائل لأعلى 2">
            <a:extLst>
              <a:ext uri="{FF2B5EF4-FFF2-40B4-BE49-F238E27FC236}">
                <a16:creationId xmlns:a16="http://schemas.microsoft.com/office/drawing/2014/main" id="{7BC7C609-DDB6-438E-8BA8-D41D95F010D9}"/>
              </a:ext>
            </a:extLst>
          </p:cNvPr>
          <p:cNvSpPr/>
          <p:nvPr/>
        </p:nvSpPr>
        <p:spPr>
          <a:xfrm>
            <a:off x="2547730" y="313014"/>
            <a:ext cx="7096539" cy="1630018"/>
          </a:xfrm>
          <a:prstGeom prst="ellipseRibbon2">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EG" sz="3200" b="1" dirty="0">
                <a:solidFill>
                  <a:schemeClr val="bg1"/>
                </a:solidFill>
              </a:rPr>
              <a:t>الحرص على تناول الوجبات اليومية</a:t>
            </a:r>
          </a:p>
        </p:txBody>
      </p:sp>
      <p:sp>
        <p:nvSpPr>
          <p:cNvPr id="5" name="مربع نص 4">
            <a:extLst>
              <a:ext uri="{FF2B5EF4-FFF2-40B4-BE49-F238E27FC236}">
                <a16:creationId xmlns:a16="http://schemas.microsoft.com/office/drawing/2014/main" id="{00CB4D10-1FC6-4448-A940-8443AFE33A35}"/>
              </a:ext>
            </a:extLst>
          </p:cNvPr>
          <p:cNvSpPr txBox="1"/>
          <p:nvPr/>
        </p:nvSpPr>
        <p:spPr>
          <a:xfrm>
            <a:off x="1331843" y="2225543"/>
            <a:ext cx="9978888" cy="1569660"/>
          </a:xfrm>
          <a:prstGeom prst="rect">
            <a:avLst/>
          </a:prstGeom>
          <a:noFill/>
        </p:spPr>
        <p:txBody>
          <a:bodyPr wrap="square">
            <a:spAutoFit/>
          </a:bodyPr>
          <a:lstStyle/>
          <a:p>
            <a:r>
              <a:rPr lang="ar-EG" sz="3200" b="1" dirty="0"/>
              <a:t>نصح </a:t>
            </a:r>
            <a:r>
              <a:rPr lang="ar-EG" sz="3200" b="1" dirty="0" err="1"/>
              <a:t>أخصائيوا</a:t>
            </a:r>
            <a:r>
              <a:rPr lang="ar-EG" sz="3200" b="1" dirty="0"/>
              <a:t> التغذية بالحرص على تناول ثلاث وجبات معتدلة السعرات الحرارية يوميا، ووجبتين خفيفتين، وعدم إهمال أي وجبة من وجبات الطعام الرئيسة، وخاصة وجبة الإفطار، لأهمية هذه الوجبات في:</a:t>
            </a:r>
            <a:endParaRPr lang="ar-EG" sz="3200" b="1" dirty="0">
              <a:effectLst/>
            </a:endParaRPr>
          </a:p>
        </p:txBody>
      </p:sp>
      <p:sp>
        <p:nvSpPr>
          <p:cNvPr id="7" name="مربع نص 6">
            <a:extLst>
              <a:ext uri="{FF2B5EF4-FFF2-40B4-BE49-F238E27FC236}">
                <a16:creationId xmlns:a16="http://schemas.microsoft.com/office/drawing/2014/main" id="{6C3E6041-F066-4F38-A03E-1B5DE7BD5463}"/>
              </a:ext>
            </a:extLst>
          </p:cNvPr>
          <p:cNvSpPr txBox="1"/>
          <p:nvPr/>
        </p:nvSpPr>
        <p:spPr>
          <a:xfrm>
            <a:off x="1188553" y="4077714"/>
            <a:ext cx="9814892" cy="2000548"/>
          </a:xfrm>
          <a:prstGeom prst="rect">
            <a:avLst/>
          </a:prstGeom>
          <a:noFill/>
        </p:spPr>
        <p:txBody>
          <a:bodyPr wrap="square">
            <a:spAutoFit/>
          </a:bodyPr>
          <a:lstStyle/>
          <a:p>
            <a:pPr marL="342900" indent="-342900">
              <a:buFont typeface="+mj-lt"/>
              <a:buAutoNum type="arabicPeriod"/>
            </a:pPr>
            <a:r>
              <a:rPr lang="ar-EG" sz="2800" b="1" dirty="0">
                <a:solidFill>
                  <a:srgbClr val="C00000"/>
                </a:solidFill>
              </a:rPr>
              <a:t>، تحسين صحة الجسم.</a:t>
            </a:r>
          </a:p>
          <a:p>
            <a:pPr marL="514350" indent="-514350">
              <a:buFont typeface="+mj-lt"/>
              <a:buAutoNum type="arabicPeriod"/>
            </a:pPr>
            <a:r>
              <a:rPr lang="ar-EG" sz="2800" b="1" dirty="0">
                <a:solidFill>
                  <a:srgbClr val="C00000"/>
                </a:solidFill>
              </a:rPr>
              <a:t>تمد الجسم بالطاقة اللازمة للنشاط البدني</a:t>
            </a:r>
            <a:r>
              <a:rPr lang="ar-EG" sz="4000" dirty="0">
                <a:solidFill>
                  <a:srgbClr val="C00000"/>
                </a:solidFill>
              </a:rPr>
              <a:t> </a:t>
            </a:r>
            <a:r>
              <a:rPr lang="ar-EG" sz="2800" b="1" dirty="0">
                <a:solidFill>
                  <a:srgbClr val="C00000"/>
                </a:solidFill>
              </a:rPr>
              <a:t>اليومي. </a:t>
            </a:r>
          </a:p>
          <a:p>
            <a:pPr marL="514350" indent="-514350">
              <a:buFont typeface="+mj-lt"/>
              <a:buAutoNum type="arabicPeriod"/>
            </a:pPr>
            <a:r>
              <a:rPr lang="ar-EG" sz="2800" b="1" dirty="0">
                <a:solidFill>
                  <a:srgbClr val="C00000"/>
                </a:solidFill>
              </a:rPr>
              <a:t> تساعد على حفظ الوزن الصحي المعتدل، من</a:t>
            </a:r>
            <a:endParaRPr lang="ar-EG" sz="4000" b="0" dirty="0">
              <a:solidFill>
                <a:srgbClr val="C00000"/>
              </a:solidFill>
              <a:effectLst/>
            </a:endParaRPr>
          </a:p>
          <a:p>
            <a:pPr marL="342900" indent="-342900">
              <a:buFont typeface="+mj-lt"/>
              <a:buAutoNum type="arabicPeriod"/>
            </a:pPr>
            <a:r>
              <a:rPr lang="ar-EG" sz="2800" b="1" dirty="0">
                <a:solidFill>
                  <a:srgbClr val="C00000"/>
                </a:solidFill>
              </a:rPr>
              <a:t>خلال تجنب الإفراط في تناول الطعام في </a:t>
            </a:r>
            <a:r>
              <a:rPr lang="ar-EG" sz="2800" b="1" dirty="0" err="1">
                <a:solidFill>
                  <a:srgbClr val="C00000"/>
                </a:solidFill>
              </a:rPr>
              <a:t>اثناء</a:t>
            </a:r>
            <a:r>
              <a:rPr lang="ar-EG" sz="2800" b="1" dirty="0">
                <a:solidFill>
                  <a:srgbClr val="C00000"/>
                </a:solidFill>
              </a:rPr>
              <a:t> اليوم.</a:t>
            </a:r>
            <a:endParaRPr lang="ar-EG" sz="4000" b="0" dirty="0">
              <a:solidFill>
                <a:srgbClr val="C00000"/>
              </a:solidFill>
              <a:effectLst/>
            </a:endParaRPr>
          </a:p>
        </p:txBody>
      </p:sp>
    </p:spTree>
    <p:extLst>
      <p:ext uri="{BB962C8B-B14F-4D97-AF65-F5344CB8AC3E}">
        <p14:creationId xmlns:p14="http://schemas.microsoft.com/office/powerpoint/2010/main" val="370435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ya Shpirer Avni (mayashpireravni) - Profile | Pinterest">
            <a:extLst>
              <a:ext uri="{FF2B5EF4-FFF2-40B4-BE49-F238E27FC236}">
                <a16:creationId xmlns:a16="http://schemas.microsoft.com/office/drawing/2014/main" id="{0B5D0614-E161-43AC-9DE9-73CBCB40634C}"/>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00375" y="574481"/>
            <a:ext cx="6191250" cy="2089205"/>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C6478767-0C4F-4A72-B118-C406C065CD88}"/>
              </a:ext>
            </a:extLst>
          </p:cNvPr>
          <p:cNvSpPr txBox="1"/>
          <p:nvPr/>
        </p:nvSpPr>
        <p:spPr>
          <a:xfrm>
            <a:off x="3578086" y="773264"/>
            <a:ext cx="4599747" cy="1077218"/>
          </a:xfrm>
          <a:prstGeom prst="rect">
            <a:avLst/>
          </a:prstGeom>
          <a:noFill/>
        </p:spPr>
        <p:txBody>
          <a:bodyPr wrap="square">
            <a:spAutoFit/>
          </a:bodyPr>
          <a:lstStyle/>
          <a:p>
            <a:pPr algn="ctr" rtl="1">
              <a:spcBef>
                <a:spcPts val="0"/>
              </a:spcBef>
              <a:spcAft>
                <a:spcPts val="500"/>
              </a:spcAft>
            </a:pPr>
            <a:r>
              <a:rPr lang="ar-EG" sz="3200" b="1" i="0" u="none" strike="noStrike" dirty="0">
                <a:solidFill>
                  <a:schemeClr val="bg1"/>
                </a:solidFill>
                <a:effectLst/>
                <a:latin typeface="Arial" panose="020B0604020202020204" pitchFamily="34" charset="0"/>
              </a:rPr>
              <a:t>حضر وجبة إفطار كاملة ومتوازنة بالتعاون مع أسرتك.</a:t>
            </a:r>
            <a:endParaRPr lang="ar-EG" sz="3200" b="1" dirty="0">
              <a:solidFill>
                <a:schemeClr val="bg1"/>
              </a:solidFill>
              <a:effectLst/>
            </a:endParaRPr>
          </a:p>
        </p:txBody>
      </p:sp>
    </p:spTree>
    <p:extLst>
      <p:ext uri="{BB962C8B-B14F-4D97-AF65-F5344CB8AC3E}">
        <p14:creationId xmlns:p14="http://schemas.microsoft.com/office/powerpoint/2010/main" val="7018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2D0AE698-521C-432E-AF91-BAE4829F7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84" y="599329"/>
            <a:ext cx="10276632" cy="5659342"/>
          </a:xfrm>
          <a:prstGeom prst="rect">
            <a:avLst/>
          </a:prstGeom>
          <a:ln>
            <a:noFill/>
          </a:ln>
          <a:effectLst>
            <a:outerShdw blurRad="292100" dist="139700" dir="2700000" algn="tl" rotWithShape="0">
              <a:srgbClr val="333333">
                <a:alpha val="65000"/>
              </a:srgbClr>
            </a:outerShdw>
          </a:effectLst>
        </p:spPr>
      </p:pic>
      <p:sp>
        <p:nvSpPr>
          <p:cNvPr id="4" name="مربع نص 3">
            <a:extLst>
              <a:ext uri="{FF2B5EF4-FFF2-40B4-BE49-F238E27FC236}">
                <a16:creationId xmlns:a16="http://schemas.microsoft.com/office/drawing/2014/main" id="{51C5E327-2F97-40C0-A587-4F2D446340AB}"/>
              </a:ext>
            </a:extLst>
          </p:cNvPr>
          <p:cNvSpPr txBox="1"/>
          <p:nvPr/>
        </p:nvSpPr>
        <p:spPr>
          <a:xfrm>
            <a:off x="4611757" y="618171"/>
            <a:ext cx="3478695" cy="830997"/>
          </a:xfrm>
          <a:prstGeom prst="rect">
            <a:avLst/>
          </a:prstGeom>
          <a:noFill/>
        </p:spPr>
        <p:txBody>
          <a:bodyPr wrap="square" rtlCol="1">
            <a:spAutoFit/>
          </a:bodyPr>
          <a:lstStyle/>
          <a:p>
            <a:pPr algn="ctr"/>
            <a:r>
              <a:rPr lang="ar-EG" sz="4800" b="1" dirty="0">
                <a:solidFill>
                  <a:srgbClr val="C00000"/>
                </a:solidFill>
              </a:rPr>
              <a:t>تذكر</a:t>
            </a:r>
          </a:p>
        </p:txBody>
      </p:sp>
      <p:sp>
        <p:nvSpPr>
          <p:cNvPr id="6" name="مربع نص 5">
            <a:extLst>
              <a:ext uri="{FF2B5EF4-FFF2-40B4-BE49-F238E27FC236}">
                <a16:creationId xmlns:a16="http://schemas.microsoft.com/office/drawing/2014/main" id="{099737BD-E825-4FE4-B04D-CDA8BBB54368}"/>
              </a:ext>
            </a:extLst>
          </p:cNvPr>
          <p:cNvSpPr txBox="1"/>
          <p:nvPr/>
        </p:nvSpPr>
        <p:spPr>
          <a:xfrm>
            <a:off x="2708414" y="3979977"/>
            <a:ext cx="6092686" cy="1754326"/>
          </a:xfrm>
          <a:prstGeom prst="rect">
            <a:avLst/>
          </a:prstGeom>
          <a:noFill/>
        </p:spPr>
        <p:txBody>
          <a:bodyPr wrap="square">
            <a:spAutoFit/>
          </a:bodyPr>
          <a:lstStyle/>
          <a:p>
            <a:pPr algn="ctr"/>
            <a:r>
              <a:rPr lang="ar-EG" sz="3600" b="1" dirty="0"/>
              <a:t>الالتزام بالعادات الغذائية الجيدة يحسن من جودة الحياة، ويقي بإذن الله من خطر الأمراض المزمنة.</a:t>
            </a:r>
            <a:endParaRPr lang="ar-EG" sz="5400" b="0" dirty="0">
              <a:effectLst/>
            </a:endParaRPr>
          </a:p>
        </p:txBody>
      </p:sp>
    </p:spTree>
    <p:extLst>
      <p:ext uri="{BB962C8B-B14F-4D97-AF65-F5344CB8AC3E}">
        <p14:creationId xmlns:p14="http://schemas.microsoft.com/office/powerpoint/2010/main" val="41072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منحني ومائل لأعلى 2">
            <a:extLst>
              <a:ext uri="{FF2B5EF4-FFF2-40B4-BE49-F238E27FC236}">
                <a16:creationId xmlns:a16="http://schemas.microsoft.com/office/drawing/2014/main" id="{7BC7C609-DDB6-438E-8BA8-D41D95F010D9}"/>
              </a:ext>
            </a:extLst>
          </p:cNvPr>
          <p:cNvSpPr/>
          <p:nvPr/>
        </p:nvSpPr>
        <p:spPr>
          <a:xfrm>
            <a:off x="2547730" y="313014"/>
            <a:ext cx="7096539" cy="1630018"/>
          </a:xfrm>
          <a:prstGeom prst="ellipseRibbon2">
            <a:avLst/>
          </a:prstGeom>
          <a:solidFill>
            <a:srgbClr val="C00000"/>
          </a:solidFill>
          <a:ln/>
        </p:spPr>
        <p:style>
          <a:lnRef idx="3">
            <a:schemeClr val="lt1"/>
          </a:lnRef>
          <a:fillRef idx="1">
            <a:schemeClr val="accent6"/>
          </a:fillRef>
          <a:effectRef idx="1">
            <a:schemeClr val="accent6"/>
          </a:effectRef>
          <a:fontRef idx="minor">
            <a:schemeClr val="lt1"/>
          </a:fontRef>
        </p:style>
        <p:txBody>
          <a:bodyPr rtlCol="1" anchor="ctr"/>
          <a:lstStyle/>
          <a:p>
            <a:pPr algn="ctr" rtl="1">
              <a:spcBef>
                <a:spcPts val="0"/>
              </a:spcBef>
              <a:spcAft>
                <a:spcPts val="500"/>
              </a:spcAft>
            </a:pPr>
            <a:r>
              <a:rPr lang="ar-EG" sz="3600" b="1" i="0" u="none" strike="noStrike" dirty="0">
                <a:solidFill>
                  <a:schemeClr val="bg1"/>
                </a:solidFill>
                <a:effectLst/>
                <a:latin typeface="Arial" panose="020B0604020202020204" pitchFamily="34" charset="0"/>
              </a:rPr>
              <a:t>تناول الطعام بسرعة</a:t>
            </a:r>
            <a:endParaRPr lang="ar-EG" sz="5400" b="0" dirty="0">
              <a:solidFill>
                <a:schemeClr val="bg1"/>
              </a:solidFill>
              <a:effectLst/>
            </a:endParaRPr>
          </a:p>
        </p:txBody>
      </p:sp>
      <p:sp>
        <p:nvSpPr>
          <p:cNvPr id="6" name="مربع نص 5">
            <a:extLst>
              <a:ext uri="{FF2B5EF4-FFF2-40B4-BE49-F238E27FC236}">
                <a16:creationId xmlns:a16="http://schemas.microsoft.com/office/drawing/2014/main" id="{555A09A2-B0BD-4119-BE31-224F06D0A4AF}"/>
              </a:ext>
            </a:extLst>
          </p:cNvPr>
          <p:cNvSpPr txBox="1"/>
          <p:nvPr/>
        </p:nvSpPr>
        <p:spPr>
          <a:xfrm>
            <a:off x="5232952" y="2350677"/>
            <a:ext cx="6092686" cy="4031873"/>
          </a:xfrm>
          <a:prstGeom prst="rect">
            <a:avLst/>
          </a:prstGeom>
          <a:solidFill>
            <a:schemeClr val="accent3">
              <a:lumMod val="20000"/>
              <a:lumOff val="80000"/>
            </a:schemeClr>
          </a:solidFill>
        </p:spPr>
        <p:txBody>
          <a:bodyPr wrap="square">
            <a:spAutoFit/>
          </a:bodyPr>
          <a:lstStyle/>
          <a:p>
            <a:pPr algn="r" rtl="1">
              <a:spcBef>
                <a:spcPts val="0"/>
              </a:spcBef>
              <a:spcAft>
                <a:spcPts val="500"/>
              </a:spcAft>
            </a:pPr>
            <a:r>
              <a:rPr lang="ar-EG" sz="3200" b="1" i="0" u="none" strike="noStrike" dirty="0">
                <a:effectLst/>
                <a:latin typeface="Arial" panose="020B0604020202020204" pitchFamily="34" charset="0"/>
              </a:rPr>
              <a:t>تناول الطعام بسرعة تناول الطعام بسرعة قد يؤدي إلى العديد من المشاكل الصحية، خاصة في الجهاز الهضمي، منها عسر الهضم، وعدم قدرة المعدة على القيام بعملها بشكل جيد نظرة الكمية الطعام الكبيرة التي تصلها في وقت قصير، وبالتالي نتعرض لزيادة في الوزن، نظرا لعدم الشعور بالشبع والرغبة في تناول المزيد من الطعام.</a:t>
            </a:r>
            <a:endParaRPr lang="ar-EG" sz="3200" b="0" dirty="0">
              <a:effectLst/>
            </a:endParaRPr>
          </a:p>
        </p:txBody>
      </p:sp>
      <p:pic>
        <p:nvPicPr>
          <p:cNvPr id="8" name="صورة 7">
            <a:extLst>
              <a:ext uri="{FF2B5EF4-FFF2-40B4-BE49-F238E27FC236}">
                <a16:creationId xmlns:a16="http://schemas.microsoft.com/office/drawing/2014/main" id="{CD226414-45B1-47A3-B3D9-77679EBC58D5}"/>
              </a:ext>
            </a:extLst>
          </p:cNvPr>
          <p:cNvPicPr>
            <a:picLocks noChangeAspect="1"/>
          </p:cNvPicPr>
          <p:nvPr/>
        </p:nvPicPr>
        <p:blipFill>
          <a:blip r:embed="rId2">
            <a:clrChange>
              <a:clrFrom>
                <a:srgbClr val="F9E8E0"/>
              </a:clrFrom>
              <a:clrTo>
                <a:srgbClr val="F9E8E0">
                  <a:alpha val="0"/>
                </a:srgbClr>
              </a:clrTo>
            </a:clrChange>
          </a:blip>
          <a:stretch>
            <a:fillRect/>
          </a:stretch>
        </p:blipFill>
        <p:spPr>
          <a:xfrm>
            <a:off x="1431236" y="3077265"/>
            <a:ext cx="3260241" cy="3332691"/>
          </a:xfrm>
          <a:prstGeom prst="rect">
            <a:avLst/>
          </a:prstGeom>
        </p:spPr>
      </p:pic>
    </p:spTree>
    <p:extLst>
      <p:ext uri="{BB962C8B-B14F-4D97-AF65-F5344CB8AC3E}">
        <p14:creationId xmlns:p14="http://schemas.microsoft.com/office/powerpoint/2010/main" val="21690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الغذاء الغير صحى وأضراره - جورنال العرب">
            <a:extLst>
              <a:ext uri="{FF2B5EF4-FFF2-40B4-BE49-F238E27FC236}">
                <a16:creationId xmlns:a16="http://schemas.microsoft.com/office/drawing/2014/main" id="{C9BC4D4C-3091-41B3-A448-7AB7A08D5F62}"/>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53293" y="2374490"/>
            <a:ext cx="10285413" cy="4129548"/>
          </a:xfrm>
          <a:prstGeom prst="rect">
            <a:avLst/>
          </a:prstGeom>
          <a:noFill/>
        </p:spPr>
      </p:pic>
      <p:sp>
        <p:nvSpPr>
          <p:cNvPr id="2" name="شكل بيضاوي 1">
            <a:extLst>
              <a:ext uri="{FF2B5EF4-FFF2-40B4-BE49-F238E27FC236}">
                <a16:creationId xmlns:a16="http://schemas.microsoft.com/office/drawing/2014/main" id="{ADD2C012-40F3-4333-8A7E-9FCD46FB9FB5}"/>
              </a:ext>
            </a:extLst>
          </p:cNvPr>
          <p:cNvSpPr/>
          <p:nvPr/>
        </p:nvSpPr>
        <p:spPr>
          <a:xfrm>
            <a:off x="4114800" y="811162"/>
            <a:ext cx="4262284" cy="1297858"/>
          </a:xfrm>
          <a:prstGeom prst="ellips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t>أهداف الوحدة</a:t>
            </a:r>
          </a:p>
        </p:txBody>
      </p:sp>
    </p:spTree>
    <p:extLst>
      <p:ext uri="{BB962C8B-B14F-4D97-AF65-F5344CB8AC3E}">
        <p14:creationId xmlns:p14="http://schemas.microsoft.com/office/powerpoint/2010/main" val="35556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منحني ومائل لأعلى 2">
            <a:extLst>
              <a:ext uri="{FF2B5EF4-FFF2-40B4-BE49-F238E27FC236}">
                <a16:creationId xmlns:a16="http://schemas.microsoft.com/office/drawing/2014/main" id="{7BC7C609-DDB6-438E-8BA8-D41D95F010D9}"/>
              </a:ext>
            </a:extLst>
          </p:cNvPr>
          <p:cNvSpPr/>
          <p:nvPr/>
        </p:nvSpPr>
        <p:spPr>
          <a:xfrm>
            <a:off x="2547730" y="313014"/>
            <a:ext cx="7096539" cy="1630018"/>
          </a:xfrm>
          <a:prstGeom prst="ellipseRibbon2">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1" anchor="ctr"/>
          <a:lstStyle/>
          <a:p>
            <a:pPr algn="ctr" rtl="1">
              <a:spcBef>
                <a:spcPts val="0"/>
              </a:spcBef>
              <a:spcAft>
                <a:spcPts val="500"/>
              </a:spcAft>
            </a:pPr>
            <a:r>
              <a:rPr lang="ar-EG" sz="3600" b="1" dirty="0">
                <a:solidFill>
                  <a:schemeClr val="bg1"/>
                </a:solidFill>
                <a:latin typeface="Arial" panose="020B0604020202020204" pitchFamily="34" charset="0"/>
              </a:rPr>
              <a:t>مضغ الطعام جيدًا</a:t>
            </a:r>
            <a:endParaRPr lang="ar-EG" sz="5400" b="0" dirty="0">
              <a:solidFill>
                <a:schemeClr val="bg1"/>
              </a:solidFill>
              <a:effectLst/>
            </a:endParaRPr>
          </a:p>
        </p:txBody>
      </p:sp>
      <p:sp>
        <p:nvSpPr>
          <p:cNvPr id="6" name="مربع نص 5">
            <a:extLst>
              <a:ext uri="{FF2B5EF4-FFF2-40B4-BE49-F238E27FC236}">
                <a16:creationId xmlns:a16="http://schemas.microsoft.com/office/drawing/2014/main" id="{555A09A2-B0BD-4119-BE31-224F06D0A4AF}"/>
              </a:ext>
            </a:extLst>
          </p:cNvPr>
          <p:cNvSpPr txBox="1"/>
          <p:nvPr/>
        </p:nvSpPr>
        <p:spPr>
          <a:xfrm>
            <a:off x="5213074" y="2549459"/>
            <a:ext cx="6092686" cy="3046988"/>
          </a:xfrm>
          <a:prstGeom prst="rect">
            <a:avLst/>
          </a:prstGeom>
          <a:solidFill>
            <a:schemeClr val="accent3">
              <a:lumMod val="20000"/>
              <a:lumOff val="80000"/>
            </a:schemeClr>
          </a:solidFill>
        </p:spPr>
        <p:txBody>
          <a:bodyPr wrap="square">
            <a:spAutoFit/>
          </a:bodyPr>
          <a:lstStyle/>
          <a:p>
            <a:r>
              <a:rPr lang="ar-EG" sz="3200" b="1" dirty="0"/>
              <a:t>إن تناول الطعام ببطء، عادة غذائية جيدة الصحة الجسم كونها تجعل الفرد:</a:t>
            </a:r>
            <a:endParaRPr lang="ar-EG" sz="4800" b="1" dirty="0">
              <a:effectLst/>
            </a:endParaRPr>
          </a:p>
          <a:p>
            <a:pPr marL="514350" indent="-514350">
              <a:buFont typeface="+mj-lt"/>
              <a:buAutoNum type="arabicPeriod"/>
            </a:pPr>
            <a:r>
              <a:rPr lang="ar-EG" sz="3200" b="1" dirty="0">
                <a:solidFill>
                  <a:srgbClr val="C00000"/>
                </a:solidFill>
              </a:rPr>
              <a:t>يأكل كميات أقل من الطعام، وبالتالي كمية أقل من السعرات الحرارية.</a:t>
            </a:r>
            <a:endParaRPr lang="ar-EG" sz="4800" b="1" dirty="0">
              <a:solidFill>
                <a:srgbClr val="C00000"/>
              </a:solidFill>
              <a:effectLst/>
            </a:endParaRPr>
          </a:p>
          <a:p>
            <a:pPr marL="514350" indent="-514350">
              <a:buFont typeface="+mj-lt"/>
              <a:buAutoNum type="arabicPeriod"/>
            </a:pPr>
            <a:r>
              <a:rPr lang="ar-EG" sz="3200" b="1" dirty="0">
                <a:solidFill>
                  <a:srgbClr val="C00000"/>
                </a:solidFill>
              </a:rPr>
              <a:t>يعطي الإنسان الشعور بالشبع والامتلاء</a:t>
            </a:r>
            <a:endParaRPr lang="ar-EG" sz="4800" b="1" dirty="0">
              <a:solidFill>
                <a:srgbClr val="C00000"/>
              </a:solidFill>
              <a:effectLst/>
            </a:endParaRPr>
          </a:p>
          <a:p>
            <a:pPr marL="514350" indent="-514350">
              <a:buFont typeface="+mj-lt"/>
              <a:buAutoNum type="arabicPeriod"/>
            </a:pPr>
            <a:r>
              <a:rPr lang="ar-EG" sz="3200" b="1" dirty="0">
                <a:solidFill>
                  <a:srgbClr val="C00000"/>
                </a:solidFill>
              </a:rPr>
              <a:t>المحافظة على الوزن المثالي.</a:t>
            </a:r>
            <a:endParaRPr lang="ar-EG" sz="4800" b="1" dirty="0">
              <a:solidFill>
                <a:srgbClr val="C00000"/>
              </a:solidFill>
              <a:effectLst/>
            </a:endParaRPr>
          </a:p>
        </p:txBody>
      </p:sp>
      <p:pic>
        <p:nvPicPr>
          <p:cNvPr id="8" name="صورة 7">
            <a:extLst>
              <a:ext uri="{FF2B5EF4-FFF2-40B4-BE49-F238E27FC236}">
                <a16:creationId xmlns:a16="http://schemas.microsoft.com/office/drawing/2014/main" id="{CD226414-45B1-47A3-B3D9-77679EBC58D5}"/>
              </a:ext>
            </a:extLst>
          </p:cNvPr>
          <p:cNvPicPr>
            <a:picLocks noChangeAspect="1"/>
          </p:cNvPicPr>
          <p:nvPr/>
        </p:nvPicPr>
        <p:blipFill>
          <a:blip r:embed="rId2">
            <a:clrChange>
              <a:clrFrom>
                <a:srgbClr val="F9E8E0"/>
              </a:clrFrom>
              <a:clrTo>
                <a:srgbClr val="F9E8E0">
                  <a:alpha val="0"/>
                </a:srgbClr>
              </a:clrTo>
            </a:clrChange>
          </a:blip>
          <a:stretch>
            <a:fillRect/>
          </a:stretch>
        </p:blipFill>
        <p:spPr>
          <a:xfrm>
            <a:off x="1431236" y="3077265"/>
            <a:ext cx="3260241" cy="3332691"/>
          </a:xfrm>
          <a:prstGeom prst="rect">
            <a:avLst/>
          </a:prstGeom>
        </p:spPr>
      </p:pic>
    </p:spTree>
    <p:extLst>
      <p:ext uri="{BB962C8B-B14F-4D97-AF65-F5344CB8AC3E}">
        <p14:creationId xmlns:p14="http://schemas.microsoft.com/office/powerpoint/2010/main" val="221629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لم يعجبنى تصرف تشوه مربعات للكتابة عليها - direnepasdire.org">
            <a:extLst>
              <a:ext uri="{FF2B5EF4-FFF2-40B4-BE49-F238E27FC236}">
                <a16:creationId xmlns:a16="http://schemas.microsoft.com/office/drawing/2014/main" id="{69F23A2F-F447-456D-96CE-91A635F05497}"/>
              </a:ext>
            </a:extLst>
          </p:cNvPr>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15787" y="1610139"/>
            <a:ext cx="7486899" cy="2719565"/>
          </a:xfrm>
          <a:prstGeom prst="rect">
            <a:avLst/>
          </a:prstGeom>
          <a:noFill/>
        </p:spPr>
      </p:pic>
      <p:sp>
        <p:nvSpPr>
          <p:cNvPr id="3" name="مربع نص 2">
            <a:extLst>
              <a:ext uri="{FF2B5EF4-FFF2-40B4-BE49-F238E27FC236}">
                <a16:creationId xmlns:a16="http://schemas.microsoft.com/office/drawing/2014/main" id="{13EB01B5-A11A-4A0F-8AD5-E52A86E0CB10}"/>
              </a:ext>
            </a:extLst>
          </p:cNvPr>
          <p:cNvSpPr txBox="1"/>
          <p:nvPr/>
        </p:nvSpPr>
        <p:spPr>
          <a:xfrm>
            <a:off x="3541643" y="2308201"/>
            <a:ext cx="5108713" cy="1323439"/>
          </a:xfrm>
          <a:prstGeom prst="rect">
            <a:avLst/>
          </a:prstGeom>
          <a:noFill/>
        </p:spPr>
        <p:txBody>
          <a:bodyPr wrap="square" rtlCol="1">
            <a:spAutoFit/>
          </a:bodyPr>
          <a:lstStyle/>
          <a:p>
            <a:pPr algn="ctr"/>
            <a:r>
              <a:rPr lang="ar-EG" sz="4000" b="1" dirty="0">
                <a:solidFill>
                  <a:schemeClr val="bg1"/>
                </a:solidFill>
              </a:rPr>
              <a:t>العادات الغذائية الجيدة في تناول المشروبات</a:t>
            </a:r>
          </a:p>
        </p:txBody>
      </p:sp>
    </p:spTree>
    <p:extLst>
      <p:ext uri="{BB962C8B-B14F-4D97-AF65-F5344CB8AC3E}">
        <p14:creationId xmlns:p14="http://schemas.microsoft.com/office/powerpoint/2010/main" val="25361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5511B78-7DE7-4749-A4C8-E8CC28E56BD6}"/>
              </a:ext>
            </a:extLst>
          </p:cNvPr>
          <p:cNvPicPr>
            <a:picLocks noChangeAspect="1"/>
          </p:cNvPicPr>
          <p:nvPr/>
        </p:nvPicPr>
        <p:blipFill>
          <a:blip r:embed="rId2">
            <a:clrChange>
              <a:clrFrom>
                <a:srgbClr val="ECEFFF"/>
              </a:clrFrom>
              <a:clrTo>
                <a:srgbClr val="ECEFFF">
                  <a:alpha val="0"/>
                </a:srgbClr>
              </a:clrTo>
            </a:clrChange>
          </a:blip>
          <a:stretch>
            <a:fillRect/>
          </a:stretch>
        </p:blipFill>
        <p:spPr>
          <a:xfrm>
            <a:off x="1262898" y="1568538"/>
            <a:ext cx="3750325" cy="28474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صورة 5">
            <a:extLst>
              <a:ext uri="{FF2B5EF4-FFF2-40B4-BE49-F238E27FC236}">
                <a16:creationId xmlns:a16="http://schemas.microsoft.com/office/drawing/2014/main" id="{22C37DAA-9877-4FCF-857E-B83693F98695}"/>
              </a:ext>
            </a:extLst>
          </p:cNvPr>
          <p:cNvPicPr>
            <a:picLocks noChangeAspect="1"/>
          </p:cNvPicPr>
          <p:nvPr/>
        </p:nvPicPr>
        <p:blipFill rotWithShape="1">
          <a:blip r:embed="rId3">
            <a:extLst>
              <a:ext uri="{28A0092B-C50C-407E-A947-70E740481C1C}">
                <a14:useLocalDpi xmlns:a14="http://schemas.microsoft.com/office/drawing/2010/main" val="0"/>
              </a:ext>
            </a:extLst>
          </a:blip>
          <a:srcRect t="11310" b="63839"/>
          <a:stretch/>
        </p:blipFill>
        <p:spPr>
          <a:xfrm>
            <a:off x="5062010" y="330719"/>
            <a:ext cx="6858000" cy="1512108"/>
          </a:xfrm>
          <a:prstGeom prst="rect">
            <a:avLst/>
          </a:prstGeom>
        </p:spPr>
      </p:pic>
      <p:pic>
        <p:nvPicPr>
          <p:cNvPr id="7" name="صورة 6">
            <a:extLst>
              <a:ext uri="{FF2B5EF4-FFF2-40B4-BE49-F238E27FC236}">
                <a16:creationId xmlns:a16="http://schemas.microsoft.com/office/drawing/2014/main" id="{307E0065-B882-4537-9B4E-B709E761CA13}"/>
              </a:ext>
            </a:extLst>
          </p:cNvPr>
          <p:cNvPicPr>
            <a:picLocks noChangeAspect="1"/>
          </p:cNvPicPr>
          <p:nvPr/>
        </p:nvPicPr>
        <p:blipFill rotWithShape="1">
          <a:blip r:embed="rId3">
            <a:extLst>
              <a:ext uri="{28A0092B-C50C-407E-A947-70E740481C1C}">
                <a14:useLocalDpi xmlns:a14="http://schemas.microsoft.com/office/drawing/2010/main" val="0"/>
              </a:ext>
            </a:extLst>
          </a:blip>
          <a:srcRect t="63011"/>
          <a:stretch/>
        </p:blipFill>
        <p:spPr>
          <a:xfrm>
            <a:off x="5062010" y="1893841"/>
            <a:ext cx="6858000" cy="2196864"/>
          </a:xfrm>
          <a:prstGeom prst="rect">
            <a:avLst/>
          </a:prstGeom>
        </p:spPr>
      </p:pic>
      <p:pic>
        <p:nvPicPr>
          <p:cNvPr id="8" name="صورة 7">
            <a:extLst>
              <a:ext uri="{FF2B5EF4-FFF2-40B4-BE49-F238E27FC236}">
                <a16:creationId xmlns:a16="http://schemas.microsoft.com/office/drawing/2014/main" id="{4913D2F0-6EB5-441C-8C1A-87D4ED0FC68B}"/>
              </a:ext>
            </a:extLst>
          </p:cNvPr>
          <p:cNvPicPr>
            <a:picLocks noChangeAspect="1"/>
          </p:cNvPicPr>
          <p:nvPr/>
        </p:nvPicPr>
        <p:blipFill rotWithShape="1">
          <a:blip r:embed="rId3">
            <a:extLst>
              <a:ext uri="{28A0092B-C50C-407E-A947-70E740481C1C}">
                <a14:useLocalDpi xmlns:a14="http://schemas.microsoft.com/office/drawing/2010/main" val="0"/>
              </a:ext>
            </a:extLst>
          </a:blip>
          <a:srcRect l="7132" t="37204" b="38925"/>
          <a:stretch/>
        </p:blipFill>
        <p:spPr>
          <a:xfrm>
            <a:off x="5599952" y="3491202"/>
            <a:ext cx="6368845" cy="1423735"/>
          </a:xfrm>
          <a:prstGeom prst="rect">
            <a:avLst/>
          </a:prstGeom>
        </p:spPr>
      </p:pic>
      <p:pic>
        <p:nvPicPr>
          <p:cNvPr id="9" name="صورة 8">
            <a:extLst>
              <a:ext uri="{FF2B5EF4-FFF2-40B4-BE49-F238E27FC236}">
                <a16:creationId xmlns:a16="http://schemas.microsoft.com/office/drawing/2014/main" id="{14EB100E-07FA-4B58-9DAA-FD43A56D1E84}"/>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63011"/>
          <a:stretch/>
        </p:blipFill>
        <p:spPr>
          <a:xfrm>
            <a:off x="5110797" y="4965951"/>
            <a:ext cx="6858000" cy="2196864"/>
          </a:xfrm>
          <a:prstGeom prst="rect">
            <a:avLst/>
          </a:prstGeom>
        </p:spPr>
      </p:pic>
      <p:sp>
        <p:nvSpPr>
          <p:cNvPr id="11" name="مربع نص 10">
            <a:extLst>
              <a:ext uri="{FF2B5EF4-FFF2-40B4-BE49-F238E27FC236}">
                <a16:creationId xmlns:a16="http://schemas.microsoft.com/office/drawing/2014/main" id="{1C40AD98-5486-47A9-89B1-43AE92D9E972}"/>
              </a:ext>
            </a:extLst>
          </p:cNvPr>
          <p:cNvSpPr txBox="1"/>
          <p:nvPr/>
        </p:nvSpPr>
        <p:spPr>
          <a:xfrm>
            <a:off x="5013223" y="693292"/>
            <a:ext cx="6092686" cy="584775"/>
          </a:xfrm>
          <a:prstGeom prst="rect">
            <a:avLst/>
          </a:prstGeom>
          <a:noFill/>
        </p:spPr>
        <p:txBody>
          <a:bodyPr wrap="square">
            <a:spAutoFit/>
          </a:bodyPr>
          <a:lstStyle/>
          <a:p>
            <a:pPr algn="r" rtl="1">
              <a:spcBef>
                <a:spcPts val="0"/>
              </a:spcBef>
              <a:spcAft>
                <a:spcPts val="500"/>
              </a:spcAft>
            </a:pPr>
            <a:r>
              <a:rPr lang="ar-EG" sz="3200" b="1" i="0" u="none" strike="noStrike" dirty="0">
                <a:solidFill>
                  <a:schemeClr val="bg1"/>
                </a:solidFill>
                <a:effectLst/>
                <a:latin typeface="Arial" panose="020B0604020202020204" pitchFamily="34" charset="0"/>
              </a:rPr>
              <a:t>شرب الماء بمعدل 6-8 أكواب في اليوم.</a:t>
            </a:r>
            <a:endParaRPr lang="ar-EG" sz="3200" b="0" dirty="0">
              <a:solidFill>
                <a:schemeClr val="bg1"/>
              </a:solidFill>
              <a:effectLst/>
            </a:endParaRPr>
          </a:p>
        </p:txBody>
      </p:sp>
      <p:sp>
        <p:nvSpPr>
          <p:cNvPr id="12" name="مربع نص 11">
            <a:extLst>
              <a:ext uri="{FF2B5EF4-FFF2-40B4-BE49-F238E27FC236}">
                <a16:creationId xmlns:a16="http://schemas.microsoft.com/office/drawing/2014/main" id="{B5975B4B-FDBF-4921-B9D0-29836E081DAF}"/>
              </a:ext>
            </a:extLst>
          </p:cNvPr>
          <p:cNvSpPr txBox="1"/>
          <p:nvPr/>
        </p:nvSpPr>
        <p:spPr>
          <a:xfrm>
            <a:off x="5444667" y="2290653"/>
            <a:ext cx="6092686" cy="584775"/>
          </a:xfrm>
          <a:prstGeom prst="rect">
            <a:avLst/>
          </a:prstGeom>
          <a:noFill/>
        </p:spPr>
        <p:txBody>
          <a:bodyPr wrap="square">
            <a:spAutoFit/>
          </a:bodyPr>
          <a:lstStyle/>
          <a:p>
            <a:pPr algn="ctr" rtl="1">
              <a:spcBef>
                <a:spcPts val="0"/>
              </a:spcBef>
              <a:spcAft>
                <a:spcPts val="500"/>
              </a:spcAft>
            </a:pPr>
            <a:r>
              <a:rPr lang="ar-EG" sz="3200" b="1" i="0" u="none" strike="noStrike" dirty="0">
                <a:solidFill>
                  <a:schemeClr val="bg1"/>
                </a:solidFill>
                <a:effectLst/>
                <a:latin typeface="Times New Roman" panose="02020603050405020304" pitchFamily="18" charset="0"/>
              </a:rPr>
              <a:t>شرب الحليب والألبان يوميا.</a:t>
            </a:r>
            <a:endParaRPr lang="ar-EG" sz="4800" b="1" dirty="0">
              <a:solidFill>
                <a:schemeClr val="bg1"/>
              </a:solidFill>
              <a:effectLst/>
            </a:endParaRPr>
          </a:p>
        </p:txBody>
      </p:sp>
      <p:sp>
        <p:nvSpPr>
          <p:cNvPr id="13" name="مربع نص 12">
            <a:extLst>
              <a:ext uri="{FF2B5EF4-FFF2-40B4-BE49-F238E27FC236}">
                <a16:creationId xmlns:a16="http://schemas.microsoft.com/office/drawing/2014/main" id="{4CFF3CBC-0CB4-4959-B316-FEF4C6729A24}"/>
              </a:ext>
            </a:extLst>
          </p:cNvPr>
          <p:cNvSpPr txBox="1"/>
          <p:nvPr/>
        </p:nvSpPr>
        <p:spPr>
          <a:xfrm>
            <a:off x="5643930" y="3813816"/>
            <a:ext cx="6092686" cy="584775"/>
          </a:xfrm>
          <a:prstGeom prst="rect">
            <a:avLst/>
          </a:prstGeom>
          <a:noFill/>
        </p:spPr>
        <p:txBody>
          <a:bodyPr wrap="square">
            <a:spAutoFit/>
          </a:bodyPr>
          <a:lstStyle/>
          <a:p>
            <a:pPr algn="ctr" rtl="1">
              <a:spcBef>
                <a:spcPts val="0"/>
              </a:spcBef>
              <a:spcAft>
                <a:spcPts val="500"/>
              </a:spcAft>
            </a:pPr>
            <a:r>
              <a:rPr lang="ar-EG" sz="3200" b="1" i="0" u="none" strike="noStrike" dirty="0">
                <a:solidFill>
                  <a:srgbClr val="496700"/>
                </a:solidFill>
                <a:effectLst/>
                <a:latin typeface="Arial" panose="020B0604020202020204" pitchFamily="34" charset="0"/>
              </a:rPr>
              <a:t>شرب عصائر الفاكهة الطازجة يوميا.</a:t>
            </a:r>
            <a:endParaRPr lang="ar-EG" sz="3200" b="0" dirty="0">
              <a:effectLst/>
            </a:endParaRPr>
          </a:p>
        </p:txBody>
      </p:sp>
      <p:sp>
        <p:nvSpPr>
          <p:cNvPr id="14" name="مربع نص 13">
            <a:extLst>
              <a:ext uri="{FF2B5EF4-FFF2-40B4-BE49-F238E27FC236}">
                <a16:creationId xmlns:a16="http://schemas.microsoft.com/office/drawing/2014/main" id="{28DEDC57-75C8-4E50-8135-5114DD652225}"/>
              </a:ext>
            </a:extLst>
          </p:cNvPr>
          <p:cNvSpPr txBox="1"/>
          <p:nvPr/>
        </p:nvSpPr>
        <p:spPr>
          <a:xfrm>
            <a:off x="4526526" y="5479607"/>
            <a:ext cx="6092686" cy="584775"/>
          </a:xfrm>
          <a:prstGeom prst="rect">
            <a:avLst/>
          </a:prstGeom>
          <a:noFill/>
        </p:spPr>
        <p:txBody>
          <a:bodyPr wrap="square">
            <a:spAutoFit/>
          </a:bodyPr>
          <a:lstStyle/>
          <a:p>
            <a:pPr algn="r" rtl="1">
              <a:spcBef>
                <a:spcPts val="0"/>
              </a:spcBef>
              <a:spcAft>
                <a:spcPts val="500"/>
              </a:spcAft>
            </a:pPr>
            <a:r>
              <a:rPr lang="ar-EG" sz="3200" b="1" i="0" u="none" strike="noStrike" dirty="0">
                <a:solidFill>
                  <a:srgbClr val="679100"/>
                </a:solidFill>
                <a:effectLst/>
                <a:latin typeface="Arial" panose="020B0604020202020204" pitchFamily="34" charset="0"/>
              </a:rPr>
              <a:t>تناول الشاي والقهوة باعتدال</a:t>
            </a:r>
            <a:endParaRPr lang="ar-EG" sz="4800" b="0" dirty="0">
              <a:effectLst/>
            </a:endParaRPr>
          </a:p>
        </p:txBody>
      </p:sp>
    </p:spTree>
    <p:extLst>
      <p:ext uri="{BB962C8B-B14F-4D97-AF65-F5344CB8AC3E}">
        <p14:creationId xmlns:p14="http://schemas.microsoft.com/office/powerpoint/2010/main" val="5429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لم يعجبنى تصرف تشوه مربعات للكتابة عليها - direnepasdire.org">
            <a:extLst>
              <a:ext uri="{FF2B5EF4-FFF2-40B4-BE49-F238E27FC236}">
                <a16:creationId xmlns:a16="http://schemas.microsoft.com/office/drawing/2014/main" id="{69F23A2F-F447-456D-96CE-91A635F05497}"/>
              </a:ext>
            </a:extLst>
          </p:cNvPr>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15787" y="1610139"/>
            <a:ext cx="7486899" cy="2719565"/>
          </a:xfrm>
          <a:prstGeom prst="rect">
            <a:avLst/>
          </a:prstGeom>
          <a:noFill/>
        </p:spPr>
      </p:pic>
      <p:sp>
        <p:nvSpPr>
          <p:cNvPr id="3" name="مربع نص 2">
            <a:extLst>
              <a:ext uri="{FF2B5EF4-FFF2-40B4-BE49-F238E27FC236}">
                <a16:creationId xmlns:a16="http://schemas.microsoft.com/office/drawing/2014/main" id="{13EB01B5-A11A-4A0F-8AD5-E52A86E0CB10}"/>
              </a:ext>
            </a:extLst>
          </p:cNvPr>
          <p:cNvSpPr txBox="1"/>
          <p:nvPr/>
        </p:nvSpPr>
        <p:spPr>
          <a:xfrm>
            <a:off x="3541643" y="2308201"/>
            <a:ext cx="5108713" cy="1323439"/>
          </a:xfrm>
          <a:prstGeom prst="rect">
            <a:avLst/>
          </a:prstGeom>
          <a:noFill/>
        </p:spPr>
        <p:txBody>
          <a:bodyPr wrap="square" rtlCol="1">
            <a:spAutoFit/>
          </a:bodyPr>
          <a:lstStyle/>
          <a:p>
            <a:pPr algn="ctr"/>
            <a:r>
              <a:rPr lang="ar-EG" sz="4000" b="1" dirty="0">
                <a:solidFill>
                  <a:schemeClr val="bg1"/>
                </a:solidFill>
              </a:rPr>
              <a:t>العادات الغذائية السيئة في تناول المشروبات</a:t>
            </a:r>
          </a:p>
        </p:txBody>
      </p:sp>
    </p:spTree>
    <p:extLst>
      <p:ext uri="{BB962C8B-B14F-4D97-AF65-F5344CB8AC3E}">
        <p14:creationId xmlns:p14="http://schemas.microsoft.com/office/powerpoint/2010/main" val="358405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22C37DAA-9877-4FCF-857E-B83693F98695}"/>
              </a:ext>
            </a:extLst>
          </p:cNvPr>
          <p:cNvPicPr>
            <a:picLocks noChangeAspect="1"/>
          </p:cNvPicPr>
          <p:nvPr/>
        </p:nvPicPr>
        <p:blipFill rotWithShape="1">
          <a:blip r:embed="rId2">
            <a:extLst>
              <a:ext uri="{28A0092B-C50C-407E-A947-70E740481C1C}">
                <a14:useLocalDpi xmlns:a14="http://schemas.microsoft.com/office/drawing/2010/main" val="0"/>
              </a:ext>
            </a:extLst>
          </a:blip>
          <a:srcRect t="11310" b="63839"/>
          <a:stretch/>
        </p:blipFill>
        <p:spPr>
          <a:xfrm>
            <a:off x="5062010" y="330719"/>
            <a:ext cx="6858000" cy="1512108"/>
          </a:xfrm>
          <a:prstGeom prst="rect">
            <a:avLst/>
          </a:prstGeom>
        </p:spPr>
      </p:pic>
      <p:pic>
        <p:nvPicPr>
          <p:cNvPr id="7" name="صورة 6">
            <a:extLst>
              <a:ext uri="{FF2B5EF4-FFF2-40B4-BE49-F238E27FC236}">
                <a16:creationId xmlns:a16="http://schemas.microsoft.com/office/drawing/2014/main" id="{307E0065-B882-4537-9B4E-B709E761CA13}"/>
              </a:ext>
            </a:extLst>
          </p:cNvPr>
          <p:cNvPicPr>
            <a:picLocks noChangeAspect="1"/>
          </p:cNvPicPr>
          <p:nvPr/>
        </p:nvPicPr>
        <p:blipFill rotWithShape="1">
          <a:blip r:embed="rId2">
            <a:extLst>
              <a:ext uri="{28A0092B-C50C-407E-A947-70E740481C1C}">
                <a14:useLocalDpi xmlns:a14="http://schemas.microsoft.com/office/drawing/2010/main" val="0"/>
              </a:ext>
            </a:extLst>
          </a:blip>
          <a:srcRect t="63011"/>
          <a:stretch/>
        </p:blipFill>
        <p:spPr>
          <a:xfrm>
            <a:off x="5062010" y="1893841"/>
            <a:ext cx="6858000" cy="2196864"/>
          </a:xfrm>
          <a:prstGeom prst="rect">
            <a:avLst/>
          </a:prstGeom>
        </p:spPr>
      </p:pic>
      <p:pic>
        <p:nvPicPr>
          <p:cNvPr id="8" name="صورة 7">
            <a:extLst>
              <a:ext uri="{FF2B5EF4-FFF2-40B4-BE49-F238E27FC236}">
                <a16:creationId xmlns:a16="http://schemas.microsoft.com/office/drawing/2014/main" id="{4913D2F0-6EB5-441C-8C1A-87D4ED0FC68B}"/>
              </a:ext>
            </a:extLst>
          </p:cNvPr>
          <p:cNvPicPr>
            <a:picLocks noChangeAspect="1"/>
          </p:cNvPicPr>
          <p:nvPr/>
        </p:nvPicPr>
        <p:blipFill rotWithShape="1">
          <a:blip r:embed="rId2">
            <a:extLst>
              <a:ext uri="{28A0092B-C50C-407E-A947-70E740481C1C}">
                <a14:useLocalDpi xmlns:a14="http://schemas.microsoft.com/office/drawing/2010/main" val="0"/>
              </a:ext>
            </a:extLst>
          </a:blip>
          <a:srcRect l="7132" t="37204" b="38925"/>
          <a:stretch/>
        </p:blipFill>
        <p:spPr>
          <a:xfrm>
            <a:off x="5599952" y="3491202"/>
            <a:ext cx="6368845" cy="1423735"/>
          </a:xfrm>
          <a:prstGeom prst="rect">
            <a:avLst/>
          </a:prstGeom>
        </p:spPr>
      </p:pic>
      <p:pic>
        <p:nvPicPr>
          <p:cNvPr id="9" name="صورة 8">
            <a:extLst>
              <a:ext uri="{FF2B5EF4-FFF2-40B4-BE49-F238E27FC236}">
                <a16:creationId xmlns:a16="http://schemas.microsoft.com/office/drawing/2014/main" id="{14EB100E-07FA-4B58-9DAA-FD43A56D1E84}"/>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63011"/>
          <a:stretch/>
        </p:blipFill>
        <p:spPr>
          <a:xfrm>
            <a:off x="5110797" y="5066276"/>
            <a:ext cx="6858000" cy="2196864"/>
          </a:xfrm>
          <a:prstGeom prst="rect">
            <a:avLst/>
          </a:prstGeom>
        </p:spPr>
      </p:pic>
      <p:sp>
        <p:nvSpPr>
          <p:cNvPr id="11" name="مربع نص 10">
            <a:extLst>
              <a:ext uri="{FF2B5EF4-FFF2-40B4-BE49-F238E27FC236}">
                <a16:creationId xmlns:a16="http://schemas.microsoft.com/office/drawing/2014/main" id="{1C40AD98-5486-47A9-89B1-43AE92D9E972}"/>
              </a:ext>
            </a:extLst>
          </p:cNvPr>
          <p:cNvSpPr txBox="1"/>
          <p:nvPr/>
        </p:nvSpPr>
        <p:spPr>
          <a:xfrm>
            <a:off x="5013223" y="693292"/>
            <a:ext cx="6092686" cy="646331"/>
          </a:xfrm>
          <a:prstGeom prst="rect">
            <a:avLst/>
          </a:prstGeom>
          <a:noFill/>
        </p:spPr>
        <p:txBody>
          <a:bodyPr wrap="square">
            <a:spAutoFit/>
          </a:bodyPr>
          <a:lstStyle/>
          <a:p>
            <a:pPr algn="ctr"/>
            <a:r>
              <a:rPr lang="ar-EG" sz="3600" b="1" dirty="0"/>
              <a:t>الإفراط في تناول المنبهات</a:t>
            </a:r>
            <a:endParaRPr lang="ar-EG" sz="5400" b="0" dirty="0">
              <a:effectLst/>
            </a:endParaRPr>
          </a:p>
        </p:txBody>
      </p:sp>
      <p:sp>
        <p:nvSpPr>
          <p:cNvPr id="12" name="مربع نص 11">
            <a:extLst>
              <a:ext uri="{FF2B5EF4-FFF2-40B4-BE49-F238E27FC236}">
                <a16:creationId xmlns:a16="http://schemas.microsoft.com/office/drawing/2014/main" id="{B5975B4B-FDBF-4921-B9D0-29836E081DAF}"/>
              </a:ext>
            </a:extLst>
          </p:cNvPr>
          <p:cNvSpPr txBox="1"/>
          <p:nvPr/>
        </p:nvSpPr>
        <p:spPr>
          <a:xfrm>
            <a:off x="5444667" y="2290653"/>
            <a:ext cx="6092686" cy="584775"/>
          </a:xfrm>
          <a:prstGeom prst="rect">
            <a:avLst/>
          </a:prstGeom>
          <a:noFill/>
        </p:spPr>
        <p:txBody>
          <a:bodyPr wrap="square">
            <a:spAutoFit/>
          </a:bodyPr>
          <a:lstStyle/>
          <a:p>
            <a:pPr algn="ctr"/>
            <a:r>
              <a:rPr lang="ar-EG" sz="3200" b="1" dirty="0">
                <a:solidFill>
                  <a:schemeClr val="bg1"/>
                </a:solidFill>
              </a:rPr>
              <a:t>تناول المشروبات الغازية</a:t>
            </a:r>
            <a:endParaRPr lang="ar-EG" sz="4800" b="0" dirty="0">
              <a:solidFill>
                <a:schemeClr val="bg1"/>
              </a:solidFill>
              <a:effectLst/>
            </a:endParaRPr>
          </a:p>
        </p:txBody>
      </p:sp>
      <p:sp>
        <p:nvSpPr>
          <p:cNvPr id="13" name="مربع نص 12">
            <a:extLst>
              <a:ext uri="{FF2B5EF4-FFF2-40B4-BE49-F238E27FC236}">
                <a16:creationId xmlns:a16="http://schemas.microsoft.com/office/drawing/2014/main" id="{4CFF3CBC-0CB4-4959-B316-FEF4C6729A24}"/>
              </a:ext>
            </a:extLst>
          </p:cNvPr>
          <p:cNvSpPr txBox="1"/>
          <p:nvPr/>
        </p:nvSpPr>
        <p:spPr>
          <a:xfrm>
            <a:off x="5444667" y="3939028"/>
            <a:ext cx="6092686" cy="584775"/>
          </a:xfrm>
          <a:prstGeom prst="rect">
            <a:avLst/>
          </a:prstGeom>
          <a:noFill/>
        </p:spPr>
        <p:txBody>
          <a:bodyPr wrap="square">
            <a:spAutoFit/>
          </a:bodyPr>
          <a:lstStyle/>
          <a:p>
            <a:pPr algn="ctr"/>
            <a:r>
              <a:rPr lang="ar-EG" sz="3200" b="1" dirty="0"/>
              <a:t>تناول مشروبات الطاقة</a:t>
            </a:r>
            <a:endParaRPr lang="ar-EG" sz="4800" b="0" dirty="0">
              <a:effectLst/>
            </a:endParaRPr>
          </a:p>
        </p:txBody>
      </p:sp>
      <p:sp>
        <p:nvSpPr>
          <p:cNvPr id="14" name="مربع نص 13">
            <a:extLst>
              <a:ext uri="{FF2B5EF4-FFF2-40B4-BE49-F238E27FC236}">
                <a16:creationId xmlns:a16="http://schemas.microsoft.com/office/drawing/2014/main" id="{28DEDC57-75C8-4E50-8135-5114DD652225}"/>
              </a:ext>
            </a:extLst>
          </p:cNvPr>
          <p:cNvSpPr txBox="1"/>
          <p:nvPr/>
        </p:nvSpPr>
        <p:spPr>
          <a:xfrm>
            <a:off x="4526526" y="5479607"/>
            <a:ext cx="6092686" cy="769441"/>
          </a:xfrm>
          <a:prstGeom prst="rect">
            <a:avLst/>
          </a:prstGeom>
          <a:noFill/>
        </p:spPr>
        <p:txBody>
          <a:bodyPr wrap="square">
            <a:spAutoFit/>
          </a:bodyPr>
          <a:lstStyle/>
          <a:p>
            <a:r>
              <a:rPr lang="ar-EG" sz="4400" b="1" dirty="0"/>
              <a:t>إهمال شرب الماء</a:t>
            </a:r>
            <a:endParaRPr lang="ar-EG" sz="6600" b="0" dirty="0">
              <a:effectLst/>
            </a:endParaRPr>
          </a:p>
        </p:txBody>
      </p:sp>
      <p:pic>
        <p:nvPicPr>
          <p:cNvPr id="3" name="صورة 2">
            <a:extLst>
              <a:ext uri="{FF2B5EF4-FFF2-40B4-BE49-F238E27FC236}">
                <a16:creationId xmlns:a16="http://schemas.microsoft.com/office/drawing/2014/main" id="{CF1B9AAB-158A-4A18-A5FB-FF06E4E4ECCA}"/>
              </a:ext>
            </a:extLst>
          </p:cNvPr>
          <p:cNvPicPr>
            <a:picLocks noChangeAspect="1"/>
          </p:cNvPicPr>
          <p:nvPr/>
        </p:nvPicPr>
        <p:blipFill>
          <a:blip r:embed="rId3"/>
          <a:stretch>
            <a:fillRect/>
          </a:stretch>
        </p:blipFill>
        <p:spPr>
          <a:xfrm>
            <a:off x="1197705" y="1721526"/>
            <a:ext cx="3595334" cy="30636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67186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لم يعجبنى تصرف تشوه مربعات للكتابة عليها - direnepasdire.org">
            <a:extLst>
              <a:ext uri="{FF2B5EF4-FFF2-40B4-BE49-F238E27FC236}">
                <a16:creationId xmlns:a16="http://schemas.microsoft.com/office/drawing/2014/main" id="{69F23A2F-F447-456D-96CE-91A635F05497}"/>
              </a:ext>
            </a:extLst>
          </p:cNvPr>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15787" y="1610139"/>
            <a:ext cx="7486899" cy="2719565"/>
          </a:xfrm>
          <a:prstGeom prst="rect">
            <a:avLst/>
          </a:prstGeom>
          <a:noFill/>
        </p:spPr>
      </p:pic>
      <p:sp>
        <p:nvSpPr>
          <p:cNvPr id="3" name="مربع نص 2">
            <a:extLst>
              <a:ext uri="{FF2B5EF4-FFF2-40B4-BE49-F238E27FC236}">
                <a16:creationId xmlns:a16="http://schemas.microsoft.com/office/drawing/2014/main" id="{13EB01B5-A11A-4A0F-8AD5-E52A86E0CB10}"/>
              </a:ext>
            </a:extLst>
          </p:cNvPr>
          <p:cNvSpPr txBox="1"/>
          <p:nvPr/>
        </p:nvSpPr>
        <p:spPr>
          <a:xfrm>
            <a:off x="3541643" y="2308201"/>
            <a:ext cx="5108713" cy="1323439"/>
          </a:xfrm>
          <a:prstGeom prst="rect">
            <a:avLst/>
          </a:prstGeom>
          <a:noFill/>
        </p:spPr>
        <p:txBody>
          <a:bodyPr wrap="square" rtlCol="1">
            <a:spAutoFit/>
          </a:bodyPr>
          <a:lstStyle/>
          <a:p>
            <a:pPr algn="ctr"/>
            <a:r>
              <a:rPr lang="ar-EG" sz="4000" b="1" dirty="0"/>
              <a:t>أضرار المشروبات الغازية ومشروبات الطاقة</a:t>
            </a:r>
            <a:endParaRPr lang="ar-EG" sz="7200" b="0" dirty="0">
              <a:effectLst/>
            </a:endParaRPr>
          </a:p>
        </p:txBody>
      </p:sp>
    </p:spTree>
    <p:extLst>
      <p:ext uri="{BB962C8B-B14F-4D97-AF65-F5344CB8AC3E}">
        <p14:creationId xmlns:p14="http://schemas.microsoft.com/office/powerpoint/2010/main" val="309406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5E96AA2-71EA-4511-AEC6-A318D63E5CDF}"/>
              </a:ext>
            </a:extLst>
          </p:cNvPr>
          <p:cNvPicPr>
            <a:picLocks noChangeAspect="1"/>
          </p:cNvPicPr>
          <p:nvPr/>
        </p:nvPicPr>
        <p:blipFill>
          <a:blip r:embed="rId2"/>
          <a:stretch>
            <a:fillRect/>
          </a:stretch>
        </p:blipFill>
        <p:spPr>
          <a:xfrm>
            <a:off x="4506981" y="868865"/>
            <a:ext cx="3178037" cy="2217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مربع نص 4">
            <a:extLst>
              <a:ext uri="{FF2B5EF4-FFF2-40B4-BE49-F238E27FC236}">
                <a16:creationId xmlns:a16="http://schemas.microsoft.com/office/drawing/2014/main" id="{3A5B1948-8143-4A1C-A2F9-08D9C951AFBF}"/>
              </a:ext>
            </a:extLst>
          </p:cNvPr>
          <p:cNvSpPr txBox="1"/>
          <p:nvPr/>
        </p:nvSpPr>
        <p:spPr>
          <a:xfrm>
            <a:off x="3049656" y="3771901"/>
            <a:ext cx="6092686" cy="1754326"/>
          </a:xfrm>
          <a:prstGeom prst="rect">
            <a:avLst/>
          </a:prstGeom>
          <a:noFill/>
        </p:spPr>
        <p:txBody>
          <a:bodyPr wrap="square">
            <a:spAutoFit/>
          </a:bodyPr>
          <a:lstStyle/>
          <a:p>
            <a:r>
              <a:rPr lang="ar-EG" sz="3600" b="1" i="0" u="none" strike="noStrike" dirty="0">
                <a:solidFill>
                  <a:srgbClr val="7030A0"/>
                </a:solidFill>
                <a:effectLst/>
                <a:latin typeface="Arial" panose="020B0604020202020204" pitchFamily="34" charset="0"/>
              </a:rPr>
              <a:t>تتسبب المشروبات الغازية ومشروبات الطاقة في إصابة الجسم بالعديد من المشكلات الصحية منها:</a:t>
            </a:r>
            <a:endParaRPr lang="ar-EG" sz="3600" dirty="0">
              <a:solidFill>
                <a:srgbClr val="7030A0"/>
              </a:solidFill>
            </a:endParaRPr>
          </a:p>
        </p:txBody>
      </p:sp>
    </p:spTree>
    <p:extLst>
      <p:ext uri="{BB962C8B-B14F-4D97-AF65-F5344CB8AC3E}">
        <p14:creationId xmlns:p14="http://schemas.microsoft.com/office/powerpoint/2010/main" val="6825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005C484-AC79-418D-8F3B-18608D19B1F7}"/>
              </a:ext>
            </a:extLst>
          </p:cNvPr>
          <p:cNvSpPr txBox="1"/>
          <p:nvPr/>
        </p:nvSpPr>
        <p:spPr>
          <a:xfrm>
            <a:off x="2411067" y="728260"/>
            <a:ext cx="7369865" cy="5401479"/>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marL="514350" indent="-514350" rtl="1">
              <a:spcBef>
                <a:spcPts val="0"/>
              </a:spcBef>
              <a:spcAft>
                <a:spcPts val="500"/>
              </a:spcAft>
              <a:buFont typeface="+mj-lt"/>
              <a:buAutoNum type="arabicPeriod"/>
            </a:pPr>
            <a:r>
              <a:rPr lang="ar-EG" sz="3600" b="1" i="0" u="none" strike="noStrike" dirty="0">
                <a:solidFill>
                  <a:srgbClr val="7030A0"/>
                </a:solidFill>
                <a:effectLst/>
                <a:latin typeface="Arial" panose="020B0604020202020204" pitchFamily="34" charset="0"/>
              </a:rPr>
              <a:t>التآكل الحمضي للأسنان.</a:t>
            </a:r>
          </a:p>
          <a:p>
            <a:pPr marL="514350" indent="-514350" rtl="1">
              <a:spcBef>
                <a:spcPts val="0"/>
              </a:spcBef>
              <a:spcAft>
                <a:spcPts val="500"/>
              </a:spcAft>
              <a:buFont typeface="+mj-lt"/>
              <a:buAutoNum type="arabicPeriod"/>
            </a:pPr>
            <a:r>
              <a:rPr lang="ar-EG" sz="3600" b="1" i="0" u="none" strike="noStrike" dirty="0">
                <a:solidFill>
                  <a:srgbClr val="7030A0"/>
                </a:solidFill>
                <a:effectLst/>
                <a:latin typeface="Arial" panose="020B0604020202020204" pitchFamily="34" charset="0"/>
              </a:rPr>
              <a:t>الصداع النصفي. </a:t>
            </a:r>
          </a:p>
          <a:p>
            <a:pPr marL="514350" indent="-514350" rtl="1">
              <a:spcBef>
                <a:spcPts val="0"/>
              </a:spcBef>
              <a:spcAft>
                <a:spcPts val="500"/>
              </a:spcAft>
              <a:buFont typeface="+mj-lt"/>
              <a:buAutoNum type="arabicPeriod"/>
            </a:pPr>
            <a:r>
              <a:rPr lang="ar-EG" sz="3600" b="1" i="0" u="none" strike="noStrike" dirty="0">
                <a:solidFill>
                  <a:srgbClr val="7030A0"/>
                </a:solidFill>
                <a:effectLst/>
                <a:latin typeface="Arial" panose="020B0604020202020204" pitchFamily="34" charset="0"/>
              </a:rPr>
              <a:t>تقرحات والتهابات في جدار المعدة والمريء والإثني عشر.</a:t>
            </a:r>
            <a:endParaRPr lang="ar-EG" sz="3600" b="1" dirty="0">
              <a:solidFill>
                <a:srgbClr val="7030A0"/>
              </a:solidFill>
              <a:effectLst/>
            </a:endParaRPr>
          </a:p>
          <a:p>
            <a:pPr marL="514350" indent="-514350" rtl="1">
              <a:spcBef>
                <a:spcPts val="0"/>
              </a:spcBef>
              <a:spcAft>
                <a:spcPts val="500"/>
              </a:spcAft>
              <a:buFont typeface="+mj-lt"/>
              <a:buAutoNum type="arabicPeriod"/>
            </a:pPr>
            <a:r>
              <a:rPr lang="ar-EG" sz="3600" b="1" i="0" u="none" strike="noStrike" dirty="0">
                <a:solidFill>
                  <a:srgbClr val="7030A0"/>
                </a:solidFill>
                <a:effectLst/>
                <a:latin typeface="Arial" panose="020B0604020202020204" pitchFamily="34" charset="0"/>
              </a:rPr>
              <a:t>هشاشة العظام. </a:t>
            </a:r>
          </a:p>
          <a:p>
            <a:pPr marL="514350" indent="-514350" rtl="1">
              <a:spcBef>
                <a:spcPts val="0"/>
              </a:spcBef>
              <a:spcAft>
                <a:spcPts val="500"/>
              </a:spcAft>
              <a:buFont typeface="+mj-lt"/>
              <a:buAutoNum type="arabicPeriod"/>
            </a:pPr>
            <a:r>
              <a:rPr lang="ar-EG" sz="3600" b="1" i="0" u="none" strike="noStrike" dirty="0">
                <a:solidFill>
                  <a:srgbClr val="7030A0"/>
                </a:solidFill>
                <a:effectLst/>
                <a:latin typeface="Arial" panose="020B0604020202020204" pitchFamily="34" charset="0"/>
              </a:rPr>
              <a:t>السمنة، مرض السكري النوع الثاني)، ارتفاع الكوليسترول. </a:t>
            </a:r>
          </a:p>
          <a:p>
            <a:pPr marL="514350" indent="-514350" rtl="1">
              <a:spcBef>
                <a:spcPts val="0"/>
              </a:spcBef>
              <a:spcAft>
                <a:spcPts val="500"/>
              </a:spcAft>
              <a:buFont typeface="+mj-lt"/>
              <a:buAutoNum type="arabicPeriod"/>
            </a:pPr>
            <a:r>
              <a:rPr lang="ar-EG" sz="3600" b="1" i="0" u="none" strike="noStrike" dirty="0">
                <a:solidFill>
                  <a:srgbClr val="7030A0"/>
                </a:solidFill>
                <a:effectLst/>
                <a:latin typeface="Arial" panose="020B0604020202020204" pitchFamily="34" charset="0"/>
              </a:rPr>
              <a:t>التوتر والقلق.</a:t>
            </a:r>
            <a:endParaRPr lang="ar-EG" sz="3600" b="1" dirty="0">
              <a:solidFill>
                <a:srgbClr val="7030A0"/>
              </a:solidFill>
              <a:effectLst/>
            </a:endParaRPr>
          </a:p>
          <a:p>
            <a:pPr marL="514350" indent="-514350" rtl="1">
              <a:spcBef>
                <a:spcPts val="0"/>
              </a:spcBef>
              <a:spcAft>
                <a:spcPts val="500"/>
              </a:spcAft>
              <a:buFont typeface="+mj-lt"/>
              <a:buAutoNum type="arabicPeriod"/>
            </a:pPr>
            <a:r>
              <a:rPr lang="ar-EG" sz="3200" b="1" i="0" u="none" strike="noStrike" dirty="0">
                <a:solidFill>
                  <a:srgbClr val="7030A0"/>
                </a:solidFill>
                <a:effectLst/>
                <a:latin typeface="Arial" panose="020B0604020202020204" pitchFamily="34" charset="0"/>
              </a:rPr>
              <a:t>زيادة معدل ضربات القلب وارتفاع ضغط الدم.</a:t>
            </a:r>
            <a:endParaRPr lang="ar-EG" sz="3600" b="1" dirty="0">
              <a:solidFill>
                <a:srgbClr val="7030A0"/>
              </a:solidFill>
              <a:effectLst/>
            </a:endParaRPr>
          </a:p>
        </p:txBody>
      </p:sp>
    </p:spTree>
    <p:extLst>
      <p:ext uri="{BB962C8B-B14F-4D97-AF65-F5344CB8AC3E}">
        <p14:creationId xmlns:p14="http://schemas.microsoft.com/office/powerpoint/2010/main" val="6915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ya Shpirer Avni (mayashpireravni) - Profile | Pinterest">
            <a:extLst>
              <a:ext uri="{FF2B5EF4-FFF2-40B4-BE49-F238E27FC236}">
                <a16:creationId xmlns:a16="http://schemas.microsoft.com/office/drawing/2014/main" id="{0B5D0614-E161-43AC-9DE9-73CBCB40634C}"/>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00375" y="574481"/>
            <a:ext cx="6191250" cy="2089205"/>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C6478767-0C4F-4A72-B118-C406C065CD88}"/>
              </a:ext>
            </a:extLst>
          </p:cNvPr>
          <p:cNvSpPr txBox="1"/>
          <p:nvPr/>
        </p:nvSpPr>
        <p:spPr>
          <a:xfrm>
            <a:off x="3578086" y="773264"/>
            <a:ext cx="4599747" cy="1200329"/>
          </a:xfrm>
          <a:prstGeom prst="rect">
            <a:avLst/>
          </a:prstGeom>
          <a:noFill/>
        </p:spPr>
        <p:txBody>
          <a:bodyPr wrap="square">
            <a:spAutoFit/>
          </a:bodyPr>
          <a:lstStyle/>
          <a:p>
            <a:pPr algn="ctr"/>
            <a:r>
              <a:rPr lang="ar-EG" sz="3600" b="1" dirty="0">
                <a:solidFill>
                  <a:schemeClr val="bg1"/>
                </a:solidFill>
              </a:rPr>
              <a:t>دون فائدة شرب 6-8 أكواب من الماء يوميًا.</a:t>
            </a:r>
            <a:endParaRPr lang="ar-EG" sz="5400" b="0" dirty="0">
              <a:solidFill>
                <a:schemeClr val="bg1"/>
              </a:solidFill>
              <a:effectLst/>
            </a:endParaRPr>
          </a:p>
        </p:txBody>
      </p:sp>
    </p:spTree>
    <p:extLst>
      <p:ext uri="{BB962C8B-B14F-4D97-AF65-F5344CB8AC3E}">
        <p14:creationId xmlns:p14="http://schemas.microsoft.com/office/powerpoint/2010/main" val="2937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B60F2E5-A0D6-48DF-97B5-61B528618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655" y="898953"/>
            <a:ext cx="7165710" cy="5060093"/>
          </a:xfrm>
          <a:prstGeom prst="rect">
            <a:avLst/>
          </a:prstGeom>
        </p:spPr>
      </p:pic>
      <p:sp>
        <p:nvSpPr>
          <p:cNvPr id="4" name="مربع نص 3">
            <a:extLst>
              <a:ext uri="{FF2B5EF4-FFF2-40B4-BE49-F238E27FC236}">
                <a16:creationId xmlns:a16="http://schemas.microsoft.com/office/drawing/2014/main" id="{FC6B2755-743D-444A-B23B-B3E08710FD5A}"/>
              </a:ext>
            </a:extLst>
          </p:cNvPr>
          <p:cNvSpPr txBox="1"/>
          <p:nvPr/>
        </p:nvSpPr>
        <p:spPr>
          <a:xfrm rot="20734412">
            <a:off x="5079517" y="2767279"/>
            <a:ext cx="2777986" cy="1323439"/>
          </a:xfrm>
          <a:prstGeom prst="rect">
            <a:avLst/>
          </a:prstGeom>
          <a:noFill/>
        </p:spPr>
        <p:txBody>
          <a:bodyPr wrap="square">
            <a:spAutoFit/>
          </a:bodyPr>
          <a:lstStyle/>
          <a:p>
            <a:pPr algn="ctr" rtl="1">
              <a:spcBef>
                <a:spcPts val="0"/>
              </a:spcBef>
              <a:spcAft>
                <a:spcPts val="500"/>
              </a:spcAft>
            </a:pPr>
            <a:r>
              <a:rPr lang="ar-EG" sz="4000" b="1" i="0" u="none" strike="noStrike" dirty="0">
                <a:solidFill>
                  <a:srgbClr val="573D00"/>
                </a:solidFill>
                <a:effectLst/>
                <a:latin typeface="Arial" panose="020B0604020202020204" pitchFamily="34" charset="0"/>
              </a:rPr>
              <a:t>الإفراط في تناول الكافيين</a:t>
            </a:r>
            <a:endParaRPr lang="ar-EG" sz="4000" b="0" dirty="0">
              <a:effectLst/>
            </a:endParaRPr>
          </a:p>
        </p:txBody>
      </p:sp>
    </p:spTree>
    <p:extLst>
      <p:ext uri="{BB962C8B-B14F-4D97-AF65-F5344CB8AC3E}">
        <p14:creationId xmlns:p14="http://schemas.microsoft.com/office/powerpoint/2010/main" val="11934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C74FA7A-E689-4725-B3C7-4A62786172E9}"/>
              </a:ext>
            </a:extLst>
          </p:cNvPr>
          <p:cNvSpPr txBox="1"/>
          <p:nvPr/>
        </p:nvSpPr>
        <p:spPr>
          <a:xfrm>
            <a:off x="4542503" y="471948"/>
            <a:ext cx="67252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r>
              <a:rPr lang="ar-EG" sz="3600" b="1" dirty="0"/>
              <a:t>يتوقع من الطالب في نهاية الوحدة ْ أن: </a:t>
            </a:r>
          </a:p>
        </p:txBody>
      </p:sp>
      <p:pic>
        <p:nvPicPr>
          <p:cNvPr id="4" name="صورة 3">
            <a:extLst>
              <a:ext uri="{FF2B5EF4-FFF2-40B4-BE49-F238E27FC236}">
                <a16:creationId xmlns:a16="http://schemas.microsoft.com/office/drawing/2014/main" id="{3EAB84AC-CC5F-4B66-8E90-F2662AE19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58" y="1740310"/>
            <a:ext cx="4645742" cy="4645742"/>
          </a:xfrm>
          <a:prstGeom prst="rect">
            <a:avLst/>
          </a:prstGeom>
        </p:spPr>
      </p:pic>
      <p:sp>
        <p:nvSpPr>
          <p:cNvPr id="5" name="مخطط انسيابي: محطة طرفية 4">
            <a:extLst>
              <a:ext uri="{FF2B5EF4-FFF2-40B4-BE49-F238E27FC236}">
                <a16:creationId xmlns:a16="http://schemas.microsoft.com/office/drawing/2014/main" id="{CB2C82D2-092B-4060-B1B5-6E7886199134}"/>
              </a:ext>
            </a:extLst>
          </p:cNvPr>
          <p:cNvSpPr/>
          <p:nvPr/>
        </p:nvSpPr>
        <p:spPr>
          <a:xfrm>
            <a:off x="5203722" y="2920181"/>
            <a:ext cx="6164826" cy="1725561"/>
          </a:xfrm>
          <a:prstGeom prst="flowChartTerminator">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C00000"/>
                </a:solidFill>
              </a:rPr>
              <a:t>1- يصف الجسم السليم. </a:t>
            </a:r>
          </a:p>
        </p:txBody>
      </p:sp>
    </p:spTree>
    <p:extLst>
      <p:ext uri="{BB962C8B-B14F-4D97-AF65-F5344CB8AC3E}">
        <p14:creationId xmlns:p14="http://schemas.microsoft.com/office/powerpoint/2010/main" val="22825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80BBE36-6809-4A8A-87C1-98BD04470498}"/>
              </a:ext>
            </a:extLst>
          </p:cNvPr>
          <p:cNvSpPr txBox="1"/>
          <p:nvPr/>
        </p:nvSpPr>
        <p:spPr>
          <a:xfrm>
            <a:off x="3046343" y="2519777"/>
            <a:ext cx="7389743" cy="2682786"/>
          </a:xfrm>
          <a:prstGeom prst="rect">
            <a:avLst/>
          </a:prstGeom>
          <a:noFill/>
        </p:spPr>
        <p:txBody>
          <a:bodyPr wrap="square">
            <a:spAutoFit/>
          </a:bodyPr>
          <a:lstStyle/>
          <a:p>
            <a:pPr algn="r" rtl="1">
              <a:spcBef>
                <a:spcPts val="0"/>
              </a:spcBef>
              <a:spcAft>
                <a:spcPts val="500"/>
              </a:spcAft>
            </a:pPr>
            <a:r>
              <a:rPr lang="ar-EG" sz="3200" b="1" i="0" u="none" strike="noStrike" dirty="0">
                <a:solidFill>
                  <a:srgbClr val="5A2C00"/>
                </a:solidFill>
                <a:effectLst/>
                <a:latin typeface="Arial" panose="020B0604020202020204" pitchFamily="34" charset="0"/>
              </a:rPr>
              <a:t>١- الأرق وعدم النوم المريح.</a:t>
            </a:r>
          </a:p>
          <a:p>
            <a:pPr algn="r" rtl="1">
              <a:spcBef>
                <a:spcPts val="0"/>
              </a:spcBef>
              <a:spcAft>
                <a:spcPts val="500"/>
              </a:spcAft>
            </a:pPr>
            <a:r>
              <a:rPr lang="ar-EG" sz="3200" b="1" i="0" u="none" strike="noStrike" dirty="0">
                <a:solidFill>
                  <a:srgbClr val="5A2C00"/>
                </a:solidFill>
                <a:effectLst/>
                <a:latin typeface="Arial" panose="020B0604020202020204" pitchFamily="34" charset="0"/>
              </a:rPr>
              <a:t> ۲- يعيق تناول المنبهات بعد الوجبات الغذائية من امتصاص الحديد.</a:t>
            </a:r>
          </a:p>
          <a:p>
            <a:pPr algn="r" rtl="1">
              <a:spcBef>
                <a:spcPts val="0"/>
              </a:spcBef>
              <a:spcAft>
                <a:spcPts val="500"/>
              </a:spcAft>
            </a:pPr>
            <a:r>
              <a:rPr lang="ar-EG" sz="3200" b="1" i="0" u="none" strike="noStrike" dirty="0">
                <a:solidFill>
                  <a:srgbClr val="5A2C00"/>
                </a:solidFill>
                <a:effectLst/>
                <a:latin typeface="Arial" panose="020B0604020202020204" pitchFamily="34" charset="0"/>
              </a:rPr>
              <a:t> ٣- التأثير العكسي في الشهية، والتأثير على الجهاز العصبي المركزي.</a:t>
            </a:r>
            <a:endParaRPr lang="ar-EG" sz="3200" b="0" dirty="0">
              <a:effectLst/>
            </a:endParaRPr>
          </a:p>
        </p:txBody>
      </p:sp>
      <p:sp>
        <p:nvSpPr>
          <p:cNvPr id="5" name="مربع نص 4">
            <a:extLst>
              <a:ext uri="{FF2B5EF4-FFF2-40B4-BE49-F238E27FC236}">
                <a16:creationId xmlns:a16="http://schemas.microsoft.com/office/drawing/2014/main" id="{8483EE84-B776-4C1E-89C2-D67E5B2C8754}"/>
              </a:ext>
            </a:extLst>
          </p:cNvPr>
          <p:cNvSpPr txBox="1"/>
          <p:nvPr/>
        </p:nvSpPr>
        <p:spPr>
          <a:xfrm>
            <a:off x="2350604" y="606432"/>
            <a:ext cx="8085482" cy="132343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r" rtl="1">
              <a:spcBef>
                <a:spcPts val="0"/>
              </a:spcBef>
              <a:spcAft>
                <a:spcPts val="500"/>
              </a:spcAft>
            </a:pPr>
            <a:r>
              <a:rPr lang="ar-EG" sz="4000" b="1" i="0" u="none" strike="noStrike" dirty="0">
                <a:solidFill>
                  <a:schemeClr val="bg1"/>
                </a:solidFill>
                <a:effectLst/>
                <a:latin typeface="Arial" panose="020B0604020202020204" pitchFamily="34" charset="0"/>
              </a:rPr>
              <a:t>يؤثر الإكثار من تناول القهوة والشاي خلال اليوم على صحة الجسم من خلال الآتي:</a:t>
            </a:r>
          </a:p>
        </p:txBody>
      </p:sp>
      <p:pic>
        <p:nvPicPr>
          <p:cNvPr id="7" name="صورة 6">
            <a:extLst>
              <a:ext uri="{FF2B5EF4-FFF2-40B4-BE49-F238E27FC236}">
                <a16:creationId xmlns:a16="http://schemas.microsoft.com/office/drawing/2014/main" id="{98A8F07F-0EAC-43A5-97B5-343ECF97328C}"/>
              </a:ext>
            </a:extLst>
          </p:cNvPr>
          <p:cNvPicPr>
            <a:picLocks noChangeAspect="1"/>
          </p:cNvPicPr>
          <p:nvPr/>
        </p:nvPicPr>
        <p:blipFill>
          <a:blip r:embed="rId2"/>
          <a:stretch>
            <a:fillRect/>
          </a:stretch>
        </p:blipFill>
        <p:spPr>
          <a:xfrm>
            <a:off x="1006042" y="5130750"/>
            <a:ext cx="4080601" cy="1323438"/>
          </a:xfrm>
          <a:prstGeom prst="rect">
            <a:avLst/>
          </a:prstGeom>
        </p:spPr>
      </p:pic>
    </p:spTree>
    <p:extLst>
      <p:ext uri="{BB962C8B-B14F-4D97-AF65-F5344CB8AC3E}">
        <p14:creationId xmlns:p14="http://schemas.microsoft.com/office/powerpoint/2010/main" val="36404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E776BE7-FB7F-4B2A-A109-ECA7482023AE}"/>
              </a:ext>
            </a:extLst>
          </p:cNvPr>
          <p:cNvPicPr>
            <a:picLocks noChangeAspect="1"/>
          </p:cNvPicPr>
          <p:nvPr/>
        </p:nvPicPr>
        <p:blipFill>
          <a:blip r:embed="rId2"/>
          <a:stretch>
            <a:fillRect/>
          </a:stretch>
        </p:blipFill>
        <p:spPr>
          <a:xfrm>
            <a:off x="3433348" y="448129"/>
            <a:ext cx="5325303" cy="5961742"/>
          </a:xfrm>
          <a:prstGeom prst="rect">
            <a:avLst/>
          </a:prstGeom>
        </p:spPr>
      </p:pic>
    </p:spTree>
    <p:extLst>
      <p:ext uri="{BB962C8B-B14F-4D97-AF65-F5344CB8AC3E}">
        <p14:creationId xmlns:p14="http://schemas.microsoft.com/office/powerpoint/2010/main" val="64521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টুইটারে خاص بملحقات التصميم: &quot;قصاصات ورقية #سكرابز #قصاصات #رمزيات #خلفيات  #صور #مخطوطات #تصاميم @islamic_pic… &quot;">
            <a:extLst>
              <a:ext uri="{FF2B5EF4-FFF2-40B4-BE49-F238E27FC236}">
                <a16:creationId xmlns:a16="http://schemas.microsoft.com/office/drawing/2014/main" id="{8A08D76F-B7D9-40BD-9831-66EEB71A95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1412" y="533400"/>
            <a:ext cx="6813176"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9E660E3A-8C43-4A75-BC1D-79B26E8B264B}"/>
              </a:ext>
            </a:extLst>
          </p:cNvPr>
          <p:cNvSpPr txBox="1"/>
          <p:nvPr/>
        </p:nvSpPr>
        <p:spPr>
          <a:xfrm>
            <a:off x="4810539" y="533400"/>
            <a:ext cx="2822713" cy="769441"/>
          </a:xfrm>
          <a:prstGeom prst="rect">
            <a:avLst/>
          </a:prstGeom>
          <a:noFill/>
        </p:spPr>
        <p:txBody>
          <a:bodyPr wrap="square" rtlCol="1">
            <a:spAutoFit/>
          </a:bodyPr>
          <a:lstStyle/>
          <a:p>
            <a:pPr algn="ctr"/>
            <a:r>
              <a:rPr lang="ar-EG" sz="4400" b="1" dirty="0"/>
              <a:t>نشاط (أ)</a:t>
            </a:r>
          </a:p>
        </p:txBody>
      </p:sp>
      <p:sp>
        <p:nvSpPr>
          <p:cNvPr id="4" name="مربع نص 3">
            <a:extLst>
              <a:ext uri="{FF2B5EF4-FFF2-40B4-BE49-F238E27FC236}">
                <a16:creationId xmlns:a16="http://schemas.microsoft.com/office/drawing/2014/main" id="{D03E68DB-0955-4178-B369-DA8862CB0CCF}"/>
              </a:ext>
            </a:extLst>
          </p:cNvPr>
          <p:cNvSpPr txBox="1"/>
          <p:nvPr/>
        </p:nvSpPr>
        <p:spPr>
          <a:xfrm>
            <a:off x="3518452" y="2401887"/>
            <a:ext cx="5088835" cy="1754326"/>
          </a:xfrm>
          <a:prstGeom prst="rect">
            <a:avLst/>
          </a:prstGeom>
          <a:noFill/>
        </p:spPr>
        <p:txBody>
          <a:bodyPr wrap="square" rtlCol="1">
            <a:spAutoFit/>
          </a:bodyPr>
          <a:lstStyle/>
          <a:p>
            <a:r>
              <a:rPr lang="ar-EG" sz="3600" b="1" dirty="0">
                <a:solidFill>
                  <a:srgbClr val="C00000"/>
                </a:solidFill>
              </a:rPr>
              <a:t>هناك عادات خاطئة يمارسها بعض الأشخاص في أثناء تناول الطعام دون اثنين منها.</a:t>
            </a:r>
          </a:p>
        </p:txBody>
      </p:sp>
    </p:spTree>
    <p:extLst>
      <p:ext uri="{BB962C8B-B14F-4D97-AF65-F5344CB8AC3E}">
        <p14:creationId xmlns:p14="http://schemas.microsoft.com/office/powerpoint/2010/main" val="40043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টুইটারে خاص بملحقات التصميم: &quot;قصاصات ورقية #سكرابز #قصاصات #رمزيات #خلفيات  #صور #مخطوطات #تصاميم @islamic_pic… &quot;">
            <a:extLst>
              <a:ext uri="{FF2B5EF4-FFF2-40B4-BE49-F238E27FC236}">
                <a16:creationId xmlns:a16="http://schemas.microsoft.com/office/drawing/2014/main" id="{8A08D76F-B7D9-40BD-9831-66EEB71A95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1412" y="533400"/>
            <a:ext cx="6813176"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9E660E3A-8C43-4A75-BC1D-79B26E8B264B}"/>
              </a:ext>
            </a:extLst>
          </p:cNvPr>
          <p:cNvSpPr txBox="1"/>
          <p:nvPr/>
        </p:nvSpPr>
        <p:spPr>
          <a:xfrm>
            <a:off x="4810539" y="533400"/>
            <a:ext cx="2822713" cy="769441"/>
          </a:xfrm>
          <a:prstGeom prst="rect">
            <a:avLst/>
          </a:prstGeom>
          <a:noFill/>
        </p:spPr>
        <p:txBody>
          <a:bodyPr wrap="square" rtlCol="1">
            <a:spAutoFit/>
          </a:bodyPr>
          <a:lstStyle/>
          <a:p>
            <a:pPr algn="ctr"/>
            <a:r>
              <a:rPr lang="ar-EG" sz="4400" b="1" dirty="0"/>
              <a:t>نشاط (ب)</a:t>
            </a:r>
          </a:p>
        </p:txBody>
      </p:sp>
      <p:sp>
        <p:nvSpPr>
          <p:cNvPr id="4" name="مربع نص 3">
            <a:extLst>
              <a:ext uri="{FF2B5EF4-FFF2-40B4-BE49-F238E27FC236}">
                <a16:creationId xmlns:a16="http://schemas.microsoft.com/office/drawing/2014/main" id="{D03E68DB-0955-4178-B369-DA8862CB0CCF}"/>
              </a:ext>
            </a:extLst>
          </p:cNvPr>
          <p:cNvSpPr txBox="1"/>
          <p:nvPr/>
        </p:nvSpPr>
        <p:spPr>
          <a:xfrm>
            <a:off x="3518452" y="2401887"/>
            <a:ext cx="5088835" cy="1754326"/>
          </a:xfrm>
          <a:prstGeom prst="rect">
            <a:avLst/>
          </a:prstGeom>
          <a:noFill/>
        </p:spPr>
        <p:txBody>
          <a:bodyPr wrap="square" rtlCol="1">
            <a:spAutoFit/>
          </a:bodyPr>
          <a:lstStyle/>
          <a:p>
            <a:r>
              <a:rPr lang="ar-EG" sz="3600" b="1" dirty="0">
                <a:solidFill>
                  <a:srgbClr val="C00000"/>
                </a:solidFill>
              </a:rPr>
              <a:t>وضع بأسلوبك دور الأسرة في تشجيع أبنائها على العادات الغذائية الجيدة</a:t>
            </a:r>
          </a:p>
        </p:txBody>
      </p:sp>
    </p:spTree>
    <p:extLst>
      <p:ext uri="{BB962C8B-B14F-4D97-AF65-F5344CB8AC3E}">
        <p14:creationId xmlns:p14="http://schemas.microsoft.com/office/powerpoint/2010/main" val="232631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C74FA7A-E689-4725-B3C7-4A62786172E9}"/>
              </a:ext>
            </a:extLst>
          </p:cNvPr>
          <p:cNvSpPr txBox="1"/>
          <p:nvPr/>
        </p:nvSpPr>
        <p:spPr>
          <a:xfrm>
            <a:off x="4542503" y="471948"/>
            <a:ext cx="67252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r>
              <a:rPr lang="ar-EG" sz="3600" b="1" dirty="0"/>
              <a:t>يتوقع من الطالب في نهاية الوحدة ْ أن: </a:t>
            </a:r>
          </a:p>
        </p:txBody>
      </p:sp>
      <p:pic>
        <p:nvPicPr>
          <p:cNvPr id="4" name="صورة 3">
            <a:extLst>
              <a:ext uri="{FF2B5EF4-FFF2-40B4-BE49-F238E27FC236}">
                <a16:creationId xmlns:a16="http://schemas.microsoft.com/office/drawing/2014/main" id="{3EAB84AC-CC5F-4B66-8E90-F2662AE19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58" y="1740310"/>
            <a:ext cx="4645742" cy="4645742"/>
          </a:xfrm>
          <a:prstGeom prst="rect">
            <a:avLst/>
          </a:prstGeom>
        </p:spPr>
      </p:pic>
      <p:sp>
        <p:nvSpPr>
          <p:cNvPr id="5" name="مخطط انسيابي: محطة طرفية 4">
            <a:extLst>
              <a:ext uri="{FF2B5EF4-FFF2-40B4-BE49-F238E27FC236}">
                <a16:creationId xmlns:a16="http://schemas.microsoft.com/office/drawing/2014/main" id="{CB2C82D2-092B-4060-B1B5-6E7886199134}"/>
              </a:ext>
            </a:extLst>
          </p:cNvPr>
          <p:cNvSpPr/>
          <p:nvPr/>
        </p:nvSpPr>
        <p:spPr>
          <a:xfrm>
            <a:off x="5203722" y="2920181"/>
            <a:ext cx="6164826" cy="1725561"/>
          </a:xfrm>
          <a:prstGeom prst="flowChartTerminator">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C00000"/>
                </a:solidFill>
              </a:rPr>
              <a:t>٢ يحدد مفهوم السعرات الحرارية. </a:t>
            </a:r>
          </a:p>
        </p:txBody>
      </p:sp>
    </p:spTree>
    <p:extLst>
      <p:ext uri="{BB962C8B-B14F-4D97-AF65-F5344CB8AC3E}">
        <p14:creationId xmlns:p14="http://schemas.microsoft.com/office/powerpoint/2010/main" val="4843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C74FA7A-E689-4725-B3C7-4A62786172E9}"/>
              </a:ext>
            </a:extLst>
          </p:cNvPr>
          <p:cNvSpPr txBox="1"/>
          <p:nvPr/>
        </p:nvSpPr>
        <p:spPr>
          <a:xfrm>
            <a:off x="4542503" y="471948"/>
            <a:ext cx="67252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r>
              <a:rPr lang="ar-EG" sz="3600" b="1" dirty="0"/>
              <a:t>يتوقع من الطالب في نهاية الوحدة ْ أن: </a:t>
            </a:r>
          </a:p>
        </p:txBody>
      </p:sp>
      <p:pic>
        <p:nvPicPr>
          <p:cNvPr id="4" name="صورة 3">
            <a:extLst>
              <a:ext uri="{FF2B5EF4-FFF2-40B4-BE49-F238E27FC236}">
                <a16:creationId xmlns:a16="http://schemas.microsoft.com/office/drawing/2014/main" id="{3EAB84AC-CC5F-4B66-8E90-F2662AE19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58" y="1740310"/>
            <a:ext cx="4645742" cy="4645742"/>
          </a:xfrm>
          <a:prstGeom prst="rect">
            <a:avLst/>
          </a:prstGeom>
        </p:spPr>
      </p:pic>
      <p:sp>
        <p:nvSpPr>
          <p:cNvPr id="5" name="مخطط انسيابي: محطة طرفية 4">
            <a:extLst>
              <a:ext uri="{FF2B5EF4-FFF2-40B4-BE49-F238E27FC236}">
                <a16:creationId xmlns:a16="http://schemas.microsoft.com/office/drawing/2014/main" id="{CB2C82D2-092B-4060-B1B5-6E7886199134}"/>
              </a:ext>
            </a:extLst>
          </p:cNvPr>
          <p:cNvSpPr/>
          <p:nvPr/>
        </p:nvSpPr>
        <p:spPr>
          <a:xfrm>
            <a:off x="5203722" y="2920181"/>
            <a:ext cx="6164826" cy="1725561"/>
          </a:xfrm>
          <a:prstGeom prst="flowChartTerminator">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C00000"/>
                </a:solidFill>
              </a:rPr>
              <a:t>3- يقيم العادات الغذائية الجيدة والعادات الغذائية السيئة. </a:t>
            </a:r>
          </a:p>
        </p:txBody>
      </p:sp>
    </p:spTree>
    <p:extLst>
      <p:ext uri="{BB962C8B-B14F-4D97-AF65-F5344CB8AC3E}">
        <p14:creationId xmlns:p14="http://schemas.microsoft.com/office/powerpoint/2010/main" val="4103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C74FA7A-E689-4725-B3C7-4A62786172E9}"/>
              </a:ext>
            </a:extLst>
          </p:cNvPr>
          <p:cNvSpPr txBox="1"/>
          <p:nvPr/>
        </p:nvSpPr>
        <p:spPr>
          <a:xfrm>
            <a:off x="4542503" y="471948"/>
            <a:ext cx="67252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r>
              <a:rPr lang="ar-EG" sz="3600" b="1" dirty="0"/>
              <a:t>يتوقع من الطالب في نهاية الوحدة ْ أن: </a:t>
            </a:r>
          </a:p>
        </p:txBody>
      </p:sp>
      <p:pic>
        <p:nvPicPr>
          <p:cNvPr id="4" name="صورة 3">
            <a:extLst>
              <a:ext uri="{FF2B5EF4-FFF2-40B4-BE49-F238E27FC236}">
                <a16:creationId xmlns:a16="http://schemas.microsoft.com/office/drawing/2014/main" id="{3EAB84AC-CC5F-4B66-8E90-F2662AE19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58" y="1740310"/>
            <a:ext cx="4645742" cy="4645742"/>
          </a:xfrm>
          <a:prstGeom prst="rect">
            <a:avLst/>
          </a:prstGeom>
        </p:spPr>
      </p:pic>
      <p:sp>
        <p:nvSpPr>
          <p:cNvPr id="5" name="مخطط انسيابي: محطة طرفية 4">
            <a:extLst>
              <a:ext uri="{FF2B5EF4-FFF2-40B4-BE49-F238E27FC236}">
                <a16:creationId xmlns:a16="http://schemas.microsoft.com/office/drawing/2014/main" id="{CB2C82D2-092B-4060-B1B5-6E7886199134}"/>
              </a:ext>
            </a:extLst>
          </p:cNvPr>
          <p:cNvSpPr/>
          <p:nvPr/>
        </p:nvSpPr>
        <p:spPr>
          <a:xfrm>
            <a:off x="5203722" y="2920181"/>
            <a:ext cx="6164826" cy="1725561"/>
          </a:xfrm>
          <a:prstGeom prst="flowChartTerminator">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C00000"/>
                </a:solidFill>
              </a:rPr>
              <a:t>4- يقترح بدائل غذائية لتعديل العادات الغذائية السيئة.</a:t>
            </a:r>
          </a:p>
        </p:txBody>
      </p:sp>
    </p:spTree>
    <p:extLst>
      <p:ext uri="{BB962C8B-B14F-4D97-AF65-F5344CB8AC3E}">
        <p14:creationId xmlns:p14="http://schemas.microsoft.com/office/powerpoint/2010/main" val="12361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D44AD4B-F7BB-4B4F-BA26-AD1B4CE97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9" y="412955"/>
            <a:ext cx="2937861" cy="5906167"/>
          </a:xfrm>
          <a:prstGeom prst="rect">
            <a:avLst/>
          </a:prstGeom>
        </p:spPr>
      </p:pic>
      <p:pic>
        <p:nvPicPr>
          <p:cNvPr id="1026" name="Picture 2" descr="طعام PNG الصور | ناقل و PSD الملفات | تحميل مجاني على Pngtree">
            <a:extLst>
              <a:ext uri="{FF2B5EF4-FFF2-40B4-BE49-F238E27FC236}">
                <a16:creationId xmlns:a16="http://schemas.microsoft.com/office/drawing/2014/main" id="{FCA18C0F-56FA-4775-B1E5-CD2443E767B1}"/>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849761" y="2757947"/>
            <a:ext cx="4291781" cy="4291781"/>
          </a:xfrm>
          <a:prstGeom prst="rect">
            <a:avLst/>
          </a:prstGeom>
          <a:noFill/>
        </p:spPr>
      </p:pic>
      <p:sp>
        <p:nvSpPr>
          <p:cNvPr id="2" name="مخطط انسيابي: مستند 1">
            <a:extLst>
              <a:ext uri="{FF2B5EF4-FFF2-40B4-BE49-F238E27FC236}">
                <a16:creationId xmlns:a16="http://schemas.microsoft.com/office/drawing/2014/main" id="{1F2D282E-FDCB-4087-93BE-44895B8F2433}"/>
              </a:ext>
            </a:extLst>
          </p:cNvPr>
          <p:cNvSpPr/>
          <p:nvPr/>
        </p:nvSpPr>
        <p:spPr>
          <a:xfrm>
            <a:off x="4409768" y="412955"/>
            <a:ext cx="5385619" cy="3016045"/>
          </a:xfrm>
          <a:prstGeom prst="flowChartDocumen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rgbClr val="C00000"/>
                </a:solidFill>
              </a:rPr>
              <a:t>العادات الغذائية وتأثيرها على الجسم</a:t>
            </a:r>
          </a:p>
        </p:txBody>
      </p:sp>
    </p:spTree>
    <p:extLst>
      <p:ext uri="{BB962C8B-B14F-4D97-AF65-F5344CB8AC3E}">
        <p14:creationId xmlns:p14="http://schemas.microsoft.com/office/powerpoint/2010/main" val="208213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F28FA43-152B-45FB-9DFA-7AD8394FC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9" y="412955"/>
            <a:ext cx="2937861" cy="5906167"/>
          </a:xfrm>
          <a:prstGeom prst="rect">
            <a:avLst/>
          </a:prstGeom>
        </p:spPr>
      </p:pic>
      <p:pic>
        <p:nvPicPr>
          <p:cNvPr id="3" name="صورة 2">
            <a:extLst>
              <a:ext uri="{FF2B5EF4-FFF2-40B4-BE49-F238E27FC236}">
                <a16:creationId xmlns:a16="http://schemas.microsoft.com/office/drawing/2014/main" id="{88888770-B1F0-41E7-B68F-404E50D09C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0000" l="10000" r="90000"/>
                    </a14:imgEffect>
                  </a14:imgLayer>
                </a14:imgProps>
              </a:ext>
              <a:ext uri="{28A0092B-C50C-407E-A947-70E740481C1C}">
                <a14:useLocalDpi xmlns:a14="http://schemas.microsoft.com/office/drawing/2010/main" val="0"/>
              </a:ext>
            </a:extLst>
          </a:blip>
          <a:stretch>
            <a:fillRect/>
          </a:stretch>
        </p:blipFill>
        <p:spPr>
          <a:xfrm>
            <a:off x="5126651" y="169606"/>
            <a:ext cx="4572000" cy="3259394"/>
          </a:xfrm>
          <a:prstGeom prst="rect">
            <a:avLst/>
          </a:prstGeom>
        </p:spPr>
      </p:pic>
      <p:sp>
        <p:nvSpPr>
          <p:cNvPr id="4" name="مربع نص 3">
            <a:extLst>
              <a:ext uri="{FF2B5EF4-FFF2-40B4-BE49-F238E27FC236}">
                <a16:creationId xmlns:a16="http://schemas.microsoft.com/office/drawing/2014/main" id="{65AA939C-88C4-434D-AA49-5259D9B4A73F}"/>
              </a:ext>
            </a:extLst>
          </p:cNvPr>
          <p:cNvSpPr txBox="1"/>
          <p:nvPr/>
        </p:nvSpPr>
        <p:spPr>
          <a:xfrm rot="20781282">
            <a:off x="6931742" y="796414"/>
            <a:ext cx="1584979" cy="1323439"/>
          </a:xfrm>
          <a:prstGeom prst="rect">
            <a:avLst/>
          </a:prstGeom>
          <a:noFill/>
        </p:spPr>
        <p:txBody>
          <a:bodyPr wrap="square" rtlCol="1">
            <a:spAutoFit/>
          </a:bodyPr>
          <a:lstStyle/>
          <a:p>
            <a:pPr algn="ctr"/>
            <a:r>
              <a:rPr lang="ar-EG" sz="4000" b="1" dirty="0"/>
              <a:t>المفاهيم الرئيسة</a:t>
            </a:r>
          </a:p>
        </p:txBody>
      </p:sp>
      <p:sp>
        <p:nvSpPr>
          <p:cNvPr id="5" name="مربع نص 4">
            <a:extLst>
              <a:ext uri="{FF2B5EF4-FFF2-40B4-BE49-F238E27FC236}">
                <a16:creationId xmlns:a16="http://schemas.microsoft.com/office/drawing/2014/main" id="{049096A1-80FD-407D-829D-1219D9F2606F}"/>
              </a:ext>
            </a:extLst>
          </p:cNvPr>
          <p:cNvSpPr txBox="1"/>
          <p:nvPr/>
        </p:nvSpPr>
        <p:spPr>
          <a:xfrm>
            <a:off x="4483509" y="3932359"/>
            <a:ext cx="5619135" cy="1077218"/>
          </a:xfrm>
          <a:prstGeom prst="rect">
            <a:avLst/>
          </a:prstGeom>
          <a:noFill/>
        </p:spPr>
        <p:txBody>
          <a:bodyPr wrap="square" rtlCol="1">
            <a:spAutoFit/>
          </a:bodyPr>
          <a:lstStyle/>
          <a:p>
            <a:pPr marL="285750" indent="-285750">
              <a:buFont typeface="Arial" panose="020B0604020202020204" pitchFamily="34" charset="0"/>
              <a:buChar char="•"/>
            </a:pPr>
            <a:r>
              <a:rPr lang="ar-EG" sz="3200" b="1" dirty="0">
                <a:solidFill>
                  <a:srgbClr val="C00000"/>
                </a:solidFill>
              </a:rPr>
              <a:t>الجسم السليم.</a:t>
            </a:r>
          </a:p>
          <a:p>
            <a:pPr marL="285750" indent="-285750">
              <a:buFont typeface="Arial" panose="020B0604020202020204" pitchFamily="34" charset="0"/>
              <a:buChar char="•"/>
            </a:pPr>
            <a:r>
              <a:rPr lang="ar-EG" sz="3200" b="1" dirty="0">
                <a:solidFill>
                  <a:srgbClr val="C00000"/>
                </a:solidFill>
              </a:rPr>
              <a:t>السعرات الحرارية.</a:t>
            </a:r>
          </a:p>
        </p:txBody>
      </p:sp>
    </p:spTree>
    <p:extLst>
      <p:ext uri="{BB962C8B-B14F-4D97-AF65-F5344CB8AC3E}">
        <p14:creationId xmlns:p14="http://schemas.microsoft.com/office/powerpoint/2010/main" val="7964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962</Words>
  <Application>Microsoft Office PowerPoint</Application>
  <PresentationFormat>شاشة عريضة</PresentationFormat>
  <Paragraphs>120</Paragraphs>
  <Slides>43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43</vt:i4>
      </vt:variant>
    </vt:vector>
  </HeadingPairs>
  <TitlesOfParts>
    <vt:vector size="48" baseType="lpstr">
      <vt:lpstr>Arial</vt:lpstr>
      <vt:lpstr>Calibri</vt:lpstr>
      <vt:lpstr>Calibri Light</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cp:revision>
  <dcterms:created xsi:type="dcterms:W3CDTF">2022-02-09T21:04:24Z</dcterms:created>
  <dcterms:modified xsi:type="dcterms:W3CDTF">2022-02-09T23:44:36Z</dcterms:modified>
</cp:coreProperties>
</file>