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sldIdLst>
    <p:sldId id="256" r:id="rId2"/>
    <p:sldId id="259" r:id="rId3"/>
    <p:sldId id="309" r:id="rId4"/>
    <p:sldId id="305" r:id="rId5"/>
    <p:sldId id="343" r:id="rId6"/>
    <p:sldId id="334" r:id="rId7"/>
    <p:sldId id="261" r:id="rId8"/>
    <p:sldId id="344" r:id="rId9"/>
    <p:sldId id="345" r:id="rId10"/>
    <p:sldId id="335" r:id="rId11"/>
    <p:sldId id="333" r:id="rId12"/>
    <p:sldId id="266" r:id="rId13"/>
    <p:sldId id="336" r:id="rId14"/>
    <p:sldId id="314" r:id="rId15"/>
    <p:sldId id="338" r:id="rId16"/>
    <p:sldId id="337" r:id="rId17"/>
    <p:sldId id="341" r:id="rId18"/>
    <p:sldId id="339" r:id="rId19"/>
    <p:sldId id="340" r:id="rId20"/>
    <p:sldId id="319" r:id="rId21"/>
    <p:sldId id="342" r:id="rId22"/>
    <p:sldId id="327" r:id="rId23"/>
    <p:sldId id="289" r:id="rId24"/>
    <p:sldId id="34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0FA"/>
    <a:srgbClr val="FF0066"/>
    <a:srgbClr val="CC99FF"/>
    <a:srgbClr val="CCFF99"/>
    <a:srgbClr val="660033"/>
    <a:srgbClr val="99FFCC"/>
    <a:srgbClr val="FFFF66"/>
    <a:srgbClr val="E3C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2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33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17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4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46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7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5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9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6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05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9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21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55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8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97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2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90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2041C0E-5CED-4F8F-89ED-9E7C7641D865}" type="datetimeFigureOut">
              <a:rPr lang="en-US" smtClean="0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CEECB8-2EEE-4C71-A51C-DD5C4E41A3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5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>
    <p:blinds dir="vert"/>
  </p:transition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jpe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15744B2A-DC07-443D-BD92-4AFAD8ED2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451" y="910728"/>
            <a:ext cx="3095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4000" b="1">
                <a:solidFill>
                  <a:srgbClr val="FF0000"/>
                </a:solidFill>
                <a:latin typeface="Calibri" panose="020F0502020204030204" pitchFamily="34" charset="0"/>
              </a:rPr>
              <a:t>الوحدة </a:t>
            </a:r>
            <a:r>
              <a:rPr lang="ar-SA" altLang="en-US" sz="4000" b="1">
                <a:solidFill>
                  <a:srgbClr val="FF0000"/>
                </a:solidFill>
                <a:latin typeface="Calibri" panose="020F0502020204030204" pitchFamily="34" charset="0"/>
              </a:rPr>
              <a:t>الأولى</a:t>
            </a:r>
            <a:endParaRPr lang="ar-SA" altLang="en-US" sz="40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rtl="1" eaLnBrk="1" hangingPunct="1"/>
            <a:r>
              <a:rPr lang="ar-SA" altLang="en-US" sz="4000" b="1">
                <a:latin typeface="Calibri" panose="020F0502020204030204" pitchFamily="34" charset="0"/>
              </a:rPr>
              <a:t>المهارات الحياتية</a:t>
            </a: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97E3A02-8DB3-4A1C-B21B-7287D784A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117" y="2956121"/>
            <a:ext cx="4643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sz="4000" b="1">
                <a:solidFill>
                  <a:srgbClr val="FF0066"/>
                </a:solidFill>
                <a:latin typeface="Calibri" panose="020F0502020204030204" pitchFamily="34" charset="0"/>
              </a:rPr>
              <a:t>الدرس الثالث</a:t>
            </a:r>
          </a:p>
          <a:p>
            <a:pPr algn="ctr" rtl="1" eaLnBrk="1" hangingPunct="1"/>
            <a:r>
              <a:rPr lang="ar-SA" altLang="en-US" sz="4000" b="1">
                <a:latin typeface="Calibri" panose="020F0502020204030204" pitchFamily="34" charset="0"/>
              </a:rPr>
              <a:t>قواعد الحديث وفن الاستماع</a:t>
            </a: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2BECA8-E175-2049-AF3D-319BEC40DDE8}"/>
              </a:ext>
            </a:extLst>
          </p:cNvPr>
          <p:cNvSpPr txBox="1"/>
          <p:nvPr/>
        </p:nvSpPr>
        <p:spPr>
          <a:xfrm>
            <a:off x="1394117" y="5386233"/>
            <a:ext cx="36279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>
                <a:solidFill>
                  <a:schemeClr val="accent1"/>
                </a:solidFill>
              </a:rPr>
              <a:t>المعلمة / جميله الاحمدي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1C36192-67F4-3549-BBF8-81C4F08B9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32"/>
          <a:stretch/>
        </p:blipFill>
        <p:spPr>
          <a:xfrm>
            <a:off x="5616342" y="593458"/>
            <a:ext cx="2500483" cy="5685327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74429F6A-7E9F-3047-B067-8BE2DA4B0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b="51116"/>
          <a:stretch/>
        </p:blipFill>
        <p:spPr>
          <a:xfrm>
            <a:off x="746739" y="640934"/>
            <a:ext cx="7846786" cy="54004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42464D1-1D96-014B-A60E-0DEF393C778E}"/>
              </a:ext>
            </a:extLst>
          </p:cNvPr>
          <p:cNvSpPr txBox="1"/>
          <p:nvPr/>
        </p:nvSpPr>
        <p:spPr>
          <a:xfrm>
            <a:off x="4272253" y="5244713"/>
            <a:ext cx="38164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ar-SA" sz="3600" b="1">
                <a:ln/>
                <a:solidFill>
                  <a:srgbClr val="FF0066"/>
                </a:solidFill>
              </a:rPr>
              <a:t>التحدث بنفس اللغة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8E5C43C-1E22-DF4C-B129-2C99278341CE}"/>
              </a:ext>
            </a:extLst>
          </p:cNvPr>
          <p:cNvSpPr txBox="1"/>
          <p:nvPr/>
        </p:nvSpPr>
        <p:spPr>
          <a:xfrm>
            <a:off x="550475" y="5298852"/>
            <a:ext cx="42734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ar-SA" sz="3600" b="1">
                <a:ln/>
                <a:solidFill>
                  <a:srgbClr val="FF0066"/>
                </a:solidFill>
              </a:rPr>
              <a:t>عدم السخرية من الاخرين</a:t>
            </a:r>
          </a:p>
        </p:txBody>
      </p:sp>
    </p:spTree>
    <p:extLst>
      <p:ext uri="{BB962C8B-B14F-4D97-AF65-F5344CB8AC3E}">
        <p14:creationId xmlns:p14="http://schemas.microsoft.com/office/powerpoint/2010/main" val="29659659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74429F6A-7E9F-3047-B067-8BE2DA4B0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7898" r="1516"/>
          <a:stretch/>
        </p:blipFill>
        <p:spPr>
          <a:xfrm>
            <a:off x="696719" y="640935"/>
            <a:ext cx="7750561" cy="539148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B0C7AD2-B7A5-6B42-9281-E8B4499E8382}"/>
              </a:ext>
            </a:extLst>
          </p:cNvPr>
          <p:cNvSpPr txBox="1"/>
          <p:nvPr/>
        </p:nvSpPr>
        <p:spPr>
          <a:xfrm>
            <a:off x="4456394" y="5079525"/>
            <a:ext cx="38164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ar-SA" sz="3600" b="1">
                <a:ln/>
                <a:solidFill>
                  <a:srgbClr val="FF0066"/>
                </a:solidFill>
              </a:rPr>
              <a:t>عدم التحدث بكل مانعرف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465D06B-9040-AD4B-87E1-CD2828FCE4FA}"/>
              </a:ext>
            </a:extLst>
          </p:cNvPr>
          <p:cNvSpPr txBox="1"/>
          <p:nvPr/>
        </p:nvSpPr>
        <p:spPr>
          <a:xfrm>
            <a:off x="871196" y="5017969"/>
            <a:ext cx="341072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ar-SA" sz="3200" b="1">
                <a:ln/>
                <a:solidFill>
                  <a:srgbClr val="FF0066"/>
                </a:solidFill>
              </a:rPr>
              <a:t>عدم التطفل لمعرفة أسرار الاخرين</a:t>
            </a:r>
          </a:p>
        </p:txBody>
      </p:sp>
    </p:spTree>
    <p:extLst>
      <p:ext uri="{BB962C8B-B14F-4D97-AF65-F5344CB8AC3E}">
        <p14:creationId xmlns:p14="http://schemas.microsoft.com/office/powerpoint/2010/main" val="233177779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29036270-406F-7D47-BF28-963AC91AF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19"/>
          <a:stretch/>
        </p:blipFill>
        <p:spPr>
          <a:xfrm>
            <a:off x="1477854" y="1497888"/>
            <a:ext cx="6396145" cy="232118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29036270-406F-7D47-BF28-963AC91AF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32913" b="11242"/>
          <a:stretch/>
        </p:blipFill>
        <p:spPr>
          <a:xfrm>
            <a:off x="588669" y="569719"/>
            <a:ext cx="7753018" cy="383373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B752A5-25D0-A54A-ACA1-4D0516B14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69" y="4383281"/>
            <a:ext cx="4307656" cy="1905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F2B5EC6-7262-BB43-A24C-C94426E08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325" y="4383281"/>
            <a:ext cx="3351850" cy="18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5115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38D6E266-5561-E64F-954A-177AA7C48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" y="889000"/>
            <a:ext cx="7411356" cy="52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0295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AC67C8C-3DC9-444F-B83F-4C9C1BB1C4FE}"/>
              </a:ext>
            </a:extLst>
          </p:cNvPr>
          <p:cNvSpPr txBox="1"/>
          <p:nvPr/>
        </p:nvSpPr>
        <p:spPr>
          <a:xfrm>
            <a:off x="-1645416" y="685116"/>
            <a:ext cx="7565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>
                <a:solidFill>
                  <a:srgbClr val="FF0066"/>
                </a:solidFill>
              </a:rPr>
              <a:t>من الصور استنتجي اداب الاستماع </a:t>
            </a: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A14AAF78-33BC-9C47-A9D0-DFD900AF3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2" y="1578429"/>
            <a:ext cx="7402287" cy="462914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09DEF07-F5B7-D644-B4DB-F1BA65E75C2D}"/>
              </a:ext>
            </a:extLst>
          </p:cNvPr>
          <p:cNvSpPr txBox="1"/>
          <p:nvPr/>
        </p:nvSpPr>
        <p:spPr>
          <a:xfrm>
            <a:off x="3612469" y="4378769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8EA88ED-FB53-2A4B-A088-E2F326E720DA}"/>
              </a:ext>
            </a:extLst>
          </p:cNvPr>
          <p:cNvSpPr/>
          <p:nvPr/>
        </p:nvSpPr>
        <p:spPr>
          <a:xfrm>
            <a:off x="5954032" y="3134178"/>
            <a:ext cx="1828800" cy="5896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232362D-86DA-4F49-8180-F6BC3C225E74}"/>
              </a:ext>
            </a:extLst>
          </p:cNvPr>
          <p:cNvSpPr/>
          <p:nvPr/>
        </p:nvSpPr>
        <p:spPr>
          <a:xfrm>
            <a:off x="3598862" y="3336460"/>
            <a:ext cx="1828800" cy="5896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3376234-8A89-0B4D-9D33-3331A39505E9}"/>
              </a:ext>
            </a:extLst>
          </p:cNvPr>
          <p:cNvSpPr/>
          <p:nvPr/>
        </p:nvSpPr>
        <p:spPr>
          <a:xfrm>
            <a:off x="3630385" y="5279570"/>
            <a:ext cx="1828800" cy="5896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912E752-A2D1-0D4E-A95F-48485463026B}"/>
              </a:ext>
            </a:extLst>
          </p:cNvPr>
          <p:cNvSpPr/>
          <p:nvPr/>
        </p:nvSpPr>
        <p:spPr>
          <a:xfrm>
            <a:off x="1361168" y="3289748"/>
            <a:ext cx="1828800" cy="5896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6267661-F2F0-A24F-9096-E4E7DB1B25FB}"/>
              </a:ext>
            </a:extLst>
          </p:cNvPr>
          <p:cNvSpPr/>
          <p:nvPr/>
        </p:nvSpPr>
        <p:spPr>
          <a:xfrm>
            <a:off x="1361168" y="5211077"/>
            <a:ext cx="1828800" cy="5896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C7625A-5CF9-944C-8CA6-A66DDDC7A26C}"/>
              </a:ext>
            </a:extLst>
          </p:cNvPr>
          <p:cNvSpPr/>
          <p:nvPr/>
        </p:nvSpPr>
        <p:spPr>
          <a:xfrm>
            <a:off x="5920241" y="5279569"/>
            <a:ext cx="1828800" cy="5896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5802C5F-DC8C-B640-810B-5B4067B9D95C}"/>
              </a:ext>
            </a:extLst>
          </p:cNvPr>
          <p:cNvSpPr txBox="1"/>
          <p:nvPr/>
        </p:nvSpPr>
        <p:spPr>
          <a:xfrm>
            <a:off x="4943927" y="575722"/>
            <a:ext cx="35496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u="sng">
                <a:solidFill>
                  <a:schemeClr val="accent2"/>
                </a:solidFill>
              </a:rPr>
              <a:t>قراءةااصور</a:t>
            </a:r>
          </a:p>
        </p:txBody>
      </p:sp>
    </p:spTree>
    <p:extLst>
      <p:ext uri="{BB962C8B-B14F-4D97-AF65-F5344CB8AC3E}">
        <p14:creationId xmlns:p14="http://schemas.microsoft.com/office/powerpoint/2010/main" val="325092762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3CF7BD7-BA7E-7948-8E35-1AD2924EF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9" y="640935"/>
            <a:ext cx="7750561" cy="41660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9813180-771F-3C45-AB9C-9306D60C9843}"/>
              </a:ext>
            </a:extLst>
          </p:cNvPr>
          <p:cNvSpPr txBox="1"/>
          <p:nvPr/>
        </p:nvSpPr>
        <p:spPr>
          <a:xfrm>
            <a:off x="2462374" y="1946068"/>
            <a:ext cx="36977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>
                <a:solidFill>
                  <a:srgbClr val="FF0066"/>
                </a:solidFill>
              </a:rPr>
              <a:t>لأنهم لايمتلكون آداب الاستماع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D849E7C-0068-7A41-8886-3186424F34B7}"/>
              </a:ext>
            </a:extLst>
          </p:cNvPr>
          <p:cNvSpPr txBox="1"/>
          <p:nvPr/>
        </p:nvSpPr>
        <p:spPr>
          <a:xfrm>
            <a:off x="895645" y="4807010"/>
            <a:ext cx="6166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>
                <a:solidFill>
                  <a:srgbClr val="FF0066"/>
                </a:solidFill>
              </a:rPr>
              <a:t>أتضايق ولا أكمل الحديث</a:t>
            </a:r>
          </a:p>
        </p:txBody>
      </p:sp>
    </p:spTree>
    <p:extLst>
      <p:ext uri="{BB962C8B-B14F-4D97-AF65-F5344CB8AC3E}">
        <p14:creationId xmlns:p14="http://schemas.microsoft.com/office/powerpoint/2010/main" val="39889882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16ED1EE-EFCF-D246-BCDD-AD837AC56A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90" t="21380" r="69304" b="17887"/>
          <a:stretch/>
        </p:blipFill>
        <p:spPr>
          <a:xfrm>
            <a:off x="573429" y="623138"/>
            <a:ext cx="2476640" cy="562526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DAB2AB9-1C69-7541-81A6-A6128B50E38E}"/>
              </a:ext>
            </a:extLst>
          </p:cNvPr>
          <p:cNvSpPr txBox="1"/>
          <p:nvPr/>
        </p:nvSpPr>
        <p:spPr>
          <a:xfrm>
            <a:off x="4292833" y="2356604"/>
            <a:ext cx="4355996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>
                <a:solidFill>
                  <a:srgbClr val="FF0066"/>
                </a:solidFill>
              </a:rPr>
              <a:t>اداب الحديث</a:t>
            </a:r>
          </a:p>
          <a:p>
            <a:pPr algn="r"/>
            <a:r>
              <a:rPr lang="ar-SA" sz="4400" b="1">
                <a:solidFill>
                  <a:srgbClr val="FF0066"/>
                </a:solidFill>
              </a:rPr>
              <a:t> + </a:t>
            </a:r>
          </a:p>
          <a:p>
            <a:pPr algn="r"/>
            <a:r>
              <a:rPr lang="ar-SA" sz="4400" b="1">
                <a:solidFill>
                  <a:srgbClr val="FF0066"/>
                </a:solidFill>
              </a:rPr>
              <a:t>آداب  الاستماع</a:t>
            </a:r>
          </a:p>
          <a:p>
            <a:pPr algn="r"/>
            <a:r>
              <a:rPr lang="ar-SA" sz="4400" b="1">
                <a:solidFill>
                  <a:srgbClr val="FF0066"/>
                </a:solidFill>
              </a:rPr>
              <a:t> = </a:t>
            </a:r>
          </a:p>
          <a:p>
            <a:pPr algn="r"/>
            <a:r>
              <a:rPr lang="ar-SA" sz="4400" b="1">
                <a:solidFill>
                  <a:srgbClr val="FF0066"/>
                </a:solidFill>
              </a:rPr>
              <a:t>……….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84449A3-2F3A-A84A-BAFE-7E60B2E79D71}"/>
              </a:ext>
            </a:extLst>
          </p:cNvPr>
          <p:cNvSpPr txBox="1"/>
          <p:nvPr/>
        </p:nvSpPr>
        <p:spPr>
          <a:xfrm>
            <a:off x="2652248" y="6295841"/>
            <a:ext cx="36279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>
                <a:solidFill>
                  <a:schemeClr val="accent1"/>
                </a:solidFill>
              </a:rPr>
              <a:t>المعلمة / جميله الاحمدي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F9468BCD-F961-F94E-8DCE-0F9969DBC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17" y="43417"/>
            <a:ext cx="5384347" cy="221447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44CC363-26DF-A549-9395-E535FDCBAF0A}"/>
              </a:ext>
            </a:extLst>
          </p:cNvPr>
          <p:cNvSpPr txBox="1"/>
          <p:nvPr/>
        </p:nvSpPr>
        <p:spPr>
          <a:xfrm>
            <a:off x="4404834" y="4737362"/>
            <a:ext cx="25218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/>
              <a:t>حوار ناجح</a:t>
            </a:r>
          </a:p>
        </p:txBody>
      </p:sp>
    </p:spTree>
    <p:extLst>
      <p:ext uri="{BB962C8B-B14F-4D97-AF65-F5344CB8AC3E}">
        <p14:creationId xmlns:p14="http://schemas.microsoft.com/office/powerpoint/2010/main" val="21054249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4130CF10-D645-F840-9F50-4EA1B165B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2" y="665808"/>
            <a:ext cx="7674599" cy="238456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6AEA420-420A-2C46-8936-3685B061BB95}"/>
              </a:ext>
            </a:extLst>
          </p:cNvPr>
          <p:cNvSpPr txBox="1"/>
          <p:nvPr/>
        </p:nvSpPr>
        <p:spPr>
          <a:xfrm>
            <a:off x="1108933" y="3269478"/>
            <a:ext cx="665349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>
                <a:solidFill>
                  <a:srgbClr val="FF0066"/>
                </a:solidFill>
              </a:rPr>
              <a:t>لان حاسة السمع تكتمل عند الانسان قبل البصر ، وحاسة السمع لاتنام </a:t>
            </a:r>
          </a:p>
        </p:txBody>
      </p:sp>
    </p:spTree>
    <p:extLst>
      <p:ext uri="{BB962C8B-B14F-4D97-AF65-F5344CB8AC3E}">
        <p14:creationId xmlns:p14="http://schemas.microsoft.com/office/powerpoint/2010/main" val="176207394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70B169D1-7F6E-DF40-B702-B98115A61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7" y="623138"/>
            <a:ext cx="4421941" cy="42773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C39E5E-E3B3-B94D-91E2-964C3872A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97" y="5022087"/>
            <a:ext cx="4421940" cy="12127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A29AE9E-D10D-A14C-8633-6B93E1292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90" t="21380" r="69304" b="17887"/>
          <a:stretch/>
        </p:blipFill>
        <p:spPr>
          <a:xfrm flipH="1">
            <a:off x="6136048" y="623138"/>
            <a:ext cx="2113016" cy="562526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092211A-7341-4448-A082-C6D751AFEA83}"/>
              </a:ext>
            </a:extLst>
          </p:cNvPr>
          <p:cNvSpPr txBox="1"/>
          <p:nvPr/>
        </p:nvSpPr>
        <p:spPr>
          <a:xfrm>
            <a:off x="5103737" y="1835913"/>
            <a:ext cx="9179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/>
              <a:t>تقييم ذاتي </a:t>
            </a:r>
          </a:p>
        </p:txBody>
      </p:sp>
    </p:spTree>
    <p:extLst>
      <p:ext uri="{BB962C8B-B14F-4D97-AF65-F5344CB8AC3E}">
        <p14:creationId xmlns:p14="http://schemas.microsoft.com/office/powerpoint/2010/main" val="837880235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BB3B6E-E31C-46DE-987F-0556E7A3B3C1}"/>
              </a:ext>
            </a:extLst>
          </p:cNvPr>
          <p:cNvSpPr/>
          <p:nvPr/>
        </p:nvSpPr>
        <p:spPr bwMode="auto">
          <a:xfrm>
            <a:off x="2295502" y="1225319"/>
            <a:ext cx="5045097" cy="646112"/>
          </a:xfrm>
          <a:prstGeom prst="round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8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4800">
              <a:solidFill>
                <a:srgbClr val="FFFF66"/>
              </a:solidFill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1F581E8-3974-444C-9F3E-1CC7EC32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484" y="2989060"/>
            <a:ext cx="1819596" cy="646331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en-US" sz="3600" b="1">
                <a:solidFill>
                  <a:srgbClr val="000000"/>
                </a:solidFill>
                <a:cs typeface="Calibri" panose="020F0502020204030204" pitchFamily="34" charset="0"/>
              </a:rPr>
              <a:t>- ال</a:t>
            </a:r>
            <a:r>
              <a:rPr lang="ar-SA" altLang="en-US" sz="3600" b="1">
                <a:solidFill>
                  <a:srgbClr val="000000"/>
                </a:solidFill>
                <a:cs typeface="Calibri" panose="020F0502020204030204" pitchFamily="34" charset="0"/>
              </a:rPr>
              <a:t>اتصال</a:t>
            </a:r>
            <a:endParaRPr lang="ar-EG" altLang="en-US" sz="4000">
              <a:cs typeface="Calibri" panose="020F050202020403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C5B53E3-FB8B-41BD-86FC-44AE9C99B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484" y="5083302"/>
            <a:ext cx="1902220" cy="646331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en-US" sz="3600" b="1">
                <a:solidFill>
                  <a:srgbClr val="000000"/>
                </a:solidFill>
                <a:cs typeface="Calibri" panose="020F0502020204030204" pitchFamily="34" charset="0"/>
              </a:rPr>
              <a:t>- الا</a:t>
            </a:r>
            <a:r>
              <a:rPr lang="ar-SA" altLang="en-US" sz="3600" b="1">
                <a:solidFill>
                  <a:srgbClr val="000000"/>
                </a:solidFill>
                <a:cs typeface="Calibri" panose="020F0502020204030204" pitchFamily="34" charset="0"/>
              </a:rPr>
              <a:t>نصات</a:t>
            </a:r>
            <a:endParaRPr lang="ar-EG" altLang="en-US" sz="4000"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DAC11BB-C2D9-474D-9E83-CDA50D58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694" y="1278629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buFont typeface="Wingdings" panose="05000000000000000000" pitchFamily="2" charset="2"/>
              <a:buChar char="ü"/>
            </a:pPr>
            <a:r>
              <a:rPr lang="ar-EG" altLang="en-US" sz="3200" b="1">
                <a:solidFill>
                  <a:srgbClr val="000000"/>
                </a:solidFill>
                <a:cs typeface="Calibri" panose="020F0502020204030204" pitchFamily="34" charset="0"/>
              </a:rPr>
              <a:t>المفاهيم الرئيسة</a:t>
            </a:r>
            <a:endParaRPr lang="ar-EG" altLang="en-US" sz="3200">
              <a:cs typeface="Calibri" panose="020F05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916C46-354C-8646-B8F2-B0FADD1E2689}"/>
              </a:ext>
            </a:extLst>
          </p:cNvPr>
          <p:cNvSpPr txBox="1"/>
          <p:nvPr/>
        </p:nvSpPr>
        <p:spPr>
          <a:xfrm>
            <a:off x="2759144" y="1841457"/>
            <a:ext cx="35565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66"/>
                </a:solidFill>
              </a:rPr>
              <a:t>صلي الكلمات بمفهومها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A63815A-5FE0-7946-93B8-59F5B9A00B52}"/>
              </a:ext>
            </a:extLst>
          </p:cNvPr>
          <p:cNvSpPr txBox="1"/>
          <p:nvPr/>
        </p:nvSpPr>
        <p:spPr>
          <a:xfrm>
            <a:off x="895235" y="2516327"/>
            <a:ext cx="4097158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2800" b="1"/>
              <a:t> انتقال المعلومات والأفكار والاتجاهات والعواطف من شخص لأخر أو من جماعة إلى أخرى.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F1AC9F5-DE0E-CC4E-96BD-DCC416E4F1CA}"/>
              </a:ext>
            </a:extLst>
          </p:cNvPr>
          <p:cNvSpPr txBox="1"/>
          <p:nvPr/>
        </p:nvSpPr>
        <p:spPr>
          <a:xfrm>
            <a:off x="895233" y="5359630"/>
            <a:ext cx="4097159" cy="95410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2800" b="1"/>
              <a:t>هو التركيز العميق فيما يقوله المتحدث،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60FD160-A2D6-0243-9AAE-0015324ED286}"/>
              </a:ext>
            </a:extLst>
          </p:cNvPr>
          <p:cNvSpPr txBox="1"/>
          <p:nvPr/>
        </p:nvSpPr>
        <p:spPr>
          <a:xfrm>
            <a:off x="3664372" y="544263"/>
            <a:ext cx="4892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u="sng">
                <a:solidFill>
                  <a:srgbClr val="0C8B80"/>
                </a:solidFill>
              </a:rPr>
              <a:t>استراتيجية فرز المفاهيم </a:t>
            </a:r>
            <a:endParaRPr lang="ar-SA" sz="2800" b="1" u="sng" dirty="0">
              <a:solidFill>
                <a:srgbClr val="0C8B8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5AA54B-14B6-7544-920A-B7DD2DB7B794}"/>
              </a:ext>
            </a:extLst>
          </p:cNvPr>
          <p:cNvSpPr txBox="1"/>
          <p:nvPr/>
        </p:nvSpPr>
        <p:spPr>
          <a:xfrm>
            <a:off x="895234" y="4222782"/>
            <a:ext cx="4097159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2800" b="1"/>
              <a:t>التقاط الأذن لحديث ما سواء بقصد أو من غير قصد السامع.</a:t>
            </a: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9C902496-FDF7-6D4D-A7DC-1A84BDBB7BE9}"/>
              </a:ext>
            </a:extLst>
          </p:cNvPr>
          <p:cNvCxnSpPr>
            <a:cxnSpLocks/>
            <a:endCxn id="20482" idx="1"/>
          </p:cNvCxnSpPr>
          <p:nvPr/>
        </p:nvCxnSpPr>
        <p:spPr>
          <a:xfrm>
            <a:off x="4925094" y="2747692"/>
            <a:ext cx="1185390" cy="5645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BD2EAA0D-56F2-8C48-9ED5-067892DDF515}"/>
              </a:ext>
            </a:extLst>
          </p:cNvPr>
          <p:cNvCxnSpPr>
            <a:cxnSpLocks/>
          </p:cNvCxnSpPr>
          <p:nvPr/>
        </p:nvCxnSpPr>
        <p:spPr>
          <a:xfrm flipV="1">
            <a:off x="5001294" y="5359630"/>
            <a:ext cx="1122449" cy="2757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مفاهيم الرئيس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11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09DA525F-7C67-4CEF-A026-06280F26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93" y="1281142"/>
            <a:ext cx="6942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sz="2800" b="1">
                <a:solidFill>
                  <a:srgbClr val="00B050"/>
                </a:solidFill>
                <a:latin typeface="Calibri" panose="020F0502020204030204" pitchFamily="34" charset="0"/>
              </a:rPr>
              <a:t>( ميزي الصواب والخطأ من العبارات التاليه) </a:t>
            </a:r>
            <a:endParaRPr lang="en-US" altLang="en-US" sz="2800" b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798420C-6666-424C-8501-CF9B5EFACC58}"/>
              </a:ext>
            </a:extLst>
          </p:cNvPr>
          <p:cNvSpPr txBox="1"/>
          <p:nvPr/>
        </p:nvSpPr>
        <p:spPr>
          <a:xfrm>
            <a:off x="3344217" y="811350"/>
            <a:ext cx="361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u="sng">
                <a:solidFill>
                  <a:srgbClr val="0070C0"/>
                </a:solidFill>
              </a:rPr>
              <a:t>استراتيجية البطاقات الملونة </a:t>
            </a:r>
          </a:p>
        </p:txBody>
      </p:sp>
      <p:pic>
        <p:nvPicPr>
          <p:cNvPr id="19" name="صورة 19">
            <a:extLst>
              <a:ext uri="{FF2B5EF4-FFF2-40B4-BE49-F238E27FC236}">
                <a16:creationId xmlns:a16="http://schemas.microsoft.com/office/drawing/2014/main" id="{98E1D5E4-6DCB-B94C-B06E-6CE2992DB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8" y="589360"/>
            <a:ext cx="1349100" cy="11957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D76799D-5043-5144-852F-7290758E76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63624" r="46994" b="24215"/>
          <a:stretch/>
        </p:blipFill>
        <p:spPr>
          <a:xfrm>
            <a:off x="4470521" y="2077232"/>
            <a:ext cx="3624245" cy="18074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402F9A7-7DEA-6249-A734-BABD0A72A1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4" t="70127" b="16913"/>
          <a:stretch/>
        </p:blipFill>
        <p:spPr>
          <a:xfrm>
            <a:off x="723567" y="4015087"/>
            <a:ext cx="3952882" cy="20771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326DBB4-A380-FF4E-B211-6204F5B69A8B}"/>
              </a:ext>
            </a:extLst>
          </p:cNvPr>
          <p:cNvSpPr txBox="1"/>
          <p:nvPr/>
        </p:nvSpPr>
        <p:spPr>
          <a:xfrm>
            <a:off x="162410" y="486656"/>
            <a:ext cx="27099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ar-SA" sz="4000" b="1" u="sng">
                <a:ln/>
                <a:solidFill>
                  <a:schemeClr val="accent4"/>
                </a:solidFill>
              </a:rPr>
              <a:t>غلق الدرس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88857A3-0ABD-4C49-B0A7-68AF38EF9871}"/>
              </a:ext>
            </a:extLst>
          </p:cNvPr>
          <p:cNvSpPr txBox="1"/>
          <p:nvPr/>
        </p:nvSpPr>
        <p:spPr>
          <a:xfrm>
            <a:off x="921066" y="2309560"/>
            <a:ext cx="331622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>
                <a:solidFill>
                  <a:srgbClr val="FF0066"/>
                </a:solidFill>
              </a:rPr>
              <a:t>التحدث بصوت عالي كي يفهمني الاخرين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20DD81-FCD8-9B40-A54C-34F02FCFE86A}"/>
              </a:ext>
            </a:extLst>
          </p:cNvPr>
          <p:cNvSpPr txBox="1"/>
          <p:nvPr/>
        </p:nvSpPr>
        <p:spPr>
          <a:xfrm>
            <a:off x="5150792" y="4618332"/>
            <a:ext cx="281125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200" b="1">
                <a:solidFill>
                  <a:srgbClr val="660033"/>
                </a:solidFill>
              </a:rPr>
              <a:t>مقاطعة الاخرين اثناء التحدث </a:t>
            </a:r>
          </a:p>
        </p:txBody>
      </p:sp>
    </p:spTree>
    <p:extLst>
      <p:ext uri="{BB962C8B-B14F-4D97-AF65-F5344CB8AC3E}">
        <p14:creationId xmlns:p14="http://schemas.microsoft.com/office/powerpoint/2010/main" val="187013066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لهذه الاجتماعات مزايا متعددة من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09DA525F-7C67-4CEF-A026-06280F26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93" y="1281142"/>
            <a:ext cx="6942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sz="2800" b="1">
                <a:solidFill>
                  <a:srgbClr val="00B050"/>
                </a:solidFill>
                <a:latin typeface="Calibri" panose="020F0502020204030204" pitchFamily="34" charset="0"/>
              </a:rPr>
              <a:t>ميزي ( ميزي الصواب والخطأ من العبارات التاليه) </a:t>
            </a:r>
            <a:endParaRPr lang="en-US" altLang="en-US" sz="2800" b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798420C-6666-424C-8501-CF9B5EFACC58}"/>
              </a:ext>
            </a:extLst>
          </p:cNvPr>
          <p:cNvSpPr txBox="1"/>
          <p:nvPr/>
        </p:nvSpPr>
        <p:spPr>
          <a:xfrm>
            <a:off x="3344217" y="811350"/>
            <a:ext cx="361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u="sng">
                <a:solidFill>
                  <a:srgbClr val="0070C0"/>
                </a:solidFill>
              </a:rPr>
              <a:t>استراتيجية البطاقات الملونة </a:t>
            </a:r>
          </a:p>
        </p:txBody>
      </p:sp>
      <p:pic>
        <p:nvPicPr>
          <p:cNvPr id="19" name="صورة 19">
            <a:extLst>
              <a:ext uri="{FF2B5EF4-FFF2-40B4-BE49-F238E27FC236}">
                <a16:creationId xmlns:a16="http://schemas.microsoft.com/office/drawing/2014/main" id="{98E1D5E4-6DCB-B94C-B06E-6CE2992DB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8" y="589360"/>
            <a:ext cx="1349100" cy="1195724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6CF12003-77BF-6C40-8A99-9320569C3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2" t="29988" r="3596" b="60072"/>
          <a:stretch/>
        </p:blipFill>
        <p:spPr>
          <a:xfrm>
            <a:off x="720598" y="4225769"/>
            <a:ext cx="4546706" cy="19065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C019892-C99F-EB47-91B4-A68B8872FE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75884" r="47699" b="8911"/>
          <a:stretch/>
        </p:blipFill>
        <p:spPr>
          <a:xfrm>
            <a:off x="3946963" y="2061807"/>
            <a:ext cx="4546706" cy="190651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4C78F05-22B6-4C49-8613-E2B994256906}"/>
              </a:ext>
            </a:extLst>
          </p:cNvPr>
          <p:cNvSpPr txBox="1"/>
          <p:nvPr/>
        </p:nvSpPr>
        <p:spPr>
          <a:xfrm>
            <a:off x="162410" y="486656"/>
            <a:ext cx="27099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ar-SA" sz="4000" b="1" u="sng">
                <a:ln/>
                <a:solidFill>
                  <a:schemeClr val="accent4"/>
                </a:solidFill>
              </a:rPr>
              <a:t>غلق الدرس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61F8224-2C0F-254B-B801-A296006E9DC9}"/>
              </a:ext>
            </a:extLst>
          </p:cNvPr>
          <p:cNvSpPr txBox="1"/>
          <p:nvPr/>
        </p:nvSpPr>
        <p:spPr>
          <a:xfrm>
            <a:off x="871908" y="2213998"/>
            <a:ext cx="294996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>
                <a:solidFill>
                  <a:srgbClr val="FF0066"/>
                </a:solidFill>
              </a:rPr>
              <a:t>من آداب الاستماع عدم النظر للمتحدث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4C689E-14C9-A240-8820-40B2922F627F}"/>
              </a:ext>
            </a:extLst>
          </p:cNvPr>
          <p:cNvSpPr txBox="1"/>
          <p:nvPr/>
        </p:nvSpPr>
        <p:spPr>
          <a:xfrm>
            <a:off x="5823863" y="4701973"/>
            <a:ext cx="226700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2800" b="1">
                <a:solidFill>
                  <a:srgbClr val="FF0066"/>
                </a:solidFill>
              </a:rPr>
              <a:t>من آداب الاستماع اللامبالاة للحديث</a:t>
            </a:r>
          </a:p>
        </p:txBody>
      </p:sp>
    </p:spTree>
    <p:extLst>
      <p:ext uri="{BB962C8B-B14F-4D97-AF65-F5344CB8AC3E}">
        <p14:creationId xmlns:p14="http://schemas.microsoft.com/office/powerpoint/2010/main" val="263446573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لهذه الاجتماعات مزايا متعددة من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07DFAED2-820A-B24E-9F09-479A29E2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6" y="545981"/>
            <a:ext cx="8025213" cy="576841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DC9EE8E-9DB0-8649-92C0-9CA3493465AA}"/>
              </a:ext>
            </a:extLst>
          </p:cNvPr>
          <p:cNvSpPr txBox="1"/>
          <p:nvPr/>
        </p:nvSpPr>
        <p:spPr>
          <a:xfrm>
            <a:off x="902055" y="1518780"/>
            <a:ext cx="48426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2800" b="1">
                <a:solidFill>
                  <a:schemeClr val="accent2">
                    <a:lumMod val="75000"/>
                  </a:schemeClr>
                </a:solidFill>
              </a:rPr>
              <a:t>واجب درس قواعد الحديث وفن الاستماع</a:t>
            </a:r>
          </a:p>
        </p:txBody>
      </p:sp>
      <p:pic>
        <p:nvPicPr>
          <p:cNvPr id="2" name="صورة 5">
            <a:extLst>
              <a:ext uri="{FF2B5EF4-FFF2-40B4-BE49-F238E27FC236}">
                <a16:creationId xmlns:a16="http://schemas.microsoft.com/office/drawing/2014/main" id="{BBB70E31-B86D-9547-87FA-306E7D6CF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7"/>
          <a:stretch/>
        </p:blipFill>
        <p:spPr>
          <a:xfrm>
            <a:off x="6066802" y="770607"/>
            <a:ext cx="2469413" cy="5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0709"/>
      </p:ext>
    </p:extLst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46F6EED-6C3C-6445-A840-93FC31F2D9F8}"/>
              </a:ext>
            </a:extLst>
          </p:cNvPr>
          <p:cNvGrpSpPr/>
          <p:nvPr/>
        </p:nvGrpSpPr>
        <p:grpSpPr>
          <a:xfrm>
            <a:off x="647698" y="608496"/>
            <a:ext cx="7915796" cy="5618609"/>
            <a:chOff x="685800" y="564144"/>
            <a:chExt cx="7915796" cy="5618609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B85B3C7F-37A3-40A7-B77D-E7252049C28B}"/>
                </a:ext>
              </a:extLst>
            </p:cNvPr>
            <p:cNvSpPr/>
            <p:nvPr/>
          </p:nvSpPr>
          <p:spPr>
            <a:xfrm>
              <a:off x="685800" y="586543"/>
              <a:ext cx="5562600" cy="559621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1400"/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805837B4-760A-447B-97A6-F17CE1886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4513" y="5390232"/>
              <a:ext cx="1959888" cy="792521"/>
            </a:xfrm>
            <a:prstGeom prst="rect">
              <a:avLst/>
            </a:prstGeom>
          </p:spPr>
        </p:pic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E7830A68-C945-4906-8985-AE66E7D7D0C7}"/>
                </a:ext>
              </a:extLst>
            </p:cNvPr>
            <p:cNvSpPr/>
            <p:nvPr/>
          </p:nvSpPr>
          <p:spPr>
            <a:xfrm>
              <a:off x="6586514" y="4463198"/>
              <a:ext cx="1947886" cy="78202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/>
                <a:t>المهمات الادائية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31ECAA40-AE3A-4FE1-8533-36F64D441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3710" y="564144"/>
              <a:ext cx="1947886" cy="3799447"/>
            </a:xfrm>
            <a:prstGeom prst="rect">
              <a:avLst/>
            </a:prstGeom>
          </p:spPr>
        </p:pic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268ADC1-DB5B-4B5C-9D2A-D58F2E4CF44C}"/>
              </a:ext>
            </a:extLst>
          </p:cNvPr>
          <p:cNvSpPr txBox="1"/>
          <p:nvPr/>
        </p:nvSpPr>
        <p:spPr>
          <a:xfrm>
            <a:off x="6704910" y="877298"/>
            <a:ext cx="1205089" cy="5659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000" b="1"/>
              <a:t>عنوان الدرس</a:t>
            </a:r>
          </a:p>
          <a:p>
            <a:pPr algn="r"/>
            <a:endParaRPr lang="ar-SA" sz="1000" b="1"/>
          </a:p>
          <a:p>
            <a:pPr algn="r"/>
            <a:r>
              <a:rPr lang="ar-SA" sz="1000" b="1"/>
              <a:t>..........................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5E136CB-B692-4C6F-B887-1D4AA2013A43}"/>
              </a:ext>
            </a:extLst>
          </p:cNvPr>
          <p:cNvSpPr txBox="1"/>
          <p:nvPr/>
        </p:nvSpPr>
        <p:spPr>
          <a:xfrm>
            <a:off x="6704910" y="1616090"/>
            <a:ext cx="1205089" cy="5659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000" b="1"/>
              <a:t>اسم الطالبة</a:t>
            </a:r>
          </a:p>
          <a:p>
            <a:pPr algn="r"/>
            <a:endParaRPr lang="ar-SA" sz="1000" b="1"/>
          </a:p>
          <a:p>
            <a:pPr algn="r"/>
            <a:r>
              <a:rPr lang="ar-SA" sz="1000" b="1"/>
              <a:t>..........................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841D026-C38C-4592-B70F-E3E4AEF805E0}"/>
              </a:ext>
            </a:extLst>
          </p:cNvPr>
          <p:cNvSpPr txBox="1"/>
          <p:nvPr/>
        </p:nvSpPr>
        <p:spPr>
          <a:xfrm>
            <a:off x="6653040" y="3318169"/>
            <a:ext cx="1205089" cy="5659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sz="1000" b="1"/>
          </a:p>
          <a:p>
            <a:pPr algn="r"/>
            <a:r>
              <a:rPr lang="ar-SA" sz="1000" b="1"/>
              <a:t>التقييم </a:t>
            </a:r>
          </a:p>
          <a:p>
            <a:pPr algn="r"/>
            <a:r>
              <a:rPr lang="ar-SA" sz="1000" b="1"/>
              <a:t>..........................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1744179-A3B6-4DEE-934C-7FCD341A8818}"/>
              </a:ext>
            </a:extLst>
          </p:cNvPr>
          <p:cNvSpPr txBox="1"/>
          <p:nvPr/>
        </p:nvSpPr>
        <p:spPr>
          <a:xfrm>
            <a:off x="6653580" y="2434304"/>
            <a:ext cx="1205089" cy="5659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000" b="1"/>
              <a:t>مستوى بلوم</a:t>
            </a:r>
          </a:p>
          <a:p>
            <a:pPr algn="r"/>
            <a:r>
              <a:rPr lang="ar-SA" sz="1000" b="1"/>
              <a:t>الابتكار</a:t>
            </a:r>
          </a:p>
          <a:p>
            <a:pPr algn="r"/>
            <a:r>
              <a:rPr lang="ar-SA" sz="1000" b="1"/>
              <a:t>..........................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DFC0798-8867-9E4D-9F2F-9BB2A67E9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654"/>
          <a:stretch/>
        </p:blipFill>
        <p:spPr>
          <a:xfrm flipH="1">
            <a:off x="682078" y="1443222"/>
            <a:ext cx="1779900" cy="4172803"/>
          </a:xfrm>
          <a:prstGeom prst="rect">
            <a:avLst/>
          </a:prstGeom>
        </p:spPr>
      </p:pic>
      <p:graphicFrame>
        <p:nvGraphicFramePr>
          <p:cNvPr id="5" name="جدول 8">
            <a:extLst>
              <a:ext uri="{FF2B5EF4-FFF2-40B4-BE49-F238E27FC236}">
                <a16:creationId xmlns:a16="http://schemas.microsoft.com/office/drawing/2014/main" id="{5FB87FED-4F5F-6A4A-8982-155349DC2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73784"/>
              </p:ext>
            </p:extLst>
          </p:nvPr>
        </p:nvGraphicFramePr>
        <p:xfrm>
          <a:off x="2376714" y="1443222"/>
          <a:ext cx="3702708" cy="41728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02708">
                  <a:extLst>
                    <a:ext uri="{9D8B030D-6E8A-4147-A177-3AD203B41FA5}">
                      <a16:colId xmlns:a16="http://schemas.microsoft.com/office/drawing/2014/main" val="3592976267"/>
                    </a:ext>
                  </a:extLst>
                </a:gridCol>
              </a:tblGrid>
              <a:tr h="880900"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                     </a:t>
                      </a:r>
                    </a:p>
                    <a:p>
                      <a:pPr rtl="1"/>
                      <a:r>
                        <a:rPr lang="ar-SA"/>
                        <a:t>              </a:t>
                      </a:r>
                      <a:r>
                        <a:rPr lang="ar-SA" sz="2400"/>
                        <a:t>       المهمات  الادائية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891407"/>
                  </a:ext>
                </a:extLst>
              </a:tr>
              <a:tr h="3291902">
                <a:tc>
                  <a:txBody>
                    <a:bodyPr/>
                    <a:lstStyle/>
                    <a:p>
                      <a:pPr algn="r"/>
                      <a:endParaRPr lang="ar-SA" sz="2000" b="1"/>
                    </a:p>
                    <a:p>
                      <a:pPr algn="r"/>
                      <a:r>
                        <a:rPr lang="ar-SA" sz="2000" b="1"/>
                        <a:t>       باستخدام الخرائط المفاهيميه عددي</a:t>
                      </a:r>
                    </a:p>
                    <a:p>
                      <a:pPr algn="r"/>
                      <a:r>
                        <a:rPr lang="ar-SA" sz="2000" b="1"/>
                        <a:t>                      كلا من </a:t>
                      </a:r>
                    </a:p>
                    <a:p>
                      <a:pPr algn="r"/>
                      <a:endParaRPr lang="ar-SA" sz="2000" b="1"/>
                    </a:p>
                    <a:p>
                      <a:pPr algn="r"/>
                      <a:r>
                        <a:rPr lang="ar-SA" sz="2000" b="1"/>
                        <a:t>          آداب الحديث، آداب الاستماع</a:t>
                      </a:r>
                      <a:r>
                        <a:rPr lang="ar-SA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83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17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23E40114-48BD-DA42-9FD9-FB76831C3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71500"/>
            <a:ext cx="7928430" cy="5715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AAB36A5-3121-6C4C-9E9D-7E569C099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435">
            <a:off x="3370079" y="1035557"/>
            <a:ext cx="2403841" cy="230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B4F6861-D404-C945-B7DC-5DB2AB1136F9}"/>
              </a:ext>
            </a:extLst>
          </p:cNvPr>
          <p:cNvSpPr/>
          <p:nvPr/>
        </p:nvSpPr>
        <p:spPr>
          <a:xfrm rot="20871550">
            <a:off x="853964" y="1624321"/>
            <a:ext cx="2416945" cy="225303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D85BEF-FCD4-A64E-BAE6-99CA1606A8D7}"/>
              </a:ext>
            </a:extLst>
          </p:cNvPr>
          <p:cNvSpPr txBox="1"/>
          <p:nvPr/>
        </p:nvSpPr>
        <p:spPr>
          <a:xfrm rot="20756914">
            <a:off x="752747" y="1842897"/>
            <a:ext cx="261937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/>
              <a:t> / 2 / 23 إلى  – هـ 1443 / 2 / 19</a:t>
            </a:r>
          </a:p>
          <a:p>
            <a:pPr algn="r"/>
            <a:r>
              <a:rPr lang="ar-SA" sz="1600" b="1"/>
              <a:t>
الميزانية وموارد االسرة 1443 هـ </a:t>
            </a:r>
          </a:p>
          <a:p>
            <a:pPr algn="r"/>
            <a:r>
              <a:rPr lang="ar-SA" sz="1600" b="1"/>
              <a:t>
 / 3 / 1 إلى  –  هـ 1443 / 2 / 26</a:t>
            </a:r>
          </a:p>
          <a:p>
            <a:pPr algn="r"/>
            <a:r>
              <a:rPr lang="ar-SA" sz="1600" b="1"/>
              <a:t>
استهالك الغذاء 1443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45A2A11-6ED9-2248-8D2D-C8E8CAF7EA7E}"/>
              </a:ext>
            </a:extLst>
          </p:cNvPr>
          <p:cNvSpPr txBox="1"/>
          <p:nvPr/>
        </p:nvSpPr>
        <p:spPr>
          <a:xfrm rot="20985359">
            <a:off x="843092" y="1072179"/>
            <a:ext cx="2909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>
                <a:solidFill>
                  <a:srgbClr val="FF0066"/>
                </a:solidFill>
              </a:rPr>
              <a:t>الفترة الزمنية الوحده الثانيه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E139CA2-F1C0-F54D-9805-2EC8353B8232}"/>
              </a:ext>
            </a:extLst>
          </p:cNvPr>
          <p:cNvSpPr txBox="1"/>
          <p:nvPr/>
        </p:nvSpPr>
        <p:spPr>
          <a:xfrm rot="21020488">
            <a:off x="522609" y="4078378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>
                <a:solidFill>
                  <a:srgbClr val="0070C0"/>
                </a:solidFill>
              </a:rPr>
              <a:t>أ / جميله الأحمدي </a:t>
            </a:r>
          </a:p>
        </p:txBody>
      </p:sp>
    </p:spTree>
    <p:extLst>
      <p:ext uri="{BB962C8B-B14F-4D97-AF65-F5344CB8AC3E}">
        <p14:creationId xmlns:p14="http://schemas.microsoft.com/office/powerpoint/2010/main" val="210490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286B964-4109-1D4F-B522-4CBFB5360913}"/>
              </a:ext>
            </a:extLst>
          </p:cNvPr>
          <p:cNvSpPr txBox="1"/>
          <p:nvPr/>
        </p:nvSpPr>
        <p:spPr>
          <a:xfrm>
            <a:off x="1305037" y="1222320"/>
            <a:ext cx="1777431" cy="4599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          من خبراتك السابقة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عددي آداب الزيارة بصفه عامه 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E3C3BA-1DDF-8849-B874-336DF3A2A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786"/>
            <a:ext cx="9160668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F93AADB-096C-0645-A3F4-F5691E4A68B7}"/>
              </a:ext>
            </a:extLst>
          </p:cNvPr>
          <p:cNvSpPr txBox="1"/>
          <p:nvPr/>
        </p:nvSpPr>
        <p:spPr>
          <a:xfrm>
            <a:off x="3081576" y="2213779"/>
            <a:ext cx="2887239" cy="17169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8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الحديث المشوق هو مفتاح لحسن الاستماع </a:t>
            </a:r>
            <a:endParaRPr lang="en-US" sz="3800" b="1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8A6F87B-20E2-7242-BDB5-77699C7E66E5}"/>
              </a:ext>
            </a:extLst>
          </p:cNvPr>
          <p:cNvSpPr/>
          <p:nvPr/>
        </p:nvSpPr>
        <p:spPr>
          <a:xfrm>
            <a:off x="6706593" y="4604243"/>
            <a:ext cx="1661069" cy="499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578C59-486A-E947-9ACB-466599F53C34}"/>
              </a:ext>
            </a:extLst>
          </p:cNvPr>
          <p:cNvSpPr txBox="1"/>
          <p:nvPr/>
        </p:nvSpPr>
        <p:spPr>
          <a:xfrm>
            <a:off x="2972306" y="4277262"/>
            <a:ext cx="2653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>
                <a:solidFill>
                  <a:srgbClr val="FF0066"/>
                </a:solidFill>
              </a:rPr>
              <a:t>اشرحي العبارة</a:t>
            </a: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BA1D110-2527-0347-A510-CD111C38A47A}"/>
              </a:ext>
            </a:extLst>
          </p:cNvPr>
          <p:cNvSpPr txBox="1"/>
          <p:nvPr/>
        </p:nvSpPr>
        <p:spPr>
          <a:xfrm>
            <a:off x="706583" y="1659002"/>
            <a:ext cx="45912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/>
              <a:t>اسرد قصة لمعنى الصورة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8D915DF-F6AC-C94B-9BCC-3755D70EC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0" t="21380" r="69304" b="17887"/>
          <a:stretch/>
        </p:blipFill>
        <p:spPr>
          <a:xfrm flipH="1">
            <a:off x="6278783" y="747757"/>
            <a:ext cx="2158633" cy="537672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07AE6FB-86C8-9D4B-8795-CEBD2B412E90}"/>
              </a:ext>
            </a:extLst>
          </p:cNvPr>
          <p:cNvSpPr txBox="1"/>
          <p:nvPr/>
        </p:nvSpPr>
        <p:spPr>
          <a:xfrm>
            <a:off x="296729" y="747757"/>
            <a:ext cx="5001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u="sng">
                <a:solidFill>
                  <a:srgbClr val="00B050"/>
                </a:solidFill>
              </a:rPr>
              <a:t>استراتيجية قراءة الصورة</a:t>
            </a:r>
          </a:p>
        </p:txBody>
      </p:sp>
      <p:pic>
        <p:nvPicPr>
          <p:cNvPr id="4" name="صورة 5">
            <a:extLst>
              <a:ext uri="{FF2B5EF4-FFF2-40B4-BE49-F238E27FC236}">
                <a16:creationId xmlns:a16="http://schemas.microsoft.com/office/drawing/2014/main" id="{90DBA723-6FFE-7A47-9C87-A1FACC544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7" y="2305333"/>
            <a:ext cx="5117415" cy="380491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286B964-4109-1D4F-B522-4CBFB5360913}"/>
              </a:ext>
            </a:extLst>
          </p:cNvPr>
          <p:cNvSpPr txBox="1"/>
          <p:nvPr/>
        </p:nvSpPr>
        <p:spPr>
          <a:xfrm>
            <a:off x="1305037" y="1222320"/>
            <a:ext cx="1777431" cy="4599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          من خبراتك السابقة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عددي آداب الزيارة بصفه عامه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E3C3BA-1DDF-8849-B874-336DF3A2A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68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F93AADB-096C-0645-A3F4-F5691E4A68B7}"/>
              </a:ext>
            </a:extLst>
          </p:cNvPr>
          <p:cNvSpPr txBox="1"/>
          <p:nvPr/>
        </p:nvSpPr>
        <p:spPr>
          <a:xfrm>
            <a:off x="715209" y="897756"/>
            <a:ext cx="5081433" cy="4997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8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قياس قبلي لخبراتك السابقة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8A6F87B-20E2-7242-BDB5-77699C7E66E5}"/>
              </a:ext>
            </a:extLst>
          </p:cNvPr>
          <p:cNvSpPr/>
          <p:nvPr/>
        </p:nvSpPr>
        <p:spPr>
          <a:xfrm>
            <a:off x="6706593" y="4604243"/>
            <a:ext cx="1661069" cy="499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561C7C29-8020-F24F-91F6-44D16F5B8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34625"/>
              </p:ext>
            </p:extLst>
          </p:nvPr>
        </p:nvGraphicFramePr>
        <p:xfrm>
          <a:off x="2926613" y="1397529"/>
          <a:ext cx="3047222" cy="42106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3611">
                  <a:extLst>
                    <a:ext uri="{9D8B030D-6E8A-4147-A177-3AD203B41FA5}">
                      <a16:colId xmlns:a16="http://schemas.microsoft.com/office/drawing/2014/main" val="2930369094"/>
                    </a:ext>
                  </a:extLst>
                </a:gridCol>
                <a:gridCol w="1523611">
                  <a:extLst>
                    <a:ext uri="{9D8B030D-6E8A-4147-A177-3AD203B41FA5}">
                      <a16:colId xmlns:a16="http://schemas.microsoft.com/office/drawing/2014/main" val="3680920798"/>
                    </a:ext>
                  </a:extLst>
                </a:gridCol>
              </a:tblGrid>
              <a:tr h="1125263">
                <a:tc>
                  <a:txBody>
                    <a:bodyPr/>
                    <a:lstStyle/>
                    <a:p>
                      <a:pPr rtl="1"/>
                      <a:r>
                        <a:rPr lang="ar-SA" sz="2800" b="1"/>
                        <a:t>آداب الحديث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/>
                        <a:t>آداب الاستماع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33318"/>
                  </a:ext>
                </a:extLst>
              </a:tr>
              <a:tr h="617080"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607935"/>
                  </a:ext>
                </a:extLst>
              </a:tr>
              <a:tr h="617080"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6560"/>
                  </a:ext>
                </a:extLst>
              </a:tr>
              <a:tr h="617080"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67476"/>
                  </a:ext>
                </a:extLst>
              </a:tr>
              <a:tr h="617080"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24657"/>
                  </a:ext>
                </a:extLst>
              </a:tr>
              <a:tr h="617080"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57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6693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286B964-4109-1D4F-B522-4CBFB5360913}"/>
              </a:ext>
            </a:extLst>
          </p:cNvPr>
          <p:cNvSpPr txBox="1"/>
          <p:nvPr/>
        </p:nvSpPr>
        <p:spPr>
          <a:xfrm>
            <a:off x="1305037" y="1222320"/>
            <a:ext cx="1777431" cy="4599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          من خبراتك السابقة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عددي آداب الزيارة بصفه عامه 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E3C3BA-1DDF-8849-B874-336DF3A2A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786"/>
            <a:ext cx="9160668" cy="68580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E8A6F87B-20E2-7242-BDB5-77699C7E66E5}"/>
              </a:ext>
            </a:extLst>
          </p:cNvPr>
          <p:cNvSpPr/>
          <p:nvPr/>
        </p:nvSpPr>
        <p:spPr>
          <a:xfrm>
            <a:off x="6706593" y="4604243"/>
            <a:ext cx="1661069" cy="499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578C59-486A-E947-9ACB-466599F53C34}"/>
              </a:ext>
            </a:extLst>
          </p:cNvPr>
          <p:cNvSpPr txBox="1"/>
          <p:nvPr/>
        </p:nvSpPr>
        <p:spPr>
          <a:xfrm>
            <a:off x="2833590" y="1802444"/>
            <a:ext cx="305282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>
                <a:solidFill>
                  <a:srgbClr val="FF0066"/>
                </a:solidFill>
              </a:rPr>
              <a:t>هل وجهنا ديننا الحنيف الى آداب الحديث؟</a:t>
            </a:r>
          </a:p>
          <a:p>
            <a:pPr algn="r"/>
            <a:r>
              <a:rPr lang="ar-SA" sz="3200" b="1">
                <a:solidFill>
                  <a:srgbClr val="FF0066"/>
                </a:solidFill>
              </a:rPr>
              <a:t>اذكري دليلا يوضح ذلك  </a:t>
            </a:r>
          </a:p>
        </p:txBody>
      </p:sp>
    </p:spTree>
    <p:extLst>
      <p:ext uri="{BB962C8B-B14F-4D97-AF65-F5344CB8AC3E}">
        <p14:creationId xmlns:p14="http://schemas.microsoft.com/office/powerpoint/2010/main" val="11828860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9E300C89-B5EA-4D45-9A37-36BFA965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6" y="562429"/>
            <a:ext cx="7964713" cy="579664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B96137E-9FB3-8C4B-8C1E-231375D36E7A}"/>
              </a:ext>
            </a:extLst>
          </p:cNvPr>
          <p:cNvSpPr txBox="1"/>
          <p:nvPr/>
        </p:nvSpPr>
        <p:spPr>
          <a:xfrm>
            <a:off x="474765" y="937188"/>
            <a:ext cx="4985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b="1">
                <a:solidFill>
                  <a:srgbClr val="FF0066"/>
                </a:solidFill>
              </a:rPr>
              <a:t>5</a:t>
            </a:r>
            <a:endParaRPr lang="ar-SA" sz="2800" b="1">
              <a:solidFill>
                <a:srgbClr val="FF0066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009D542-9B10-BF4A-BC7A-B03064282166}"/>
              </a:ext>
            </a:extLst>
          </p:cNvPr>
          <p:cNvSpPr txBox="1"/>
          <p:nvPr/>
        </p:nvSpPr>
        <p:spPr>
          <a:xfrm>
            <a:off x="460997" y="1754261"/>
            <a:ext cx="4985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b="1">
                <a:solidFill>
                  <a:srgbClr val="FF0066"/>
                </a:solidFill>
              </a:rPr>
              <a:t>4</a:t>
            </a:r>
            <a:endParaRPr lang="ar-SA" sz="2800" b="1">
              <a:solidFill>
                <a:srgbClr val="FF0066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62240F5-3956-1F46-A79D-B8E3DC82A566}"/>
              </a:ext>
            </a:extLst>
          </p:cNvPr>
          <p:cNvSpPr txBox="1"/>
          <p:nvPr/>
        </p:nvSpPr>
        <p:spPr>
          <a:xfrm>
            <a:off x="520343" y="3047999"/>
            <a:ext cx="4985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b="1">
                <a:solidFill>
                  <a:srgbClr val="FF0066"/>
                </a:solidFill>
              </a:rPr>
              <a:t>6</a:t>
            </a:r>
            <a:endParaRPr lang="ar-SA" sz="2800" b="1">
              <a:solidFill>
                <a:srgbClr val="FF0066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01189B6-5B52-894B-AE23-BC020ADE4EFE}"/>
              </a:ext>
            </a:extLst>
          </p:cNvPr>
          <p:cNvSpPr txBox="1"/>
          <p:nvPr/>
        </p:nvSpPr>
        <p:spPr>
          <a:xfrm>
            <a:off x="544081" y="3688934"/>
            <a:ext cx="4154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b="1">
                <a:solidFill>
                  <a:srgbClr val="FF0066"/>
                </a:solidFill>
              </a:rPr>
              <a:t>1</a:t>
            </a:r>
            <a:endParaRPr lang="ar-SA" sz="2800" b="1">
              <a:solidFill>
                <a:srgbClr val="FF0066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DEE0020-0442-AF47-9AD2-21E8BAE4D21C}"/>
              </a:ext>
            </a:extLst>
          </p:cNvPr>
          <p:cNvSpPr txBox="1"/>
          <p:nvPr/>
        </p:nvSpPr>
        <p:spPr>
          <a:xfrm>
            <a:off x="496604" y="4614728"/>
            <a:ext cx="4985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b="1">
                <a:solidFill>
                  <a:srgbClr val="FF0066"/>
                </a:solidFill>
              </a:rPr>
              <a:t>3</a:t>
            </a:r>
            <a:endParaRPr lang="ar-SA" sz="2800" b="1">
              <a:solidFill>
                <a:srgbClr val="FF0066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4C91820-023C-FD43-A479-CB7ACB25983C}"/>
              </a:ext>
            </a:extLst>
          </p:cNvPr>
          <p:cNvSpPr txBox="1"/>
          <p:nvPr/>
        </p:nvSpPr>
        <p:spPr>
          <a:xfrm>
            <a:off x="603427" y="5445569"/>
            <a:ext cx="391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b="1">
                <a:solidFill>
                  <a:srgbClr val="FF0066"/>
                </a:solidFill>
              </a:rPr>
              <a:t>2</a:t>
            </a:r>
            <a:endParaRPr lang="ar-SA" sz="28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8FB19DEE-3791-D446-90E4-9143ED7EB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9" y="635000"/>
            <a:ext cx="7737929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5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6148ABC0-D082-9647-875C-3821DBB62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970643"/>
            <a:ext cx="7338786" cy="50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97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عرض على الشاشة (4:3)</PresentationFormat>
  <Slides>24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عضوي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التربية الأسرية - الصف الثالث المتوسط - الفصل الدراسي الأول</dc:title>
  <dc:subject>3- آداب الزيارة</dc:subject>
  <dc:creator>أ/ بندر الحازمي</dc:creator>
  <cp:keywords>حقيبة إنجاز المعلم و المعلمة</cp:keywords>
  <cp:lastModifiedBy>Jamelah wasallah Al-ahmadi</cp:lastModifiedBy>
  <cp:revision>8</cp:revision>
  <dcterms:created xsi:type="dcterms:W3CDTF">2006-08-16T00:00:00Z</dcterms:created>
  <dcterms:modified xsi:type="dcterms:W3CDTF">2022-09-11T20:04:55Z</dcterms:modified>
</cp:coreProperties>
</file>