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media/audio17.wav" ContentType="audio/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  <p:sldMasterId id="2147483672" r:id="rId2"/>
    <p:sldMasterId id="2147483684" r:id="rId3"/>
    <p:sldMasterId id="2147484029" r:id="rId4"/>
  </p:sldMasterIdLst>
  <p:notesMasterIdLst>
    <p:notesMasterId r:id="rId101"/>
  </p:notesMasterIdLst>
  <p:sldIdLst>
    <p:sldId id="256" r:id="rId5"/>
    <p:sldId id="758" r:id="rId6"/>
    <p:sldId id="269" r:id="rId7"/>
    <p:sldId id="759" r:id="rId8"/>
    <p:sldId id="605" r:id="rId9"/>
    <p:sldId id="258" r:id="rId10"/>
    <p:sldId id="760" r:id="rId11"/>
    <p:sldId id="306" r:id="rId12"/>
    <p:sldId id="353" r:id="rId13"/>
    <p:sldId id="307" r:id="rId14"/>
    <p:sldId id="761" r:id="rId15"/>
    <p:sldId id="309" r:id="rId16"/>
    <p:sldId id="310" r:id="rId17"/>
    <p:sldId id="311" r:id="rId18"/>
    <p:sldId id="762" r:id="rId19"/>
    <p:sldId id="643" r:id="rId20"/>
    <p:sldId id="261" r:id="rId21"/>
    <p:sldId id="312" r:id="rId22"/>
    <p:sldId id="763" r:id="rId23"/>
    <p:sldId id="313" r:id="rId24"/>
    <p:sldId id="354" r:id="rId25"/>
    <p:sldId id="356" r:id="rId26"/>
    <p:sldId id="357" r:id="rId27"/>
    <p:sldId id="358" r:id="rId28"/>
    <p:sldId id="359" r:id="rId29"/>
    <p:sldId id="270" r:id="rId30"/>
    <p:sldId id="764" r:id="rId31"/>
    <p:sldId id="646" r:id="rId32"/>
    <p:sldId id="765" r:id="rId33"/>
    <p:sldId id="648" r:id="rId34"/>
    <p:sldId id="317" r:id="rId35"/>
    <p:sldId id="319" r:id="rId36"/>
    <p:sldId id="271" r:id="rId37"/>
    <p:sldId id="321" r:id="rId38"/>
    <p:sldId id="766" r:id="rId39"/>
    <p:sldId id="360" r:id="rId40"/>
    <p:sldId id="361" r:id="rId41"/>
    <p:sldId id="767" r:id="rId42"/>
    <p:sldId id="362" r:id="rId43"/>
    <p:sldId id="363" r:id="rId44"/>
    <p:sldId id="325" r:id="rId45"/>
    <p:sldId id="768" r:id="rId46"/>
    <p:sldId id="260" r:id="rId47"/>
    <p:sldId id="326" r:id="rId48"/>
    <p:sldId id="327" r:id="rId49"/>
    <p:sldId id="652" r:id="rId50"/>
    <p:sldId id="769" r:id="rId51"/>
    <p:sldId id="365" r:id="rId52"/>
    <p:sldId id="366" r:id="rId53"/>
    <p:sldId id="367" r:id="rId54"/>
    <p:sldId id="770" r:id="rId55"/>
    <p:sldId id="653" r:id="rId56"/>
    <p:sldId id="369" r:id="rId57"/>
    <p:sldId id="370" r:id="rId58"/>
    <p:sldId id="771" r:id="rId59"/>
    <p:sldId id="331" r:id="rId60"/>
    <p:sldId id="772" r:id="rId61"/>
    <p:sldId id="322" r:id="rId62"/>
    <p:sldId id="773" r:id="rId63"/>
    <p:sldId id="656" r:id="rId64"/>
    <p:sldId id="351" r:id="rId65"/>
    <p:sldId id="657" r:id="rId66"/>
    <p:sldId id="336" r:id="rId67"/>
    <p:sldId id="338" r:id="rId68"/>
    <p:sldId id="774" r:id="rId69"/>
    <p:sldId id="659" r:id="rId70"/>
    <p:sldId id="372" r:id="rId71"/>
    <p:sldId id="373" r:id="rId72"/>
    <p:sldId id="257" r:id="rId73"/>
    <p:sldId id="775" r:id="rId74"/>
    <p:sldId id="341" r:id="rId75"/>
    <p:sldId id="376" r:id="rId76"/>
    <p:sldId id="352" r:id="rId77"/>
    <p:sldId id="776" r:id="rId78"/>
    <p:sldId id="662" r:id="rId79"/>
    <p:sldId id="378" r:id="rId80"/>
    <p:sldId id="379" r:id="rId81"/>
    <p:sldId id="777" r:id="rId82"/>
    <p:sldId id="664" r:id="rId83"/>
    <p:sldId id="343" r:id="rId84"/>
    <p:sldId id="382" r:id="rId85"/>
    <p:sldId id="665" r:id="rId86"/>
    <p:sldId id="383" r:id="rId87"/>
    <p:sldId id="666" r:id="rId88"/>
    <p:sldId id="384" r:id="rId89"/>
    <p:sldId id="778" r:id="rId90"/>
    <p:sldId id="668" r:id="rId91"/>
    <p:sldId id="669" r:id="rId92"/>
    <p:sldId id="388" r:id="rId93"/>
    <p:sldId id="670" r:id="rId94"/>
    <p:sldId id="390" r:id="rId95"/>
    <p:sldId id="671" r:id="rId96"/>
    <p:sldId id="392" r:id="rId97"/>
    <p:sldId id="779" r:id="rId98"/>
    <p:sldId id="349" r:id="rId99"/>
    <p:sldId id="393" r:id="rId100"/>
  </p:sldIdLst>
  <p:sldSz cx="9144000" cy="6858000" type="screen4x3"/>
  <p:notesSz cx="6858000" cy="9144000"/>
  <p:custDataLst>
    <p:tags r:id="rId102"/>
  </p:custDataLst>
  <p:defaultTextStyle>
    <a:defPPr>
      <a:defRPr lang="ar-EG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CC"/>
    <a:srgbClr val="990099"/>
    <a:srgbClr val="FFFF99"/>
    <a:srgbClr val="FF33CC"/>
    <a:srgbClr val="CC0099"/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F5AB1C69-6EDB-4FF4-983F-18BD219EF322}" styleName="نمط متوسط 2 - تميي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نمط متوسط 2 - تميي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341" autoAdjust="0"/>
    <p:restoredTop sz="94645"/>
  </p:normalViewPr>
  <p:slideViewPr>
    <p:cSldViewPr>
      <p:cViewPr varScale="1">
        <p:scale>
          <a:sx n="113" d="100"/>
          <a:sy n="113" d="100"/>
        </p:scale>
        <p:origin x="2008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102" Type="http://schemas.openxmlformats.org/officeDocument/2006/relationships/tags" Target="tags/tag1.xml"/><Relationship Id="rId5" Type="http://schemas.openxmlformats.org/officeDocument/2006/relationships/slide" Target="slides/slide1.xml"/><Relationship Id="rId90" Type="http://schemas.openxmlformats.org/officeDocument/2006/relationships/slide" Target="slides/slide86.xml"/><Relationship Id="rId95" Type="http://schemas.openxmlformats.org/officeDocument/2006/relationships/slide" Target="slides/slide91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59" Type="http://schemas.openxmlformats.org/officeDocument/2006/relationships/slide" Target="slides/slide55.xml"/><Relationship Id="rId103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91" Type="http://schemas.openxmlformats.org/officeDocument/2006/relationships/slide" Target="slides/slide87.xml"/><Relationship Id="rId96" Type="http://schemas.openxmlformats.org/officeDocument/2006/relationships/slide" Target="slides/slide9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6" Type="http://schemas.openxmlformats.org/officeDocument/2006/relationships/tableStyles" Target="tableStyle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04" Type="http://schemas.openxmlformats.org/officeDocument/2006/relationships/viewProps" Target="viewProps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105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slide" Target="slides/slide94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21.xml"/><Relationship Id="rId46" Type="http://schemas.openxmlformats.org/officeDocument/2006/relationships/slide" Target="slides/slide42.xml"/><Relationship Id="rId67" Type="http://schemas.openxmlformats.org/officeDocument/2006/relationships/slide" Target="slides/slide6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>
            <a:extLst>
              <a:ext uri="{FF2B5EF4-FFF2-40B4-BE49-F238E27FC236}">
                <a16:creationId xmlns:a16="http://schemas.microsoft.com/office/drawing/2014/main" id="{E96A5C13-80DB-F164-8BAE-B941E1B49FC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1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FCD0C127-0841-3B37-D6EB-251E3EC2576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1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FBC42C8-4399-4355-A3CE-B6960DE7D4A1}" type="datetimeFigureOut">
              <a:rPr lang="en-US"/>
              <a:pPr>
                <a:defRPr/>
              </a:pPr>
              <a:t>3/27/26</a:t>
            </a:fld>
            <a:endParaRPr lang="en-US"/>
          </a:p>
        </p:txBody>
      </p:sp>
      <p:sp>
        <p:nvSpPr>
          <p:cNvPr id="4" name="عنصر نائب لصورة الشريحة 3">
            <a:extLst>
              <a:ext uri="{FF2B5EF4-FFF2-40B4-BE49-F238E27FC236}">
                <a16:creationId xmlns:a16="http://schemas.microsoft.com/office/drawing/2014/main" id="{0367655A-E429-44C7-6EA8-F0F6DF3BD7E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عنصر نائب للملاحظات 4">
            <a:extLst>
              <a:ext uri="{FF2B5EF4-FFF2-40B4-BE49-F238E27FC236}">
                <a16:creationId xmlns:a16="http://schemas.microsoft.com/office/drawing/2014/main" id="{7A61BD4B-957B-5775-6D35-E0A502F8F6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ar-SA" noProof="0"/>
              <a:t>انقر لتحرير أنماط النص الرئيسي</a:t>
            </a:r>
            <a:endParaRPr lang="en-US" noProof="0"/>
          </a:p>
          <a:p>
            <a:pPr lvl="1"/>
            <a:r>
              <a:rPr lang="ar-SA" noProof="0"/>
              <a:t>المستوى الثاني</a:t>
            </a:r>
            <a:endParaRPr lang="en-US" noProof="0"/>
          </a:p>
          <a:p>
            <a:pPr lvl="2"/>
            <a:r>
              <a:rPr lang="ar-SA" noProof="0"/>
              <a:t>المستوى الثالث</a:t>
            </a:r>
            <a:endParaRPr lang="en-US" noProof="0"/>
          </a:p>
          <a:p>
            <a:pPr lvl="3"/>
            <a:r>
              <a:rPr lang="ar-SA" noProof="0"/>
              <a:t>المستوى الرابع</a:t>
            </a:r>
            <a:endParaRPr lang="en-US" noProof="0"/>
          </a:p>
          <a:p>
            <a:pPr lvl="4"/>
            <a:r>
              <a:rPr lang="ar-SA" noProof="0"/>
              <a:t>المستوى الخامس</a:t>
            </a:r>
            <a:endParaRPr lang="en-US" noProof="0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7D9BDAC1-9C3F-F9B2-A8D2-A3AF9248D68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1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B69F5AB0-4222-64E9-ACA3-08CAE6C786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rtl="1" eaLnBrk="1" hangingPunct="1">
              <a:defRPr sz="1200" smtClean="0"/>
            </a:lvl1pPr>
          </a:lstStyle>
          <a:p>
            <a:pPr>
              <a:defRPr/>
            </a:pPr>
            <a:fld id="{00525C6C-D067-40A4-9784-651C5E53F0BE}" type="slidenum">
              <a:rPr lang="en-US" altLang="ar-EG"/>
              <a:pPr>
                <a:defRPr/>
              </a:pPr>
              <a:t>‹#›</a:t>
            </a:fld>
            <a:endParaRPr lang="en-US" altLang="ar-E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عنصر نائب لصورة الشريحة 1">
            <a:extLst>
              <a:ext uri="{FF2B5EF4-FFF2-40B4-BE49-F238E27FC236}">
                <a16:creationId xmlns:a16="http://schemas.microsoft.com/office/drawing/2014/main" id="{14A68EA8-4D52-522D-C50C-67BFD60A222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عنصر نائب للملاحظات 2">
            <a:extLst>
              <a:ext uri="{FF2B5EF4-FFF2-40B4-BE49-F238E27FC236}">
                <a16:creationId xmlns:a16="http://schemas.microsoft.com/office/drawing/2014/main" id="{12BFF9AB-1827-074D-4727-85E4592726C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ar-EG"/>
          </a:p>
        </p:txBody>
      </p:sp>
      <p:sp>
        <p:nvSpPr>
          <p:cNvPr id="44036" name="عنصر نائب لرقم الشريحة 3">
            <a:extLst>
              <a:ext uri="{FF2B5EF4-FFF2-40B4-BE49-F238E27FC236}">
                <a16:creationId xmlns:a16="http://schemas.microsoft.com/office/drawing/2014/main" id="{5137F4C5-2352-6BA3-1BEC-84ED35E1CA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69ABA7C-DEAC-47B4-9C5C-25144E71D43C}" type="slidenum">
              <a:rPr lang="en-US" altLang="ar-EG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14</a:t>
            </a:fld>
            <a:endParaRPr lang="en-US" altLang="ar-EG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2.wav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2.wav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2.wav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2.wav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2.wav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2.wav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2.wav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2.wav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2.wav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2.wav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2.wav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ar-E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025993-FEE2-E5C7-2BF7-2A4E6D96C2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6D7386-E4D9-4ED5-970B-191C5ADF6C5E}" type="datetimeFigureOut">
              <a:rPr lang="ar-EG"/>
              <a:pPr>
                <a:defRPr/>
              </a:pPr>
              <a:t>9‏/10‏/1447</a:t>
            </a:fld>
            <a:endParaRPr lang="ar-E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D5458E-0294-9B3B-C735-A323EA1C6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9BC59B-CF03-A57F-A2E5-415113BCB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39D494-7993-41B9-8293-ACAAFAEFF7D0}" type="slidenum">
              <a:rPr lang="ar-EG" altLang="ar-EG"/>
              <a:pPr>
                <a:defRPr/>
              </a:pPr>
              <a:t>‹#›</a:t>
            </a:fld>
            <a:endParaRPr lang="ar-EG" altLang="ar-EG"/>
          </a:p>
        </p:txBody>
      </p:sp>
    </p:spTree>
    <p:extLst>
      <p:ext uri="{BB962C8B-B14F-4D97-AF65-F5344CB8AC3E}">
        <p14:creationId xmlns:p14="http://schemas.microsoft.com/office/powerpoint/2010/main" val="3999285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F6D95F-DB29-DA53-A358-0736A892B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BD7128-9259-4C03-B834-84EC13CC9AF6}" type="datetimeFigureOut">
              <a:rPr lang="ar-EG"/>
              <a:pPr>
                <a:defRPr/>
              </a:pPr>
              <a:t>9‏/10‏/1447</a:t>
            </a:fld>
            <a:endParaRPr lang="ar-E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DC869C-D174-D10D-5207-39A47630D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CC98EC-0B94-D87A-2343-2340B8434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F5CA5B-1B7D-44F4-B89A-66A1369B4165}" type="slidenum">
              <a:rPr lang="ar-EG" altLang="ar-EG"/>
              <a:pPr>
                <a:defRPr/>
              </a:pPr>
              <a:t>‹#›</a:t>
            </a:fld>
            <a:endParaRPr lang="ar-EG" altLang="ar-EG"/>
          </a:p>
        </p:txBody>
      </p:sp>
    </p:spTree>
    <p:extLst>
      <p:ext uri="{BB962C8B-B14F-4D97-AF65-F5344CB8AC3E}">
        <p14:creationId xmlns:p14="http://schemas.microsoft.com/office/powerpoint/2010/main" val="2974540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DA7397-2E03-8986-32EE-BD5E1CDDA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D74D98-6583-479E-BAB1-E5941C90B7D8}" type="datetimeFigureOut">
              <a:rPr lang="ar-EG"/>
              <a:pPr>
                <a:defRPr/>
              </a:pPr>
              <a:t>9‏/10‏/1447</a:t>
            </a:fld>
            <a:endParaRPr lang="ar-E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018FAB-EEC2-D84B-DE7E-E49ABCB5EB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192F3A-DE82-4797-B8C5-B68599326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E79D8B-75E4-4C7D-B2F7-E909ABB10541}" type="slidenum">
              <a:rPr lang="ar-EG" altLang="ar-EG"/>
              <a:pPr>
                <a:defRPr/>
              </a:pPr>
              <a:t>‹#›</a:t>
            </a:fld>
            <a:endParaRPr lang="ar-EG" altLang="ar-EG"/>
          </a:p>
        </p:txBody>
      </p:sp>
    </p:spTree>
    <p:extLst>
      <p:ext uri="{BB962C8B-B14F-4D97-AF65-F5344CB8AC3E}">
        <p14:creationId xmlns:p14="http://schemas.microsoft.com/office/powerpoint/2010/main" val="28090818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E36F2F-9C9C-D52C-5230-5C0A81E77A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3E0309-F6B0-4048-8E7F-7F6F0FB910EF}" type="datetimeFigureOut">
              <a:rPr lang="en-US"/>
              <a:pPr>
                <a:defRPr/>
              </a:pPr>
              <a:t>3/27/26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2D08CD-A401-EDD0-5ED7-397AF9CDD2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05E6AB-5F8B-1F43-520C-94F65BDA8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36A988-3F23-48F4-B524-428539FFB04E}" type="slidenum">
              <a:rPr lang="en-US" altLang="ar-EG"/>
              <a:pPr>
                <a:defRPr/>
              </a:pPr>
              <a:t>‹#›</a:t>
            </a:fld>
            <a:endParaRPr lang="en-US" altLang="ar-EG"/>
          </a:p>
        </p:txBody>
      </p:sp>
    </p:spTree>
    <p:extLst>
      <p:ext uri="{BB962C8B-B14F-4D97-AF65-F5344CB8AC3E}">
        <p14:creationId xmlns:p14="http://schemas.microsoft.com/office/powerpoint/2010/main" val="22591069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C4D2EC-C228-F97E-EF9C-368DB7B2E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405B8A-521E-4D27-A0EC-A13F23FDEA5D}" type="datetimeFigureOut">
              <a:rPr lang="en-US"/>
              <a:pPr>
                <a:defRPr/>
              </a:pPr>
              <a:t>3/27/26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58B8F2-3D52-D419-50A4-03CA10A1F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A9D99C-63D4-0924-FC7B-8DB279B2E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B177DF-7FA1-4CA5-AA26-1EEA99B1BA5D}" type="slidenum">
              <a:rPr lang="en-US" altLang="ar-EG"/>
              <a:pPr>
                <a:defRPr/>
              </a:pPr>
              <a:t>‹#›</a:t>
            </a:fld>
            <a:endParaRPr lang="en-US" altLang="ar-EG"/>
          </a:p>
        </p:txBody>
      </p:sp>
    </p:spTree>
    <p:extLst>
      <p:ext uri="{BB962C8B-B14F-4D97-AF65-F5344CB8AC3E}">
        <p14:creationId xmlns:p14="http://schemas.microsoft.com/office/powerpoint/2010/main" val="30999786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CAEC42-76F2-F6A1-E0D2-7DBC036A6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C23BB6-954D-47F5-A0D2-47C53E624821}" type="datetimeFigureOut">
              <a:rPr lang="en-US"/>
              <a:pPr>
                <a:defRPr/>
              </a:pPr>
              <a:t>3/27/26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2243DD-4428-737C-FB9D-942F602C3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2BA59E-E09B-F7BD-40B6-7EDE6A84E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06237E-7CCE-4090-A6E5-F32795FF850B}" type="slidenum">
              <a:rPr lang="en-US" altLang="ar-EG"/>
              <a:pPr>
                <a:defRPr/>
              </a:pPr>
              <a:t>‹#›</a:t>
            </a:fld>
            <a:endParaRPr lang="en-US" altLang="ar-EG"/>
          </a:p>
        </p:txBody>
      </p:sp>
    </p:spTree>
    <p:extLst>
      <p:ext uri="{BB962C8B-B14F-4D97-AF65-F5344CB8AC3E}">
        <p14:creationId xmlns:p14="http://schemas.microsoft.com/office/powerpoint/2010/main" val="18044338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177595D-F758-BB04-6ED3-526528B6BB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D84417-3215-41A8-8DDE-C4D9347F6DA1}" type="datetimeFigureOut">
              <a:rPr lang="en-US"/>
              <a:pPr>
                <a:defRPr/>
              </a:pPr>
              <a:t>3/27/26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7B35146-8F38-0B56-2F47-0F142A94B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6638BBE-C5A8-9202-E6B7-C1EF55B8B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15E1AF-9CC1-4370-87F9-37FC2862A4F6}" type="slidenum">
              <a:rPr lang="en-US" altLang="ar-EG"/>
              <a:pPr>
                <a:defRPr/>
              </a:pPr>
              <a:t>‹#›</a:t>
            </a:fld>
            <a:endParaRPr lang="en-US" altLang="ar-EG"/>
          </a:p>
        </p:txBody>
      </p:sp>
    </p:spTree>
    <p:extLst>
      <p:ext uri="{BB962C8B-B14F-4D97-AF65-F5344CB8AC3E}">
        <p14:creationId xmlns:p14="http://schemas.microsoft.com/office/powerpoint/2010/main" val="20587447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49D7A6DD-D170-2BC6-F31F-58BFA96CE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4EC8A7-C22F-4C10-A19D-A969BFB46901}" type="datetimeFigureOut">
              <a:rPr lang="en-US"/>
              <a:pPr>
                <a:defRPr/>
              </a:pPr>
              <a:t>3/27/26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90DA7BFF-32EC-BE0B-2475-DD3FEFD3A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6078C1A-1BE3-21EC-96B6-7E237E1E2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D4EF02-F084-4AA2-BA95-F92907F7F18E}" type="slidenum">
              <a:rPr lang="en-US" altLang="ar-EG"/>
              <a:pPr>
                <a:defRPr/>
              </a:pPr>
              <a:t>‹#›</a:t>
            </a:fld>
            <a:endParaRPr lang="en-US" altLang="ar-EG"/>
          </a:p>
        </p:txBody>
      </p:sp>
    </p:spTree>
    <p:extLst>
      <p:ext uri="{BB962C8B-B14F-4D97-AF65-F5344CB8AC3E}">
        <p14:creationId xmlns:p14="http://schemas.microsoft.com/office/powerpoint/2010/main" val="40680935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061D14CA-4242-C995-480E-6A0E066FF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13D34D-7DDE-4C88-AFA0-1A7BC2F740F6}" type="datetimeFigureOut">
              <a:rPr lang="en-US"/>
              <a:pPr>
                <a:defRPr/>
              </a:pPr>
              <a:t>3/27/26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F627785-4B87-4E27-175D-9BB0A7EAE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5268A01-2BA5-AC5A-B1F4-44A71B9D1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DE6E9B-12F9-426F-829E-8DA5698D25B6}" type="slidenum">
              <a:rPr lang="en-US" altLang="ar-EG"/>
              <a:pPr>
                <a:defRPr/>
              </a:pPr>
              <a:t>‹#›</a:t>
            </a:fld>
            <a:endParaRPr lang="en-US" altLang="ar-EG"/>
          </a:p>
        </p:txBody>
      </p:sp>
    </p:spTree>
    <p:extLst>
      <p:ext uri="{BB962C8B-B14F-4D97-AF65-F5344CB8AC3E}">
        <p14:creationId xmlns:p14="http://schemas.microsoft.com/office/powerpoint/2010/main" val="36219554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641AF2A6-183B-9981-7241-CCCCCB13E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CFC789-4CC1-4E3A-8A25-DA484BDFA5D1}" type="datetimeFigureOut">
              <a:rPr lang="en-US"/>
              <a:pPr>
                <a:defRPr/>
              </a:pPr>
              <a:t>3/27/26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1AE025A-440C-1F23-6F16-FD6B2F08A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FB09668-2662-60C3-4AC1-CF55C8D01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56AD9B-EB24-4EEB-B0CF-6B3B271F29B0}" type="slidenum">
              <a:rPr lang="en-US" altLang="ar-EG"/>
              <a:pPr>
                <a:defRPr/>
              </a:pPr>
              <a:t>‹#›</a:t>
            </a:fld>
            <a:endParaRPr lang="en-US" altLang="ar-EG"/>
          </a:p>
        </p:txBody>
      </p:sp>
    </p:spTree>
    <p:extLst>
      <p:ext uri="{BB962C8B-B14F-4D97-AF65-F5344CB8AC3E}">
        <p14:creationId xmlns:p14="http://schemas.microsoft.com/office/powerpoint/2010/main" val="6174516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DFF0A1D-2E03-2615-FEEC-9923F9AF8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D1BFDD-135F-47D8-824B-0FB9C2E038E2}" type="datetimeFigureOut">
              <a:rPr lang="en-US"/>
              <a:pPr>
                <a:defRPr/>
              </a:pPr>
              <a:t>3/27/26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C0C3094-9487-D207-2EFC-A771D22C7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943F63D-DB80-186A-5FB3-09DCD0DE7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6E728D-686E-4ADF-8EC5-4DE864E5F5C3}" type="slidenum">
              <a:rPr lang="en-US" altLang="ar-EG"/>
              <a:pPr>
                <a:defRPr/>
              </a:pPr>
              <a:t>‹#›</a:t>
            </a:fld>
            <a:endParaRPr lang="en-US" altLang="ar-EG"/>
          </a:p>
        </p:txBody>
      </p:sp>
    </p:spTree>
    <p:extLst>
      <p:ext uri="{BB962C8B-B14F-4D97-AF65-F5344CB8AC3E}">
        <p14:creationId xmlns:p14="http://schemas.microsoft.com/office/powerpoint/2010/main" val="3749696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6AFB00-268B-90EB-57DC-DD6939ED4E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BC7D8D-D976-44E6-8ABE-AB9C0AA27752}" type="datetimeFigureOut">
              <a:rPr lang="ar-EG"/>
              <a:pPr>
                <a:defRPr/>
              </a:pPr>
              <a:t>9‏/10‏/1447</a:t>
            </a:fld>
            <a:endParaRPr lang="ar-E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C0BC98-1408-D7A4-F5D3-50C821FB8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E90940-32D8-19B8-706E-94EB2B76A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D8239E-DEAA-4D48-A8CE-07345F0E90CC}" type="slidenum">
              <a:rPr lang="ar-EG" altLang="ar-EG"/>
              <a:pPr>
                <a:defRPr/>
              </a:pPr>
              <a:t>‹#›</a:t>
            </a:fld>
            <a:endParaRPr lang="ar-EG" altLang="ar-EG"/>
          </a:p>
        </p:txBody>
      </p:sp>
    </p:spTree>
    <p:extLst>
      <p:ext uri="{BB962C8B-B14F-4D97-AF65-F5344CB8AC3E}">
        <p14:creationId xmlns:p14="http://schemas.microsoft.com/office/powerpoint/2010/main" val="27933710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B661BE9-32A8-2545-0364-B60F680C3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430D04-1AF4-4687-92B0-DE9A6DA0CDC0}" type="datetimeFigureOut">
              <a:rPr lang="en-US"/>
              <a:pPr>
                <a:defRPr/>
              </a:pPr>
              <a:t>3/27/26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C65DD22-2D7E-A917-795E-78B48AA9B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A580F01-DC7C-20B4-A25D-60E616243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BB8C9B-CE58-43D3-B9EE-2F0DD65A41BA}" type="slidenum">
              <a:rPr lang="en-US" altLang="ar-EG"/>
              <a:pPr>
                <a:defRPr/>
              </a:pPr>
              <a:t>‹#›</a:t>
            </a:fld>
            <a:endParaRPr lang="en-US" altLang="ar-EG"/>
          </a:p>
        </p:txBody>
      </p:sp>
    </p:spTree>
    <p:extLst>
      <p:ext uri="{BB962C8B-B14F-4D97-AF65-F5344CB8AC3E}">
        <p14:creationId xmlns:p14="http://schemas.microsoft.com/office/powerpoint/2010/main" val="8553534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324624-5E8B-7C60-2AAB-5B3D3720F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3BE04F-793A-40D0-8DAC-18AC4C3C04D3}" type="datetimeFigureOut">
              <a:rPr lang="en-US"/>
              <a:pPr>
                <a:defRPr/>
              </a:pPr>
              <a:t>3/27/26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F699D7-75C7-DA52-98B2-E520F06A0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A90F5F-A349-7656-8A66-34A3E2A1C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4A973F-AF29-4EF5-8C61-79C5DE091223}" type="slidenum">
              <a:rPr lang="en-US" altLang="ar-EG"/>
              <a:pPr>
                <a:defRPr/>
              </a:pPr>
              <a:t>‹#›</a:t>
            </a:fld>
            <a:endParaRPr lang="en-US" altLang="ar-EG"/>
          </a:p>
        </p:txBody>
      </p:sp>
    </p:spTree>
    <p:extLst>
      <p:ext uri="{BB962C8B-B14F-4D97-AF65-F5344CB8AC3E}">
        <p14:creationId xmlns:p14="http://schemas.microsoft.com/office/powerpoint/2010/main" val="16382677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9346ED-5935-6566-BEC2-267605071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81E44B-B9C8-4E02-BFD4-3951D3A5D88B}" type="datetimeFigureOut">
              <a:rPr lang="en-US"/>
              <a:pPr>
                <a:defRPr/>
              </a:pPr>
              <a:t>3/27/26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9A2F88-4B85-0718-249A-A0F54DDA7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BF368F-866C-E08B-EF63-6620F91E2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42DF96-50BD-4F39-BE8B-B8B8B0D47EDB}" type="slidenum">
              <a:rPr lang="en-US" altLang="ar-EG"/>
              <a:pPr>
                <a:defRPr/>
              </a:pPr>
              <a:t>‹#›</a:t>
            </a:fld>
            <a:endParaRPr lang="en-US" altLang="ar-EG"/>
          </a:p>
        </p:txBody>
      </p:sp>
    </p:spTree>
    <p:extLst>
      <p:ext uri="{BB962C8B-B14F-4D97-AF65-F5344CB8AC3E}">
        <p14:creationId xmlns:p14="http://schemas.microsoft.com/office/powerpoint/2010/main" val="107275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cs typeface="Times New Roman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ar-EG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873420-20F8-18B5-D49E-305AD561F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378C1B-5182-4C28-BE00-98DCEDCB6F78}" type="datetimeFigureOut">
              <a:rPr lang="ar-EG"/>
              <a:pPr>
                <a:defRPr/>
              </a:pPr>
              <a:t>9‏/10‏/1447</a:t>
            </a:fld>
            <a:endParaRPr lang="ar-EG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207D30-2FD3-C4C5-1681-1881A9D31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F63AA2-8454-FAC4-1616-F788C7FFF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06951CD-A38F-48E4-8149-576054EE77B3}" type="slidenum">
              <a:rPr lang="ar-EG" altLang="ar-SA"/>
              <a:pPr>
                <a:defRPr/>
              </a:pPr>
              <a:t>‹#›</a:t>
            </a:fld>
            <a:endParaRPr lang="ar-EG" altLang="ar-SA"/>
          </a:p>
        </p:txBody>
      </p:sp>
    </p:spTree>
    <p:extLst>
      <p:ext uri="{BB962C8B-B14F-4D97-AF65-F5344CB8AC3E}">
        <p14:creationId xmlns:p14="http://schemas.microsoft.com/office/powerpoint/2010/main" val="48627859"/>
      </p:ext>
    </p:extLst>
  </p:cSld>
  <p:clrMapOvr>
    <a:masterClrMapping/>
  </p:clrMapOvr>
  <p:transition>
    <p:pull dir="lu"/>
    <p:sndAc>
      <p:stSnd>
        <p:snd r:embed="rId1" name="SOUND999.WAV"/>
      </p:stSnd>
    </p:sndAc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>
                <a:cs typeface="Times New Roman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ar-EG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B94E81-F384-8B66-B8BD-13502CE552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D47467-E09D-4BBD-AF61-7C71E96BD167}" type="datetimeFigureOut">
              <a:rPr lang="ar-EG"/>
              <a:pPr>
                <a:defRPr/>
              </a:pPr>
              <a:t>9‏/10‏/1447</a:t>
            </a:fld>
            <a:endParaRPr lang="ar-EG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5135EF-08FF-50AA-5FBE-FD59FAAA8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2FB0BA-D2DD-81CA-6B90-7C97D06A8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41025C9-0704-4C7A-B1CE-157E694F66DB}" type="slidenum">
              <a:rPr lang="ar-EG" altLang="ar-SA"/>
              <a:pPr>
                <a:defRPr/>
              </a:pPr>
              <a:t>‹#›</a:t>
            </a:fld>
            <a:endParaRPr lang="ar-EG" altLang="ar-SA"/>
          </a:p>
        </p:txBody>
      </p:sp>
    </p:spTree>
    <p:extLst>
      <p:ext uri="{BB962C8B-B14F-4D97-AF65-F5344CB8AC3E}">
        <p14:creationId xmlns:p14="http://schemas.microsoft.com/office/powerpoint/2010/main" val="2884454672"/>
      </p:ext>
    </p:extLst>
  </p:cSld>
  <p:clrMapOvr>
    <a:masterClrMapping/>
  </p:clrMapOvr>
  <p:transition>
    <p:pull dir="lu"/>
    <p:sndAc>
      <p:stSnd>
        <p:snd r:embed="rId1" name="SOUND999.WAV"/>
      </p:stSnd>
    </p:sndAc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93F2CE-563F-2497-E339-5221751F1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1DAEA7-046A-4E08-8FC0-9DF0984EF0A5}" type="datetimeFigureOut">
              <a:rPr lang="ar-EG"/>
              <a:pPr>
                <a:defRPr/>
              </a:pPr>
              <a:t>9‏/10‏/1447</a:t>
            </a:fld>
            <a:endParaRPr lang="ar-EG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FB771F-9D44-FDFA-32A6-358A213CC8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16D7FC-1772-7C9C-6E65-A50307018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5D1DC4B-67D2-4FD7-AF3F-9282A99F7737}" type="slidenum">
              <a:rPr lang="ar-EG" altLang="ar-SA"/>
              <a:pPr>
                <a:defRPr/>
              </a:pPr>
              <a:t>‹#›</a:t>
            </a:fld>
            <a:endParaRPr lang="ar-EG" altLang="ar-SA"/>
          </a:p>
        </p:txBody>
      </p:sp>
    </p:spTree>
    <p:extLst>
      <p:ext uri="{BB962C8B-B14F-4D97-AF65-F5344CB8AC3E}">
        <p14:creationId xmlns:p14="http://schemas.microsoft.com/office/powerpoint/2010/main" val="1350452324"/>
      </p:ext>
    </p:extLst>
  </p:cSld>
  <p:clrMapOvr>
    <a:masterClrMapping/>
  </p:clrMapOvr>
  <p:transition>
    <p:pull dir="lu"/>
    <p:sndAc>
      <p:stSnd>
        <p:snd r:embed="rId1" name="SOUND999.WAV"/>
      </p:stSnd>
    </p:sndAc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>
                <a:cs typeface="Times New Roman" pitchFamily="18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ar-EG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>
                <a:cs typeface="Times New Roman" pitchFamily="18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ar-EG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27CE8AF-B68A-1743-259B-C9F8F85D1B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2BDB18-6533-4504-9AFC-CE18607C16CF}" type="datetimeFigureOut">
              <a:rPr lang="ar-EG"/>
              <a:pPr>
                <a:defRPr/>
              </a:pPr>
              <a:t>9‏/10‏/1447</a:t>
            </a:fld>
            <a:endParaRPr lang="ar-EG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2BAD81A-6EB4-4489-7A01-F63D2E30FA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0449648-55D5-FA4B-BAF2-3606A1A6B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DD12973-3EA3-4BC2-BA0B-A040AAB4FD64}" type="slidenum">
              <a:rPr lang="ar-EG" altLang="ar-SA"/>
              <a:pPr>
                <a:defRPr/>
              </a:pPr>
              <a:t>‹#›</a:t>
            </a:fld>
            <a:endParaRPr lang="ar-EG" altLang="ar-SA"/>
          </a:p>
        </p:txBody>
      </p:sp>
    </p:spTree>
    <p:extLst>
      <p:ext uri="{BB962C8B-B14F-4D97-AF65-F5344CB8AC3E}">
        <p14:creationId xmlns:p14="http://schemas.microsoft.com/office/powerpoint/2010/main" val="2240419507"/>
      </p:ext>
    </p:extLst>
  </p:cSld>
  <p:clrMapOvr>
    <a:masterClrMapping/>
  </p:clrMapOvr>
  <p:transition>
    <p:pull dir="lu"/>
    <p:sndAc>
      <p:stSnd>
        <p:snd r:embed="rId1" name="SOUND999.WAV"/>
      </p:stSnd>
    </p:sndAc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>
                <a:cs typeface="Times New Roman" pitchFamily="18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ar-EG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>
                <a:cs typeface="Times New Roman" pitchFamily="18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ar-EG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D2C676E-8DD6-8270-8D6D-001A39788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1539EF-568F-4108-8F77-0B501A8A0C00}" type="datetimeFigureOut">
              <a:rPr lang="ar-EG"/>
              <a:pPr>
                <a:defRPr/>
              </a:pPr>
              <a:t>9‏/10‏/1447</a:t>
            </a:fld>
            <a:endParaRPr lang="ar-EG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0D3880A-07D9-B0F3-68CD-67E152047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7DCFEB1-E568-6B07-12EA-2D213C827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A84BE75-893E-4032-9293-23926799CF4F}" type="slidenum">
              <a:rPr lang="ar-EG" altLang="ar-SA"/>
              <a:pPr>
                <a:defRPr/>
              </a:pPr>
              <a:t>‹#›</a:t>
            </a:fld>
            <a:endParaRPr lang="ar-EG" altLang="ar-SA"/>
          </a:p>
        </p:txBody>
      </p:sp>
    </p:spTree>
    <p:extLst>
      <p:ext uri="{BB962C8B-B14F-4D97-AF65-F5344CB8AC3E}">
        <p14:creationId xmlns:p14="http://schemas.microsoft.com/office/powerpoint/2010/main" val="3142902615"/>
      </p:ext>
    </p:extLst>
  </p:cSld>
  <p:clrMapOvr>
    <a:masterClrMapping/>
  </p:clrMapOvr>
  <p:transition>
    <p:pull dir="lu"/>
    <p:sndAc>
      <p:stSnd>
        <p:snd r:embed="rId1" name="SOUND999.WAV"/>
      </p:stSnd>
    </p:sndAc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7798A103-2EF9-9382-C177-0B088CCCF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32813E-F776-45BC-8082-E4A11BB00C9D}" type="datetimeFigureOut">
              <a:rPr lang="ar-EG"/>
              <a:pPr>
                <a:defRPr/>
              </a:pPr>
              <a:t>9‏/10‏/1447</a:t>
            </a:fld>
            <a:endParaRPr lang="ar-EG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D697DC97-92EE-C18A-B379-AA47E029A3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6E3CAD9-DDB1-C502-CD6A-6006DDF04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F22EA19-64F9-4CDA-BECD-8F6BBC2FD226}" type="slidenum">
              <a:rPr lang="ar-EG" altLang="ar-SA"/>
              <a:pPr>
                <a:defRPr/>
              </a:pPr>
              <a:t>‹#›</a:t>
            </a:fld>
            <a:endParaRPr lang="ar-EG" altLang="ar-SA"/>
          </a:p>
        </p:txBody>
      </p:sp>
    </p:spTree>
    <p:extLst>
      <p:ext uri="{BB962C8B-B14F-4D97-AF65-F5344CB8AC3E}">
        <p14:creationId xmlns:p14="http://schemas.microsoft.com/office/powerpoint/2010/main" val="605926413"/>
      </p:ext>
    </p:extLst>
  </p:cSld>
  <p:clrMapOvr>
    <a:masterClrMapping/>
  </p:clrMapOvr>
  <p:transition>
    <p:pull dir="lu"/>
    <p:sndAc>
      <p:stSnd>
        <p:snd r:embed="rId1" name="SOUND999.WAV"/>
      </p:stSnd>
    </p:sndAc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578292A1-E5DC-1756-4155-8E67716927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889158-8AE3-422F-837C-882300347E14}" type="datetimeFigureOut">
              <a:rPr lang="ar-EG"/>
              <a:pPr>
                <a:defRPr/>
              </a:pPr>
              <a:t>9‏/10‏/1447</a:t>
            </a:fld>
            <a:endParaRPr lang="ar-EG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AED63761-3E57-36D0-DB43-2707094E6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12F6888-4459-0D81-C094-FBD615BFE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5904556-6487-4F52-9B93-226C7BBEC76C}" type="slidenum">
              <a:rPr lang="ar-EG" altLang="ar-SA"/>
              <a:pPr>
                <a:defRPr/>
              </a:pPr>
              <a:t>‹#›</a:t>
            </a:fld>
            <a:endParaRPr lang="ar-EG" altLang="ar-SA"/>
          </a:p>
        </p:txBody>
      </p:sp>
    </p:spTree>
    <p:extLst>
      <p:ext uri="{BB962C8B-B14F-4D97-AF65-F5344CB8AC3E}">
        <p14:creationId xmlns:p14="http://schemas.microsoft.com/office/powerpoint/2010/main" val="1439134813"/>
      </p:ext>
    </p:extLst>
  </p:cSld>
  <p:clrMapOvr>
    <a:masterClrMapping/>
  </p:clrMapOvr>
  <p:transition>
    <p:pull dir="lu"/>
    <p:sndAc>
      <p:stSnd>
        <p:snd r:embed="rId1" name="SOUND999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4C8E1B-8F7B-4884-EB51-79E0B94CD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79663-BD7D-4724-A71D-8E380716E39A}" type="datetimeFigureOut">
              <a:rPr lang="ar-EG"/>
              <a:pPr>
                <a:defRPr/>
              </a:pPr>
              <a:t>9‏/10‏/1447</a:t>
            </a:fld>
            <a:endParaRPr lang="ar-E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13AEF5-86D8-369E-2921-0F618132C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3A7A0A-5218-C2DF-7B30-697C0DB18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7AF719-8CE5-4F27-87BE-67488D72A710}" type="slidenum">
              <a:rPr lang="ar-EG" altLang="ar-EG"/>
              <a:pPr>
                <a:defRPr/>
              </a:pPr>
              <a:t>‹#›</a:t>
            </a:fld>
            <a:endParaRPr lang="ar-EG" altLang="ar-EG"/>
          </a:p>
        </p:txBody>
      </p:sp>
    </p:spTree>
    <p:extLst>
      <p:ext uri="{BB962C8B-B14F-4D97-AF65-F5344CB8AC3E}">
        <p14:creationId xmlns:p14="http://schemas.microsoft.com/office/powerpoint/2010/main" val="10154547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>
                <a:cs typeface="Times New Roman" pitchFamily="18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ar-EG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48C0164-28C8-A3B5-9EA5-C63A58ED2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FA66D9-8E0C-4723-94B8-C20AE422869E}" type="datetimeFigureOut">
              <a:rPr lang="ar-EG"/>
              <a:pPr>
                <a:defRPr/>
              </a:pPr>
              <a:t>9‏/10‏/1447</a:t>
            </a:fld>
            <a:endParaRPr lang="ar-EG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4F68BCA-FF48-481D-3071-4D08B5BD63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F3EF7D3-234B-47B0-1F2E-B1D275025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E9FFF22-F110-44C3-A091-C2B81E92D280}" type="slidenum">
              <a:rPr lang="ar-EG" altLang="ar-SA"/>
              <a:pPr>
                <a:defRPr/>
              </a:pPr>
              <a:t>‹#›</a:t>
            </a:fld>
            <a:endParaRPr lang="ar-EG" altLang="ar-SA"/>
          </a:p>
        </p:txBody>
      </p:sp>
    </p:spTree>
    <p:extLst>
      <p:ext uri="{BB962C8B-B14F-4D97-AF65-F5344CB8AC3E}">
        <p14:creationId xmlns:p14="http://schemas.microsoft.com/office/powerpoint/2010/main" val="2214921684"/>
      </p:ext>
    </p:extLst>
  </p:cSld>
  <p:clrMapOvr>
    <a:masterClrMapping/>
  </p:clrMapOvr>
  <p:transition>
    <p:pull dir="lu"/>
    <p:sndAc>
      <p:stSnd>
        <p:snd r:embed="rId1" name="SOUND999.WAV"/>
      </p:stSnd>
    </p:sndAc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>
                <a:cs typeface="Times New Roman" pitchFamily="18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EG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32FE460-92B2-953B-EC95-889BB9D518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ED2855-4E16-45B5-83E9-AE5265ABD2B7}" type="datetimeFigureOut">
              <a:rPr lang="ar-EG"/>
              <a:pPr>
                <a:defRPr/>
              </a:pPr>
              <a:t>9‏/10‏/1447</a:t>
            </a:fld>
            <a:endParaRPr lang="ar-EG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331FDCA-5FC4-FEFA-906E-6A1053C01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33183F5-674F-1AA4-6669-1E1E00942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ED61E74-5980-4B58-B82B-2A1EAE798BAB}" type="slidenum">
              <a:rPr lang="ar-EG" altLang="ar-SA"/>
              <a:pPr>
                <a:defRPr/>
              </a:pPr>
              <a:t>‹#›</a:t>
            </a:fld>
            <a:endParaRPr lang="ar-EG" altLang="ar-SA"/>
          </a:p>
        </p:txBody>
      </p:sp>
    </p:spTree>
    <p:extLst>
      <p:ext uri="{BB962C8B-B14F-4D97-AF65-F5344CB8AC3E}">
        <p14:creationId xmlns:p14="http://schemas.microsoft.com/office/powerpoint/2010/main" val="1587660402"/>
      </p:ext>
    </p:extLst>
  </p:cSld>
  <p:clrMapOvr>
    <a:masterClrMapping/>
  </p:clrMapOvr>
  <p:transition>
    <p:pull dir="lu"/>
    <p:sndAc>
      <p:stSnd>
        <p:snd r:embed="rId1" name="SOUND999.WAV"/>
      </p:stSnd>
    </p:sndAc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>
                <a:cs typeface="Times New Roman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ar-EG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5B7250-9B0E-7D38-F5B2-9B7E1BC4E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18A73-75A9-4173-846B-709AB67B03A6}" type="datetimeFigureOut">
              <a:rPr lang="ar-EG"/>
              <a:pPr>
                <a:defRPr/>
              </a:pPr>
              <a:t>9‏/10‏/1447</a:t>
            </a:fld>
            <a:endParaRPr lang="ar-EG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376D40-7F7B-0C44-8BED-266F13EE0F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B05F8E-8DF9-5768-180C-274933BF8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932CB67-E0A8-46EA-BEDE-A58B0651A750}" type="slidenum">
              <a:rPr lang="ar-EG" altLang="ar-SA"/>
              <a:pPr>
                <a:defRPr/>
              </a:pPr>
              <a:t>‹#›</a:t>
            </a:fld>
            <a:endParaRPr lang="ar-EG" altLang="ar-SA"/>
          </a:p>
        </p:txBody>
      </p:sp>
    </p:spTree>
    <p:extLst>
      <p:ext uri="{BB962C8B-B14F-4D97-AF65-F5344CB8AC3E}">
        <p14:creationId xmlns:p14="http://schemas.microsoft.com/office/powerpoint/2010/main" val="1621294219"/>
      </p:ext>
    </p:extLst>
  </p:cSld>
  <p:clrMapOvr>
    <a:masterClrMapping/>
  </p:clrMapOvr>
  <p:transition>
    <p:pull dir="lu"/>
    <p:sndAc>
      <p:stSnd>
        <p:snd r:embed="rId1" name="SOUND999.WAV"/>
      </p:stSnd>
    </p:sndAc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5pPr>
              <a:defRPr>
                <a:cs typeface="Times New Roman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ar-EG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ED1D30-F915-A8BB-8A06-6AE33F4ED5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448091-C695-4852-B131-6B2011753570}" type="datetimeFigureOut">
              <a:rPr lang="ar-EG"/>
              <a:pPr>
                <a:defRPr/>
              </a:pPr>
              <a:t>9‏/10‏/1447</a:t>
            </a:fld>
            <a:endParaRPr lang="ar-EG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399B07-68AD-E420-70FA-A1CE89FA5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0E1FB3-A54A-E146-1EFC-828DAAC6F1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67075E5-5BAD-4E7E-A5EB-C6091694E905}" type="slidenum">
              <a:rPr lang="ar-EG" altLang="ar-SA"/>
              <a:pPr>
                <a:defRPr/>
              </a:pPr>
              <a:t>‹#›</a:t>
            </a:fld>
            <a:endParaRPr lang="ar-EG" altLang="ar-SA"/>
          </a:p>
        </p:txBody>
      </p:sp>
    </p:spTree>
    <p:extLst>
      <p:ext uri="{BB962C8B-B14F-4D97-AF65-F5344CB8AC3E}">
        <p14:creationId xmlns:p14="http://schemas.microsoft.com/office/powerpoint/2010/main" val="1224325867"/>
      </p:ext>
    </p:extLst>
  </p:cSld>
  <p:clrMapOvr>
    <a:masterClrMapping/>
  </p:clrMapOvr>
  <p:transition>
    <p:pull dir="lu"/>
    <p:sndAc>
      <p:stSnd>
        <p:snd r:embed="rId1" name="SOUND999.WAV"/>
      </p:stSnd>
    </p:sndAc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1420283"/>
            <a:ext cx="38862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90800"/>
            <a:ext cx="32004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8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43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00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00706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86066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937934"/>
            <a:ext cx="3886200" cy="908050"/>
          </a:xfrm>
        </p:spPr>
        <p:txBody>
          <a:bodyPr anchor="t"/>
          <a:lstStyle>
            <a:lvl1pPr algn="l">
              <a:defRPr sz="2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937809"/>
            <a:ext cx="3886200" cy="1000125"/>
          </a:xfrm>
        </p:spPr>
        <p:txBody>
          <a:bodyPr anchor="b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286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572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858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144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430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3716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002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288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81797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066800"/>
            <a:ext cx="20193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1066800"/>
            <a:ext cx="20193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46910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23409"/>
            <a:ext cx="2020094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1449917"/>
            <a:ext cx="2020094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3" y="1023409"/>
            <a:ext cx="2020888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3" y="1449917"/>
            <a:ext cx="2020888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38525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123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CB09C07-5F15-C897-4CCB-183160542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44026B-C0E3-4595-8DB4-565B695FE112}" type="datetimeFigureOut">
              <a:rPr lang="ar-EG"/>
              <a:pPr>
                <a:defRPr/>
              </a:pPr>
              <a:t>9‏/10‏/1447</a:t>
            </a:fld>
            <a:endParaRPr lang="ar-EG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22ADB40-7E30-E900-6745-F767013F3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7743A0A-E0EF-C9CC-FDF0-2FDDDEA09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DE64C2-83E7-4001-A547-00DCADAB01BA}" type="slidenum">
              <a:rPr lang="ar-EG" altLang="ar-EG"/>
              <a:pPr>
                <a:defRPr/>
              </a:pPr>
              <a:t>‹#›</a:t>
            </a:fld>
            <a:endParaRPr lang="ar-EG" altLang="ar-EG"/>
          </a:p>
        </p:txBody>
      </p:sp>
    </p:spTree>
    <p:extLst>
      <p:ext uri="{BB962C8B-B14F-4D97-AF65-F5344CB8AC3E}">
        <p14:creationId xmlns:p14="http://schemas.microsoft.com/office/powerpoint/2010/main" val="215444670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21729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82033"/>
            <a:ext cx="1504157" cy="774700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5" y="182034"/>
            <a:ext cx="2555875" cy="390207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956734"/>
            <a:ext cx="1504157" cy="3127375"/>
          </a:xfrm>
        </p:spPr>
        <p:txBody>
          <a:bodyPr/>
          <a:lstStyle>
            <a:lvl1pPr marL="0" indent="0">
              <a:buNone/>
              <a:defRPr sz="70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450"/>
            </a:lvl4pPr>
            <a:lvl5pPr marL="914400" indent="0">
              <a:buNone/>
              <a:defRPr sz="450"/>
            </a:lvl5pPr>
            <a:lvl6pPr marL="1143000" indent="0">
              <a:buNone/>
              <a:defRPr sz="450"/>
            </a:lvl6pPr>
            <a:lvl7pPr marL="1371600" indent="0">
              <a:buNone/>
              <a:defRPr sz="450"/>
            </a:lvl7pPr>
            <a:lvl8pPr marL="1600200" indent="0">
              <a:buNone/>
              <a:defRPr sz="450"/>
            </a:lvl8pPr>
            <a:lvl9pPr marL="1828800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60619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3200400"/>
            <a:ext cx="2743200" cy="37782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408517"/>
            <a:ext cx="2743200" cy="2743200"/>
          </a:xfrm>
        </p:spPr>
        <p:txBody>
          <a:bodyPr/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000"/>
            </a:lvl4pPr>
            <a:lvl5pPr marL="914400" indent="0">
              <a:buNone/>
              <a:defRPr sz="1000"/>
            </a:lvl5pPr>
            <a:lvl6pPr marL="1143000" indent="0">
              <a:buNone/>
              <a:defRPr sz="1000"/>
            </a:lvl6pPr>
            <a:lvl7pPr marL="1371600" indent="0">
              <a:buNone/>
              <a:defRPr sz="1000"/>
            </a:lvl7pPr>
            <a:lvl8pPr marL="1600200" indent="0">
              <a:buNone/>
              <a:defRPr sz="1000"/>
            </a:lvl8pPr>
            <a:lvl9pPr marL="1828800" indent="0">
              <a:buNone/>
              <a:defRPr sz="1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3578225"/>
            <a:ext cx="2743200" cy="536575"/>
          </a:xfrm>
        </p:spPr>
        <p:txBody>
          <a:bodyPr/>
          <a:lstStyle>
            <a:lvl1pPr marL="0" indent="0">
              <a:buNone/>
              <a:defRPr sz="70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450"/>
            </a:lvl4pPr>
            <a:lvl5pPr marL="914400" indent="0">
              <a:buNone/>
              <a:defRPr sz="450"/>
            </a:lvl5pPr>
            <a:lvl6pPr marL="1143000" indent="0">
              <a:buNone/>
              <a:defRPr sz="450"/>
            </a:lvl6pPr>
            <a:lvl7pPr marL="1371600" indent="0">
              <a:buNone/>
              <a:defRPr sz="450"/>
            </a:lvl7pPr>
            <a:lvl8pPr marL="1600200" indent="0">
              <a:buNone/>
              <a:defRPr sz="450"/>
            </a:lvl8pPr>
            <a:lvl9pPr marL="1828800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7594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39122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83092"/>
            <a:ext cx="10287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83092"/>
            <a:ext cx="30099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650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3429C22-D495-B2E5-5800-BA642924A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7455C2-1101-4239-9EA7-221882AD69F2}" type="datetimeFigureOut">
              <a:rPr lang="ar-EG"/>
              <a:pPr>
                <a:defRPr/>
              </a:pPr>
              <a:t>9‏/10‏/1447</a:t>
            </a:fld>
            <a:endParaRPr lang="ar-EG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9632A05-1788-1462-2F59-830583142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B1C8448-2DB1-463E-B45F-9E796467F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B8FB44-9393-41F5-AAB1-1B5CFF3989C7}" type="slidenum">
              <a:rPr lang="ar-EG" altLang="ar-EG"/>
              <a:pPr>
                <a:defRPr/>
              </a:pPr>
              <a:t>‹#›</a:t>
            </a:fld>
            <a:endParaRPr lang="ar-EG" altLang="ar-EG"/>
          </a:p>
        </p:txBody>
      </p:sp>
    </p:spTree>
    <p:extLst>
      <p:ext uri="{BB962C8B-B14F-4D97-AF65-F5344CB8AC3E}">
        <p14:creationId xmlns:p14="http://schemas.microsoft.com/office/powerpoint/2010/main" val="3097712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E4D003CC-24DD-1219-01D6-ACF65970E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CF945B-111F-4357-A2EB-57D6A66872DD}" type="datetimeFigureOut">
              <a:rPr lang="ar-EG"/>
              <a:pPr>
                <a:defRPr/>
              </a:pPr>
              <a:t>9‏/10‏/1447</a:t>
            </a:fld>
            <a:endParaRPr lang="ar-EG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992F74CB-137D-26FF-337F-7DFEEDB78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FE049C1-A0FE-B4E5-851F-348A1751F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A0CCDC-E114-4C7D-B814-AE73829A89B8}" type="slidenum">
              <a:rPr lang="ar-EG" altLang="ar-EG"/>
              <a:pPr>
                <a:defRPr/>
              </a:pPr>
              <a:t>‹#›</a:t>
            </a:fld>
            <a:endParaRPr lang="ar-EG" altLang="ar-EG"/>
          </a:p>
        </p:txBody>
      </p:sp>
    </p:spTree>
    <p:extLst>
      <p:ext uri="{BB962C8B-B14F-4D97-AF65-F5344CB8AC3E}">
        <p14:creationId xmlns:p14="http://schemas.microsoft.com/office/powerpoint/2010/main" val="937295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DD684E7-7A01-65D8-60D6-867B3BCC3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863354-9904-4F14-9AF7-E8FFBD3E1430}" type="datetimeFigureOut">
              <a:rPr lang="ar-EG"/>
              <a:pPr>
                <a:defRPr/>
              </a:pPr>
              <a:t>9‏/10‏/1447</a:t>
            </a:fld>
            <a:endParaRPr lang="ar-EG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E8B3F582-6180-0E2E-8F61-9758F6DAF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3D269FE-9D94-B231-9581-FA7C8A9EC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13D2D9-DB9C-47CE-B379-12B0DAE2F2A7}" type="slidenum">
              <a:rPr lang="ar-EG" altLang="ar-EG"/>
              <a:pPr>
                <a:defRPr/>
              </a:pPr>
              <a:t>‹#›</a:t>
            </a:fld>
            <a:endParaRPr lang="ar-EG" altLang="ar-EG"/>
          </a:p>
        </p:txBody>
      </p:sp>
    </p:spTree>
    <p:extLst>
      <p:ext uri="{BB962C8B-B14F-4D97-AF65-F5344CB8AC3E}">
        <p14:creationId xmlns:p14="http://schemas.microsoft.com/office/powerpoint/2010/main" val="3674706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402A155-FBAB-1C7C-E147-9EDCDF703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99B9CD-F669-401A-8FB4-C10591A36EDC}" type="datetimeFigureOut">
              <a:rPr lang="ar-EG"/>
              <a:pPr>
                <a:defRPr/>
              </a:pPr>
              <a:t>9‏/10‏/1447</a:t>
            </a:fld>
            <a:endParaRPr lang="ar-EG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5D0574C-55B0-64C8-B146-E2003B620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FFCFA9E-18D0-07E6-F2C0-61607965E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CAEF59-0EF9-4830-AA4F-A23757CE2C12}" type="slidenum">
              <a:rPr lang="ar-EG" altLang="ar-EG"/>
              <a:pPr>
                <a:defRPr/>
              </a:pPr>
              <a:t>‹#›</a:t>
            </a:fld>
            <a:endParaRPr lang="ar-EG" altLang="ar-EG"/>
          </a:p>
        </p:txBody>
      </p:sp>
    </p:spTree>
    <p:extLst>
      <p:ext uri="{BB962C8B-B14F-4D97-AF65-F5344CB8AC3E}">
        <p14:creationId xmlns:p14="http://schemas.microsoft.com/office/powerpoint/2010/main" val="130387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E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4BA8941-5A4C-38AB-0DDA-A75A24DD8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17C465-3590-4B63-A679-1C846387D94E}" type="datetimeFigureOut">
              <a:rPr lang="ar-EG"/>
              <a:pPr>
                <a:defRPr/>
              </a:pPr>
              <a:t>9‏/10‏/1447</a:t>
            </a:fld>
            <a:endParaRPr lang="ar-EG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F75AF02-A402-149D-6F83-2CDEF7CBFE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9A7E924-94F2-2ED5-ED76-AD3647D1D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A08B87-1B43-4712-B3E7-D36FDDF4D799}" type="slidenum">
              <a:rPr lang="ar-EG" altLang="ar-EG"/>
              <a:pPr>
                <a:defRPr/>
              </a:pPr>
              <a:t>‹#›</a:t>
            </a:fld>
            <a:endParaRPr lang="ar-EG" altLang="ar-EG"/>
          </a:p>
        </p:txBody>
      </p:sp>
    </p:spTree>
    <p:extLst>
      <p:ext uri="{BB962C8B-B14F-4D97-AF65-F5344CB8AC3E}">
        <p14:creationId xmlns:p14="http://schemas.microsoft.com/office/powerpoint/2010/main" val="1211480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FAEC2EFE-E3A3-B94A-9CF1-F113C566375B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ar-EG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69E03DBC-E86D-5CC5-C68F-625956230E1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ar-EG"/>
              <a:t>Click to edit Master text styles</a:t>
            </a:r>
          </a:p>
          <a:p>
            <a:pPr lvl="1"/>
            <a:r>
              <a:rPr lang="en-US" altLang="ar-EG"/>
              <a:t>Second level</a:t>
            </a:r>
          </a:p>
          <a:p>
            <a:pPr lvl="2"/>
            <a:r>
              <a:rPr lang="en-US" altLang="ar-EG"/>
              <a:t>Third level</a:t>
            </a:r>
          </a:p>
          <a:p>
            <a:pPr lvl="3"/>
            <a:r>
              <a:rPr lang="en-US" altLang="ar-EG"/>
              <a:t>Fourth level</a:t>
            </a:r>
          </a:p>
          <a:p>
            <a:pPr lvl="4"/>
            <a:r>
              <a:rPr lang="en-US" altLang="ar-EG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C0B6D6-6020-3115-8C84-DB731FEA1C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rtl="1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353D5BF-0012-46F3-BDE2-78B21BE24542}" type="datetimeFigureOut">
              <a:rPr lang="ar-EG"/>
              <a:pPr>
                <a:defRPr/>
              </a:pPr>
              <a:t>9‏/10‏/1447</a:t>
            </a:fld>
            <a:endParaRPr lang="ar-E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7E05D2-FFE7-74A6-470F-C7F200DE5C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rtl="1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2295A6-F43D-AEB5-6950-9B634DFBE8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rtl="1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35E41AB-6CD5-42A7-9FCC-C06C463B9593}" type="slidenum">
              <a:rPr lang="ar-EG" altLang="ar-EG"/>
              <a:pPr>
                <a:defRPr/>
              </a:pPr>
              <a:t>‹#›</a:t>
            </a:fld>
            <a:endParaRPr lang="ar-EG" altLang="ar-E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1" r:id="rId1"/>
    <p:sldLayoutId id="2147483952" r:id="rId2"/>
    <p:sldLayoutId id="2147483953" r:id="rId3"/>
    <p:sldLayoutId id="2147483954" r:id="rId4"/>
    <p:sldLayoutId id="2147483955" r:id="rId5"/>
    <p:sldLayoutId id="2147483956" r:id="rId6"/>
    <p:sldLayoutId id="2147483957" r:id="rId7"/>
    <p:sldLayoutId id="2147483958" r:id="rId8"/>
    <p:sldLayoutId id="2147483959" r:id="rId9"/>
    <p:sldLayoutId id="2147483960" r:id="rId10"/>
    <p:sldLayoutId id="2147483961" r:id="rId11"/>
  </p:sldLayoutIdLst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EG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>
            <a:extLst>
              <a:ext uri="{FF2B5EF4-FFF2-40B4-BE49-F238E27FC236}">
                <a16:creationId xmlns:a16="http://schemas.microsoft.com/office/drawing/2014/main" id="{3A9F3E06-B6F2-3880-D414-CFC0B24E304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ar-EG"/>
              <a:t>Click to edit Master title style</a:t>
            </a:r>
          </a:p>
        </p:txBody>
      </p:sp>
      <p:sp>
        <p:nvSpPr>
          <p:cNvPr id="3075" name="Text Placeholder 2">
            <a:extLst>
              <a:ext uri="{FF2B5EF4-FFF2-40B4-BE49-F238E27FC236}">
                <a16:creationId xmlns:a16="http://schemas.microsoft.com/office/drawing/2014/main" id="{A3AE9BFB-B7F3-A452-84D5-702E72090C4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ar-EG"/>
              <a:t>Click to edit Master text styles</a:t>
            </a:r>
          </a:p>
          <a:p>
            <a:pPr lvl="1"/>
            <a:r>
              <a:rPr lang="en-US" altLang="ar-EG"/>
              <a:t>Second level</a:t>
            </a:r>
          </a:p>
          <a:p>
            <a:pPr lvl="2"/>
            <a:r>
              <a:rPr lang="en-US" altLang="ar-EG"/>
              <a:t>Third level</a:t>
            </a:r>
          </a:p>
          <a:p>
            <a:pPr lvl="3"/>
            <a:r>
              <a:rPr lang="en-US" altLang="ar-EG"/>
              <a:t>Fourth level</a:t>
            </a:r>
          </a:p>
          <a:p>
            <a:pPr lvl="4"/>
            <a:r>
              <a:rPr lang="en-US" altLang="ar-EG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28540A-1AD2-E67A-5930-61A0D869E3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5A71642-48DF-4C5F-9893-398F72362FD4}" type="datetimeFigureOut">
              <a:rPr lang="en-US"/>
              <a:pPr>
                <a:defRPr/>
              </a:pPr>
              <a:t>3/27/26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5550FA-B143-1DBC-138D-5F04623DEE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D83D21-6DB6-44A1-FF98-FDE2430041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6ACA174-AAF3-4D57-B4B9-CE4513E4985A}" type="slidenum">
              <a:rPr lang="en-US" altLang="ar-EG"/>
              <a:pPr>
                <a:defRPr/>
              </a:pPr>
              <a:t>‹#›</a:t>
            </a:fld>
            <a:endParaRPr lang="en-US" altLang="ar-E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2" r:id="rId1"/>
    <p:sldLayoutId id="2147483963" r:id="rId2"/>
    <p:sldLayoutId id="2147483964" r:id="rId3"/>
    <p:sldLayoutId id="2147483965" r:id="rId4"/>
    <p:sldLayoutId id="2147483966" r:id="rId5"/>
    <p:sldLayoutId id="2147483967" r:id="rId6"/>
    <p:sldLayoutId id="2147483968" r:id="rId7"/>
    <p:sldLayoutId id="2147483969" r:id="rId8"/>
    <p:sldLayoutId id="2147483970" r:id="rId9"/>
    <p:sldLayoutId id="2147483971" r:id="rId10"/>
    <p:sldLayoutId id="21474839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>
            <a:extLst>
              <a:ext uri="{FF2B5EF4-FFF2-40B4-BE49-F238E27FC236}">
                <a16:creationId xmlns:a16="http://schemas.microsoft.com/office/drawing/2014/main" id="{4AEBBB94-0279-DE31-506D-623BEF7E9FB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ar-EG"/>
              <a:t>Click to edit Master title style</a:t>
            </a:r>
          </a:p>
        </p:txBody>
      </p:sp>
      <p:sp>
        <p:nvSpPr>
          <p:cNvPr id="4099" name="Text Placeholder 2">
            <a:extLst>
              <a:ext uri="{FF2B5EF4-FFF2-40B4-BE49-F238E27FC236}">
                <a16:creationId xmlns:a16="http://schemas.microsoft.com/office/drawing/2014/main" id="{EC0A72EB-1F97-2D02-1505-BDF75C704B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ar-EG"/>
              <a:t>Click to edit Master text styles</a:t>
            </a:r>
          </a:p>
          <a:p>
            <a:pPr lvl="1"/>
            <a:r>
              <a:rPr lang="en-US" altLang="ar-EG"/>
              <a:t>Second level</a:t>
            </a:r>
          </a:p>
          <a:p>
            <a:pPr lvl="2"/>
            <a:r>
              <a:rPr lang="en-US" altLang="ar-EG"/>
              <a:t>Third level</a:t>
            </a:r>
          </a:p>
          <a:p>
            <a:pPr lvl="3"/>
            <a:r>
              <a:rPr lang="en-US" altLang="ar-EG"/>
              <a:t>Fourth level</a:t>
            </a:r>
          </a:p>
          <a:p>
            <a:pPr lvl="4"/>
            <a:r>
              <a:rPr lang="en-US" altLang="ar-EG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953E12-576E-D112-CB61-3B780F5DC7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rtl="1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Times New Roman" pitchFamily="18" charset="0"/>
              </a:defRPr>
            </a:lvl1pPr>
          </a:lstStyle>
          <a:p>
            <a:pPr>
              <a:defRPr/>
            </a:pPr>
            <a:fld id="{EEF3400D-AC72-4EAF-90A9-AEAE334FB9F0}" type="datetimeFigureOut">
              <a:rPr lang="ar-EG"/>
              <a:pPr>
                <a:defRPr/>
              </a:pPr>
              <a:t>9‏/10‏/1447</a:t>
            </a:fld>
            <a:endParaRPr lang="ar-EG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A91A72-40EA-E4AE-574B-A10BBD588D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rtl="1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Times New Roman" pitchFamily="18" charset="0"/>
              </a:defRPr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F70481-8604-AC62-C95C-64F60A1496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rtl="1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D9269B12-C1F0-4C46-8ACF-F829684DFE75}" type="slidenum">
              <a:rPr lang="ar-EG" altLang="ar-SA"/>
              <a:pPr>
                <a:defRPr/>
              </a:pPr>
              <a:t>‹#›</a:t>
            </a:fld>
            <a:endParaRPr lang="ar-EG" alt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6" r:id="rId1"/>
    <p:sldLayoutId id="2147484007" r:id="rId2"/>
    <p:sldLayoutId id="2147484008" r:id="rId3"/>
    <p:sldLayoutId id="2147484009" r:id="rId4"/>
    <p:sldLayoutId id="2147484010" r:id="rId5"/>
    <p:sldLayoutId id="2147484011" r:id="rId6"/>
    <p:sldLayoutId id="2147484012" r:id="rId7"/>
    <p:sldLayoutId id="2147484013" r:id="rId8"/>
    <p:sldLayoutId id="2147484014" r:id="rId9"/>
    <p:sldLayoutId id="2147484015" r:id="rId10"/>
    <p:sldLayoutId id="2147484016" r:id="rId11"/>
  </p:sldLayoutIdLst>
  <p:transition>
    <p:pull dir="lu"/>
    <p:sndAc>
      <p:stSnd>
        <p:snd r:embed="rId13" name="cp_empty.wav"/>
      </p:stSnd>
    </p:sndAc>
  </p:transition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EG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66800"/>
            <a:ext cx="41148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4237567"/>
            <a:ext cx="1066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0" y="4237567"/>
            <a:ext cx="1447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4237567"/>
            <a:ext cx="1066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566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0" r:id="rId1"/>
    <p:sldLayoutId id="2147484031" r:id="rId2"/>
    <p:sldLayoutId id="2147484032" r:id="rId3"/>
    <p:sldLayoutId id="2147484033" r:id="rId4"/>
    <p:sldLayoutId id="2147484034" r:id="rId5"/>
    <p:sldLayoutId id="2147484035" r:id="rId6"/>
    <p:sldLayoutId id="2147484036" r:id="rId7"/>
    <p:sldLayoutId id="2147484037" r:id="rId8"/>
    <p:sldLayoutId id="2147484038" r:id="rId9"/>
    <p:sldLayoutId id="2147484039" r:id="rId10"/>
    <p:sldLayoutId id="2147484040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4572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indent="-142875" algn="l" defTabSz="457200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00" indent="-114300" algn="l" defTabSz="457200" rtl="0" eaLnBrk="1" latinLnBrk="0" hangingPunct="1">
        <a:spcBef>
          <a:spcPct val="20000"/>
        </a:spcBef>
        <a:buFont typeface="Arial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indent="-114300" algn="l" defTabSz="457200" rtl="0" eaLnBrk="1" latinLnBrk="0" hangingPunct="1">
        <a:spcBef>
          <a:spcPct val="20000"/>
        </a:spcBef>
        <a:buFont typeface="Arial" pitchFamily="34" charset="0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6.sv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openxmlformats.org/officeDocument/2006/relationships/image" Target="../media/image27.sv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12" Type="http://schemas.openxmlformats.org/officeDocument/2006/relationships/image" Target="../media/image26.svg"/><Relationship Id="rId2" Type="http://schemas.openxmlformats.org/officeDocument/2006/relationships/image" Target="../media/image16.sv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20.sv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svg"/><Relationship Id="rId4" Type="http://schemas.openxmlformats.org/officeDocument/2006/relationships/image" Target="../media/image18.svg"/><Relationship Id="rId9" Type="http://schemas.openxmlformats.org/officeDocument/2006/relationships/image" Target="../media/image23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audio" Target="../media/audio7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openxmlformats.org/officeDocument/2006/relationships/image" Target="../media/image27.sv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12" Type="http://schemas.openxmlformats.org/officeDocument/2006/relationships/image" Target="../media/image26.svg"/><Relationship Id="rId2" Type="http://schemas.openxmlformats.org/officeDocument/2006/relationships/image" Target="../media/image16.sv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20.sv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svg"/><Relationship Id="rId4" Type="http://schemas.openxmlformats.org/officeDocument/2006/relationships/image" Target="../media/image18.svg"/><Relationship Id="rId9" Type="http://schemas.openxmlformats.org/officeDocument/2006/relationships/image" Target="../media/image23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openxmlformats.org/officeDocument/2006/relationships/image" Target="../media/image27.sv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12" Type="http://schemas.openxmlformats.org/officeDocument/2006/relationships/image" Target="../media/image26.svg"/><Relationship Id="rId2" Type="http://schemas.openxmlformats.org/officeDocument/2006/relationships/image" Target="../media/image16.sv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20.sv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svg"/><Relationship Id="rId4" Type="http://schemas.openxmlformats.org/officeDocument/2006/relationships/image" Target="../media/image18.svg"/><Relationship Id="rId9" Type="http://schemas.openxmlformats.org/officeDocument/2006/relationships/image" Target="../media/image23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5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6.svg"/><Relationship Id="rId11" Type="http://schemas.openxmlformats.org/officeDocument/2006/relationships/image" Target="../media/image14.svg"/><Relationship Id="rId5" Type="http://schemas.openxmlformats.org/officeDocument/2006/relationships/image" Target="../media/image5.sv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4.wav"/><Relationship Id="rId2" Type="http://schemas.openxmlformats.org/officeDocument/2006/relationships/audio" Target="../media/audio13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15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15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4.wav"/><Relationship Id="rId2" Type="http://schemas.openxmlformats.org/officeDocument/2006/relationships/audio" Target="../media/audio13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15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15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e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6.sv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20.svg"/><Relationship Id="rId11" Type="http://schemas.openxmlformats.org/officeDocument/2006/relationships/image" Target="../media/image40.svg"/><Relationship Id="rId5" Type="http://schemas.openxmlformats.org/officeDocument/2006/relationships/image" Target="../media/image19.svg"/><Relationship Id="rId10" Type="http://schemas.openxmlformats.org/officeDocument/2006/relationships/image" Target="../media/image24.svg"/><Relationship Id="rId4" Type="http://schemas.openxmlformats.org/officeDocument/2006/relationships/image" Target="../media/image18.svg"/><Relationship Id="rId9" Type="http://schemas.openxmlformats.org/officeDocument/2006/relationships/image" Target="../media/image23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29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28.svg"/><Relationship Id="rId17" Type="http://schemas.openxmlformats.org/officeDocument/2006/relationships/image" Target="../media/image33.svg"/><Relationship Id="rId2" Type="http://schemas.openxmlformats.org/officeDocument/2006/relationships/image" Target="../media/image2.svg"/><Relationship Id="rId16" Type="http://schemas.openxmlformats.org/officeDocument/2006/relationships/image" Target="../media/image32.sv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6.sv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5" Type="http://schemas.openxmlformats.org/officeDocument/2006/relationships/image" Target="../media/image31.sv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svg"/><Relationship Id="rId14" Type="http://schemas.openxmlformats.org/officeDocument/2006/relationships/image" Target="../media/image30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9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26.svg"/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12" Type="http://schemas.openxmlformats.org/officeDocument/2006/relationships/image" Target="../media/image25.sv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svg"/><Relationship Id="rId11" Type="http://schemas.openxmlformats.org/officeDocument/2006/relationships/image" Target="../media/image24.svg"/><Relationship Id="rId5" Type="http://schemas.openxmlformats.org/officeDocument/2006/relationships/image" Target="../media/image18.svg"/><Relationship Id="rId10" Type="http://schemas.openxmlformats.org/officeDocument/2006/relationships/image" Target="../media/image23.svg"/><Relationship Id="rId4" Type="http://schemas.openxmlformats.org/officeDocument/2006/relationships/image" Target="../media/image17.svg"/><Relationship Id="rId9" Type="http://schemas.openxmlformats.org/officeDocument/2006/relationships/image" Target="../media/image22.svg"/><Relationship Id="rId14" Type="http://schemas.openxmlformats.org/officeDocument/2006/relationships/image" Target="../media/image27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openxmlformats.org/officeDocument/2006/relationships/image" Target="../media/image27.sv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12" Type="http://schemas.openxmlformats.org/officeDocument/2006/relationships/image" Target="../media/image26.svg"/><Relationship Id="rId2" Type="http://schemas.openxmlformats.org/officeDocument/2006/relationships/image" Target="../media/image16.sv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20.sv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svg"/><Relationship Id="rId4" Type="http://schemas.openxmlformats.org/officeDocument/2006/relationships/image" Target="../media/image18.svg"/><Relationship Id="rId9" Type="http://schemas.openxmlformats.org/officeDocument/2006/relationships/image" Target="../media/image23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26.svg"/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12" Type="http://schemas.openxmlformats.org/officeDocument/2006/relationships/image" Target="../media/image25.svg"/><Relationship Id="rId2" Type="http://schemas.openxmlformats.org/officeDocument/2006/relationships/audio" Target="../media/audio12.wav"/><Relationship Id="rId16" Type="http://schemas.openxmlformats.org/officeDocument/2006/relationships/image" Target="../media/image42.sv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svg"/><Relationship Id="rId11" Type="http://schemas.openxmlformats.org/officeDocument/2006/relationships/image" Target="../media/image24.svg"/><Relationship Id="rId5" Type="http://schemas.openxmlformats.org/officeDocument/2006/relationships/image" Target="../media/image18.svg"/><Relationship Id="rId15" Type="http://schemas.openxmlformats.org/officeDocument/2006/relationships/image" Target="../media/image41.svg"/><Relationship Id="rId10" Type="http://schemas.openxmlformats.org/officeDocument/2006/relationships/image" Target="../media/image23.svg"/><Relationship Id="rId4" Type="http://schemas.openxmlformats.org/officeDocument/2006/relationships/image" Target="../media/image17.svg"/><Relationship Id="rId9" Type="http://schemas.openxmlformats.org/officeDocument/2006/relationships/image" Target="../media/image22.svg"/><Relationship Id="rId14" Type="http://schemas.openxmlformats.org/officeDocument/2006/relationships/image" Target="../media/image27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6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29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28.svg"/><Relationship Id="rId17" Type="http://schemas.openxmlformats.org/officeDocument/2006/relationships/image" Target="../media/image33.svg"/><Relationship Id="rId2" Type="http://schemas.openxmlformats.org/officeDocument/2006/relationships/image" Target="../media/image2.svg"/><Relationship Id="rId16" Type="http://schemas.openxmlformats.org/officeDocument/2006/relationships/image" Target="../media/image32.sv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6.sv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5" Type="http://schemas.openxmlformats.org/officeDocument/2006/relationships/image" Target="../media/image31.sv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svg"/><Relationship Id="rId14" Type="http://schemas.openxmlformats.org/officeDocument/2006/relationships/image" Target="../media/image30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4.wav"/><Relationship Id="rId2" Type="http://schemas.openxmlformats.org/officeDocument/2006/relationships/audio" Target="../media/audio13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w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15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emf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29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28.svg"/><Relationship Id="rId17" Type="http://schemas.openxmlformats.org/officeDocument/2006/relationships/image" Target="../media/image33.svg"/><Relationship Id="rId2" Type="http://schemas.openxmlformats.org/officeDocument/2006/relationships/image" Target="../media/image2.svg"/><Relationship Id="rId16" Type="http://schemas.openxmlformats.org/officeDocument/2006/relationships/image" Target="../media/image32.sv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6.sv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5" Type="http://schemas.openxmlformats.org/officeDocument/2006/relationships/image" Target="../media/image31.sv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svg"/><Relationship Id="rId14" Type="http://schemas.openxmlformats.org/officeDocument/2006/relationships/image" Target="../media/image30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4.wav"/><Relationship Id="rId2" Type="http://schemas.openxmlformats.org/officeDocument/2006/relationships/audio" Target="../media/audio13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openxmlformats.org/officeDocument/2006/relationships/image" Target="../media/image27.sv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12" Type="http://schemas.openxmlformats.org/officeDocument/2006/relationships/image" Target="../media/image26.svg"/><Relationship Id="rId2" Type="http://schemas.openxmlformats.org/officeDocument/2006/relationships/image" Target="../media/image16.sv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20.sv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svg"/><Relationship Id="rId4" Type="http://schemas.openxmlformats.org/officeDocument/2006/relationships/image" Target="../media/image18.svg"/><Relationship Id="rId9" Type="http://schemas.openxmlformats.org/officeDocument/2006/relationships/image" Target="../media/image23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15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26.svg"/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12" Type="http://schemas.openxmlformats.org/officeDocument/2006/relationships/image" Target="../media/image25.sv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svg"/><Relationship Id="rId11" Type="http://schemas.openxmlformats.org/officeDocument/2006/relationships/image" Target="../media/image24.svg"/><Relationship Id="rId5" Type="http://schemas.openxmlformats.org/officeDocument/2006/relationships/image" Target="../media/image18.svg"/><Relationship Id="rId10" Type="http://schemas.openxmlformats.org/officeDocument/2006/relationships/image" Target="../media/image23.svg"/><Relationship Id="rId4" Type="http://schemas.openxmlformats.org/officeDocument/2006/relationships/image" Target="../media/image17.svg"/><Relationship Id="rId9" Type="http://schemas.openxmlformats.org/officeDocument/2006/relationships/image" Target="../media/image22.svg"/><Relationship Id="rId14" Type="http://schemas.openxmlformats.org/officeDocument/2006/relationships/image" Target="../media/image27.sv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45.svg"/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12" Type="http://schemas.openxmlformats.org/officeDocument/2006/relationships/image" Target="../media/image25.sv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svg"/><Relationship Id="rId11" Type="http://schemas.openxmlformats.org/officeDocument/2006/relationships/image" Target="../media/image24.svg"/><Relationship Id="rId5" Type="http://schemas.openxmlformats.org/officeDocument/2006/relationships/image" Target="../media/image18.svg"/><Relationship Id="rId10" Type="http://schemas.openxmlformats.org/officeDocument/2006/relationships/image" Target="../media/image23.svg"/><Relationship Id="rId4" Type="http://schemas.openxmlformats.org/officeDocument/2006/relationships/image" Target="../media/image17.svg"/><Relationship Id="rId9" Type="http://schemas.openxmlformats.org/officeDocument/2006/relationships/image" Target="../media/image22.sv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29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28.svg"/><Relationship Id="rId17" Type="http://schemas.openxmlformats.org/officeDocument/2006/relationships/image" Target="../media/image33.svg"/><Relationship Id="rId2" Type="http://schemas.openxmlformats.org/officeDocument/2006/relationships/image" Target="../media/image2.svg"/><Relationship Id="rId16" Type="http://schemas.openxmlformats.org/officeDocument/2006/relationships/image" Target="../media/image32.sv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6.sv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5" Type="http://schemas.openxmlformats.org/officeDocument/2006/relationships/image" Target="../media/image31.sv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svg"/><Relationship Id="rId14" Type="http://schemas.openxmlformats.org/officeDocument/2006/relationships/image" Target="../media/image30.sv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4.wav"/><Relationship Id="rId2" Type="http://schemas.openxmlformats.org/officeDocument/2006/relationships/audio" Target="../media/audio13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w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15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7.png"/><Relationship Id="rId4" Type="http://schemas.openxmlformats.org/officeDocument/2006/relationships/audio" Target="../media/audio13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29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28.svg"/><Relationship Id="rId17" Type="http://schemas.openxmlformats.org/officeDocument/2006/relationships/image" Target="../media/image33.svg"/><Relationship Id="rId2" Type="http://schemas.openxmlformats.org/officeDocument/2006/relationships/image" Target="../media/image2.svg"/><Relationship Id="rId16" Type="http://schemas.openxmlformats.org/officeDocument/2006/relationships/image" Target="../media/image32.sv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6.sv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5" Type="http://schemas.openxmlformats.org/officeDocument/2006/relationships/image" Target="../media/image31.sv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svg"/><Relationship Id="rId14" Type="http://schemas.openxmlformats.org/officeDocument/2006/relationships/image" Target="../media/image30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15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7.png"/><Relationship Id="rId4" Type="http://schemas.openxmlformats.org/officeDocument/2006/relationships/audio" Target="../media/audio13.wav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29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28.svg"/><Relationship Id="rId17" Type="http://schemas.openxmlformats.org/officeDocument/2006/relationships/image" Target="../media/image33.svg"/><Relationship Id="rId2" Type="http://schemas.openxmlformats.org/officeDocument/2006/relationships/image" Target="../media/image2.svg"/><Relationship Id="rId16" Type="http://schemas.openxmlformats.org/officeDocument/2006/relationships/image" Target="../media/image32.sv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6.sv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5" Type="http://schemas.openxmlformats.org/officeDocument/2006/relationships/image" Target="../media/image31.sv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svg"/><Relationship Id="rId14" Type="http://schemas.openxmlformats.org/officeDocument/2006/relationships/image" Target="../media/image30.sv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wmf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15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8.png"/><Relationship Id="rId4" Type="http://schemas.openxmlformats.org/officeDocument/2006/relationships/audio" Target="../media/audio13.wav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15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8.png"/><Relationship Id="rId4" Type="http://schemas.openxmlformats.org/officeDocument/2006/relationships/audio" Target="../media/audio13.wav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29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28.svg"/><Relationship Id="rId17" Type="http://schemas.openxmlformats.org/officeDocument/2006/relationships/image" Target="../media/image33.svg"/><Relationship Id="rId2" Type="http://schemas.openxmlformats.org/officeDocument/2006/relationships/image" Target="../media/image2.svg"/><Relationship Id="rId16" Type="http://schemas.openxmlformats.org/officeDocument/2006/relationships/image" Target="../media/image32.sv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6.sv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5" Type="http://schemas.openxmlformats.org/officeDocument/2006/relationships/image" Target="../media/image31.sv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svg"/><Relationship Id="rId14" Type="http://schemas.openxmlformats.org/officeDocument/2006/relationships/image" Target="../media/image30.sv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7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29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28.svg"/><Relationship Id="rId17" Type="http://schemas.openxmlformats.org/officeDocument/2006/relationships/image" Target="../media/image33.svg"/><Relationship Id="rId2" Type="http://schemas.openxmlformats.org/officeDocument/2006/relationships/image" Target="../media/image2.svg"/><Relationship Id="rId16" Type="http://schemas.openxmlformats.org/officeDocument/2006/relationships/image" Target="../media/image32.sv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6.sv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5" Type="http://schemas.openxmlformats.org/officeDocument/2006/relationships/image" Target="../media/image31.sv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svg"/><Relationship Id="rId14" Type="http://schemas.openxmlformats.org/officeDocument/2006/relationships/image" Target="../media/image30.sv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26.svg"/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12" Type="http://schemas.openxmlformats.org/officeDocument/2006/relationships/image" Target="../media/image25.sv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svg"/><Relationship Id="rId11" Type="http://schemas.openxmlformats.org/officeDocument/2006/relationships/image" Target="../media/image24.svg"/><Relationship Id="rId5" Type="http://schemas.openxmlformats.org/officeDocument/2006/relationships/image" Target="../media/image18.svg"/><Relationship Id="rId10" Type="http://schemas.openxmlformats.org/officeDocument/2006/relationships/image" Target="../media/image23.svg"/><Relationship Id="rId4" Type="http://schemas.openxmlformats.org/officeDocument/2006/relationships/image" Target="../media/image17.svg"/><Relationship Id="rId9" Type="http://schemas.openxmlformats.org/officeDocument/2006/relationships/image" Target="../media/image22.svg"/><Relationship Id="rId14" Type="http://schemas.openxmlformats.org/officeDocument/2006/relationships/image" Target="../media/image2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9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8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9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9.wav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4.wav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29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28.svg"/><Relationship Id="rId17" Type="http://schemas.openxmlformats.org/officeDocument/2006/relationships/image" Target="../media/image33.svg"/><Relationship Id="rId2" Type="http://schemas.openxmlformats.org/officeDocument/2006/relationships/image" Target="../media/image2.svg"/><Relationship Id="rId16" Type="http://schemas.openxmlformats.org/officeDocument/2006/relationships/image" Target="../media/image32.sv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6.sv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5" Type="http://schemas.openxmlformats.org/officeDocument/2006/relationships/image" Target="../media/image31.sv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svg"/><Relationship Id="rId14" Type="http://schemas.openxmlformats.org/officeDocument/2006/relationships/image" Target="../media/image30.sv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9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audio" Target="../media/audio15.wav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9.wav"/><Relationship Id="rId2" Type="http://schemas.openxmlformats.org/officeDocument/2006/relationships/audio" Target="../media/audio15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8.wav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openxmlformats.org/officeDocument/2006/relationships/image" Target="../media/image52.sv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12" Type="http://schemas.openxmlformats.org/officeDocument/2006/relationships/image" Target="../media/image51.svg"/><Relationship Id="rId17" Type="http://schemas.openxmlformats.org/officeDocument/2006/relationships/image" Target="../media/image56.svg"/><Relationship Id="rId2" Type="http://schemas.openxmlformats.org/officeDocument/2006/relationships/image" Target="../media/image16.svg"/><Relationship Id="rId16" Type="http://schemas.openxmlformats.org/officeDocument/2006/relationships/image" Target="../media/image55.sv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20.sv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5" Type="http://schemas.openxmlformats.org/officeDocument/2006/relationships/image" Target="../media/image54.svg"/><Relationship Id="rId10" Type="http://schemas.openxmlformats.org/officeDocument/2006/relationships/image" Target="../media/image24.svg"/><Relationship Id="rId4" Type="http://schemas.openxmlformats.org/officeDocument/2006/relationships/image" Target="../media/image18.svg"/><Relationship Id="rId9" Type="http://schemas.openxmlformats.org/officeDocument/2006/relationships/image" Target="../media/image23.svg"/><Relationship Id="rId14" Type="http://schemas.openxmlformats.org/officeDocument/2006/relationships/image" Target="../media/image53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29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28.svg"/><Relationship Id="rId17" Type="http://schemas.openxmlformats.org/officeDocument/2006/relationships/image" Target="../media/image33.svg"/><Relationship Id="rId2" Type="http://schemas.openxmlformats.org/officeDocument/2006/relationships/image" Target="../media/image2.svg"/><Relationship Id="rId16" Type="http://schemas.openxmlformats.org/officeDocument/2006/relationships/image" Target="../media/image32.sv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6.sv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5" Type="http://schemas.openxmlformats.org/officeDocument/2006/relationships/image" Target="../media/image31.sv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svg"/><Relationship Id="rId14" Type="http://schemas.openxmlformats.org/officeDocument/2006/relationships/image" Target="../media/image30.sv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26.svg"/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12" Type="http://schemas.openxmlformats.org/officeDocument/2006/relationships/image" Target="../media/image25.sv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svg"/><Relationship Id="rId11" Type="http://schemas.openxmlformats.org/officeDocument/2006/relationships/image" Target="../media/image24.svg"/><Relationship Id="rId5" Type="http://schemas.openxmlformats.org/officeDocument/2006/relationships/image" Target="../media/image18.svg"/><Relationship Id="rId10" Type="http://schemas.openxmlformats.org/officeDocument/2006/relationships/image" Target="../media/image23.svg"/><Relationship Id="rId4" Type="http://schemas.openxmlformats.org/officeDocument/2006/relationships/image" Target="../media/image17.svg"/><Relationship Id="rId9" Type="http://schemas.openxmlformats.org/officeDocument/2006/relationships/image" Target="../media/image22.svg"/><Relationship Id="rId14" Type="http://schemas.openxmlformats.org/officeDocument/2006/relationships/image" Target="../media/image27.sv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29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28.svg"/><Relationship Id="rId17" Type="http://schemas.openxmlformats.org/officeDocument/2006/relationships/image" Target="../media/image33.svg"/><Relationship Id="rId2" Type="http://schemas.openxmlformats.org/officeDocument/2006/relationships/image" Target="../media/image2.svg"/><Relationship Id="rId16" Type="http://schemas.openxmlformats.org/officeDocument/2006/relationships/image" Target="../media/image32.sv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6.sv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5" Type="http://schemas.openxmlformats.org/officeDocument/2006/relationships/image" Target="../media/image31.sv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svg"/><Relationship Id="rId14" Type="http://schemas.openxmlformats.org/officeDocument/2006/relationships/image" Target="../media/image30.sv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9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2" Type="http://schemas.openxmlformats.org/officeDocument/2006/relationships/audio" Target="../media/audio15.wav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5.wav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26.svg"/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12" Type="http://schemas.openxmlformats.org/officeDocument/2006/relationships/image" Target="../media/image25.sv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svg"/><Relationship Id="rId11" Type="http://schemas.openxmlformats.org/officeDocument/2006/relationships/image" Target="../media/image24.svg"/><Relationship Id="rId5" Type="http://schemas.openxmlformats.org/officeDocument/2006/relationships/image" Target="../media/image18.svg"/><Relationship Id="rId10" Type="http://schemas.openxmlformats.org/officeDocument/2006/relationships/image" Target="../media/image23.svg"/><Relationship Id="rId4" Type="http://schemas.openxmlformats.org/officeDocument/2006/relationships/image" Target="../media/image17.svg"/><Relationship Id="rId9" Type="http://schemas.openxmlformats.org/officeDocument/2006/relationships/image" Target="../media/image22.svg"/><Relationship Id="rId14" Type="http://schemas.openxmlformats.org/officeDocument/2006/relationships/image" Target="../media/image27.sv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5.wav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audio" Target="../media/audio15.wav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audio" Target="../media/audio15.wav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audio" Target="../media/audio15.wav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26.svg"/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12" Type="http://schemas.openxmlformats.org/officeDocument/2006/relationships/image" Target="../media/image25.sv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svg"/><Relationship Id="rId11" Type="http://schemas.openxmlformats.org/officeDocument/2006/relationships/image" Target="../media/image24.svg"/><Relationship Id="rId5" Type="http://schemas.openxmlformats.org/officeDocument/2006/relationships/image" Target="../media/image18.svg"/><Relationship Id="rId10" Type="http://schemas.openxmlformats.org/officeDocument/2006/relationships/image" Target="../media/image23.svg"/><Relationship Id="rId4" Type="http://schemas.openxmlformats.org/officeDocument/2006/relationships/image" Target="../media/image17.svg"/><Relationship Id="rId9" Type="http://schemas.openxmlformats.org/officeDocument/2006/relationships/image" Target="../media/image22.svg"/><Relationship Id="rId14" Type="http://schemas.openxmlformats.org/officeDocument/2006/relationships/image" Target="../media/image27.sv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5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2.emf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5.wav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6.png"/><Relationship Id="rId5" Type="http://schemas.openxmlformats.org/officeDocument/2006/relationships/slide" Target="slide90.xml"/><Relationship Id="rId4" Type="http://schemas.openxmlformats.org/officeDocument/2006/relationships/image" Target="../media/image63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emf"/><Relationship Id="rId2" Type="http://schemas.openxmlformats.org/officeDocument/2006/relationships/audio" Target="../media/audio15.wav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2" Type="http://schemas.openxmlformats.org/officeDocument/2006/relationships/audio" Target="../media/audio15.wav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26.svg"/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12" Type="http://schemas.openxmlformats.org/officeDocument/2006/relationships/image" Target="../media/image25.sv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svg"/><Relationship Id="rId11" Type="http://schemas.openxmlformats.org/officeDocument/2006/relationships/image" Target="../media/image24.svg"/><Relationship Id="rId5" Type="http://schemas.openxmlformats.org/officeDocument/2006/relationships/image" Target="../media/image18.svg"/><Relationship Id="rId10" Type="http://schemas.openxmlformats.org/officeDocument/2006/relationships/image" Target="../media/image23.svg"/><Relationship Id="rId4" Type="http://schemas.openxmlformats.org/officeDocument/2006/relationships/image" Target="../media/image17.svg"/><Relationship Id="rId9" Type="http://schemas.openxmlformats.org/officeDocument/2006/relationships/image" Target="../media/image22.svg"/><Relationship Id="rId14" Type="http://schemas.openxmlformats.org/officeDocument/2006/relationships/image" Target="../media/image27.sv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0.wav"/><Relationship Id="rId2" Type="http://schemas.openxmlformats.org/officeDocument/2006/relationships/audio" Target="../media/audio15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5.wav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C9E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4013" y="500508"/>
            <a:ext cx="9663104" cy="5856984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3" name="Freeform 33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4" name="Freeform 34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Freeform 35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6" name="Freeform 36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7" name="Freeform 37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8" name="Freeform 38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9" name="Freeform 39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0" name="Freeform 40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1" name="Freeform 41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2" name="Freeform 42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3" name="Freeform 43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4" name="Freeform 44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5" name="Freeform 45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6" name="Freeform 46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7" name="Freeform 47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8" name="Freeform 48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9" name="Freeform 49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0" name="Freeform 50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1" name="Freeform 51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2" name="Freeform 52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3" name="Freeform 53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4" name="Freeform 54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5" name="Freeform 55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6" name="Freeform 56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7" name="Freeform 57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8" name="Freeform 58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59" name="Freeform 59"/>
          <p:cNvSpPr/>
          <p:nvPr/>
        </p:nvSpPr>
        <p:spPr>
          <a:xfrm rot="9408861">
            <a:off x="774653" y="-3685967"/>
            <a:ext cx="9765048" cy="9321183"/>
          </a:xfrm>
          <a:custGeom>
            <a:avLst/>
            <a:gdLst/>
            <a:ahLst/>
            <a:cxnLst/>
            <a:rect l="l" t="t" r="r" b="b"/>
            <a:pathLst>
              <a:path w="19530096" h="18642365">
                <a:moveTo>
                  <a:pt x="0" y="0"/>
                </a:moveTo>
                <a:lnTo>
                  <a:pt x="19530096" y="0"/>
                </a:lnTo>
                <a:lnTo>
                  <a:pt x="19530096" y="18642364"/>
                </a:lnTo>
                <a:lnTo>
                  <a:pt x="0" y="186423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0" name="Freeform 60"/>
          <p:cNvSpPr/>
          <p:nvPr/>
        </p:nvSpPr>
        <p:spPr>
          <a:xfrm rot="-1343918">
            <a:off x="947578" y="2939609"/>
            <a:ext cx="1409632" cy="2057400"/>
          </a:xfrm>
          <a:custGeom>
            <a:avLst/>
            <a:gdLst/>
            <a:ahLst/>
            <a:cxnLst/>
            <a:rect l="l" t="t" r="r" b="b"/>
            <a:pathLst>
              <a:path w="2819264" h="4114800">
                <a:moveTo>
                  <a:pt x="0" y="0"/>
                </a:moveTo>
                <a:lnTo>
                  <a:pt x="2819264" y="0"/>
                </a:lnTo>
                <a:lnTo>
                  <a:pt x="28192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1" name="Freeform 61"/>
          <p:cNvSpPr/>
          <p:nvPr/>
        </p:nvSpPr>
        <p:spPr>
          <a:xfrm rot="447030">
            <a:off x="2206977" y="4228805"/>
            <a:ext cx="1028700" cy="1028700"/>
          </a:xfrm>
          <a:custGeom>
            <a:avLst/>
            <a:gdLst/>
            <a:ahLst/>
            <a:cxnLst/>
            <a:rect l="l" t="t" r="r" b="b"/>
            <a:pathLst>
              <a:path w="2057400" h="2057400">
                <a:moveTo>
                  <a:pt x="0" y="0"/>
                </a:moveTo>
                <a:lnTo>
                  <a:pt x="2057400" y="0"/>
                </a:lnTo>
                <a:lnTo>
                  <a:pt x="2057400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7" name="Rectangle 4">
            <a:extLst>
              <a:ext uri="{FF2B5EF4-FFF2-40B4-BE49-F238E27FC236}">
                <a16:creationId xmlns:a16="http://schemas.microsoft.com/office/drawing/2014/main" id="{3F9AE51F-A052-D8F3-4815-B5F12ECC1DFD}"/>
              </a:ext>
            </a:extLst>
          </p:cNvPr>
          <p:cNvSpPr/>
          <p:nvPr/>
        </p:nvSpPr>
        <p:spPr bwMode="auto">
          <a:xfrm>
            <a:off x="3465660" y="580735"/>
            <a:ext cx="5312673" cy="156966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9600" b="1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الفصل الثامن</a:t>
            </a:r>
          </a:p>
        </p:txBody>
      </p:sp>
      <p:sp>
        <p:nvSpPr>
          <p:cNvPr id="68" name="TextBox 7">
            <a:extLst>
              <a:ext uri="{FF2B5EF4-FFF2-40B4-BE49-F238E27FC236}">
                <a16:creationId xmlns:a16="http://schemas.microsoft.com/office/drawing/2014/main" id="{36049954-A5AC-05B7-1A5D-543D422B8781}"/>
              </a:ext>
            </a:extLst>
          </p:cNvPr>
          <p:cNvSpPr txBox="1"/>
          <p:nvPr/>
        </p:nvSpPr>
        <p:spPr bwMode="auto">
          <a:xfrm>
            <a:off x="3313684" y="2391018"/>
            <a:ext cx="5616624" cy="1323439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8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الدوال التربيعية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F780C4C-FC21-B637-9CC3-B68EA8C218CD}"/>
              </a:ext>
            </a:extLst>
          </p:cNvPr>
          <p:cNvSpPr/>
          <p:nvPr/>
        </p:nvSpPr>
        <p:spPr>
          <a:xfrm>
            <a:off x="971600" y="1074737"/>
            <a:ext cx="7429500" cy="47085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cap="small" dirty="0">
                <a:solidFill>
                  <a:srgbClr val="C00000"/>
                </a:solidFill>
              </a:rPr>
              <a:t>حل المعادلة التربيعية بالتمثيل البياني:</a:t>
            </a:r>
            <a:endParaRPr lang="ar-SA" sz="3600" b="1" cap="small" dirty="0">
              <a:solidFill>
                <a:srgbClr val="C00000"/>
              </a:solidFill>
            </a:endParaRPr>
          </a:p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cap="small" dirty="0">
                <a:solidFill>
                  <a:srgbClr val="C00000"/>
                </a:solidFill>
              </a:rPr>
              <a:t> </a:t>
            </a:r>
            <a:r>
              <a:rPr lang="ar-EG" sz="3600" b="1" cap="small" dirty="0"/>
              <a:t>الصورة القياسية</a:t>
            </a:r>
            <a:r>
              <a:rPr lang="en-US" sz="3600" b="1" cap="small" dirty="0"/>
              <a:t> </a:t>
            </a:r>
            <a:r>
              <a:rPr lang="ar-EG" sz="3600" b="1" cap="small" dirty="0"/>
              <a:t>للمعادلة التربيعية هي:</a:t>
            </a:r>
            <a:endParaRPr lang="ar-SA" sz="3600" b="1" cap="small" dirty="0"/>
          </a:p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3600" dirty="0">
              <a:solidFill>
                <a:srgbClr val="3333CC"/>
              </a:solidFill>
            </a:endParaRPr>
          </a:p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cap="small" dirty="0">
                <a:solidFill>
                  <a:srgbClr val="3333CC"/>
                </a:solidFill>
              </a:rPr>
              <a:t>أس</a:t>
            </a:r>
            <a:r>
              <a:rPr lang="ar-EG" sz="3200" b="1" baseline="30000" dirty="0">
                <a:solidFill>
                  <a:srgbClr val="3333CC"/>
                </a:solidFill>
              </a:rPr>
              <a:t>2</a:t>
            </a:r>
            <a:r>
              <a:rPr lang="ar-EG" sz="3200" b="1" cap="small" dirty="0">
                <a:solidFill>
                  <a:srgbClr val="3333CC"/>
                </a:solidFill>
              </a:rPr>
              <a:t> + ب س + </a:t>
            </a:r>
            <a:r>
              <a:rPr lang="ar-EG" sz="3200" b="1" cap="small" dirty="0" err="1">
                <a:solidFill>
                  <a:srgbClr val="3333CC"/>
                </a:solidFill>
              </a:rPr>
              <a:t>ج</a:t>
            </a:r>
            <a:r>
              <a:rPr lang="ar-SA" sz="3200" b="1" cap="small" dirty="0">
                <a:solidFill>
                  <a:srgbClr val="3333CC"/>
                </a:solidFill>
              </a:rPr>
              <a:t>ـ</a:t>
            </a:r>
            <a:r>
              <a:rPr lang="ar-EG" sz="3200" b="1" cap="small" dirty="0">
                <a:solidFill>
                  <a:srgbClr val="3333CC"/>
                </a:solidFill>
              </a:rPr>
              <a:t> = 0، حيث </a:t>
            </a:r>
            <a:r>
              <a:rPr lang="ar-EG" sz="3200" b="1" cap="small" dirty="0" err="1">
                <a:solidFill>
                  <a:srgbClr val="3333CC"/>
                </a:solidFill>
              </a:rPr>
              <a:t>أ</a:t>
            </a:r>
            <a:r>
              <a:rPr lang="ar-EG" sz="3200" b="1" cap="small" dirty="0">
                <a:solidFill>
                  <a:srgbClr val="3333CC"/>
                </a:solidFill>
              </a:rPr>
              <a:t> ≠0، ولكتابة الدالة التربيعية على صورة معادلة، استبدل ص أو د (س) بصفر، وتذكر أن حلول المعادلة أو جذورها يمكن تحديدها بإيجاد المقاطع السينية للتمثيل البياني للدالة المرتبطة، ويوجد للمعادلة التربيعية حلان حقيقيان أو حل حقيقي واحد، أو لا يوجد لها حلول حقيقية</a:t>
            </a:r>
            <a:r>
              <a:rPr lang="ar-EG" sz="3200" b="1" dirty="0">
                <a:solidFill>
                  <a:srgbClr val="3333CC"/>
                </a:solidFill>
              </a:rPr>
              <a:t>.</a:t>
            </a:r>
          </a:p>
        </p:txBody>
      </p:sp>
    </p:spTree>
  </p:cSld>
  <p:clrMapOvr>
    <a:masterClrMapping/>
  </p:clrMapOvr>
  <p:transition>
    <p:strips dir="ru"/>
    <p:sndAc>
      <p:stSnd>
        <p:snd r:embed="rId2" name="SOUND38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10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AB9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7779" y="400876"/>
            <a:ext cx="9663104" cy="5856984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61" name="Freeform 61"/>
          <p:cNvSpPr/>
          <p:nvPr/>
        </p:nvSpPr>
        <p:spPr>
          <a:xfrm rot="10030595">
            <a:off x="1023425" y="117815"/>
            <a:ext cx="7828542" cy="5559153"/>
          </a:xfrm>
          <a:custGeom>
            <a:avLst/>
            <a:gdLst/>
            <a:ahLst/>
            <a:cxnLst/>
            <a:rect l="l" t="t" r="r" b="b"/>
            <a:pathLst>
              <a:path w="15657084" h="11118305">
                <a:moveTo>
                  <a:pt x="0" y="0"/>
                </a:moveTo>
                <a:lnTo>
                  <a:pt x="15657084" y="0"/>
                </a:lnTo>
                <a:lnTo>
                  <a:pt x="15657084" y="11118305"/>
                </a:lnTo>
                <a:lnTo>
                  <a:pt x="0" y="1111830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r="-604" b="-35233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4" name="Freeform 64"/>
          <p:cNvSpPr/>
          <p:nvPr/>
        </p:nvSpPr>
        <p:spPr>
          <a:xfrm rot="-1343918">
            <a:off x="947578" y="2939609"/>
            <a:ext cx="1409632" cy="2057400"/>
          </a:xfrm>
          <a:custGeom>
            <a:avLst/>
            <a:gdLst/>
            <a:ahLst/>
            <a:cxnLst/>
            <a:rect l="l" t="t" r="r" b="b"/>
            <a:pathLst>
              <a:path w="2819264" h="4114800">
                <a:moveTo>
                  <a:pt x="0" y="0"/>
                </a:moveTo>
                <a:lnTo>
                  <a:pt x="2819264" y="0"/>
                </a:lnTo>
                <a:lnTo>
                  <a:pt x="28192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5" name="Freeform 65"/>
          <p:cNvSpPr/>
          <p:nvPr/>
        </p:nvSpPr>
        <p:spPr>
          <a:xfrm rot="447030">
            <a:off x="2206977" y="4228805"/>
            <a:ext cx="1028700" cy="1028700"/>
          </a:xfrm>
          <a:custGeom>
            <a:avLst/>
            <a:gdLst/>
            <a:ahLst/>
            <a:cxnLst/>
            <a:rect l="l" t="t" r="r" b="b"/>
            <a:pathLst>
              <a:path w="2057400" h="2057400">
                <a:moveTo>
                  <a:pt x="0" y="0"/>
                </a:moveTo>
                <a:lnTo>
                  <a:pt x="2057400" y="0"/>
                </a:lnTo>
                <a:lnTo>
                  <a:pt x="2057400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6" name="Rectangle 4">
            <a:extLst>
              <a:ext uri="{FF2B5EF4-FFF2-40B4-BE49-F238E27FC236}">
                <a16:creationId xmlns:a16="http://schemas.microsoft.com/office/drawing/2014/main" id="{9E63CD9F-9B82-407F-9ED6-3FA174B7D2C0}"/>
              </a:ext>
            </a:extLst>
          </p:cNvPr>
          <p:cNvSpPr/>
          <p:nvPr/>
        </p:nvSpPr>
        <p:spPr bwMode="auto">
          <a:xfrm>
            <a:off x="3401303" y="622793"/>
            <a:ext cx="3647217" cy="1938992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EG" sz="6000" b="1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cs typeface="Times New Roman" panose="02020603050405020304" pitchFamily="18" charset="0"/>
              </a:rPr>
              <a:t>مفهوم أساسي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EG" sz="6000" b="1" i="0" u="none" strike="noStrike" kern="1200" cap="none" spc="0" normalizeH="0" baseline="0" noProof="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/>
              <a:uLnTx/>
              <a:uFillTx/>
              <a:latin typeface="Calibri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7" name="TextBox 7">
            <a:extLst>
              <a:ext uri="{FF2B5EF4-FFF2-40B4-BE49-F238E27FC236}">
                <a16:creationId xmlns:a16="http://schemas.microsoft.com/office/drawing/2014/main" id="{43ADCF67-770E-42DE-AB87-5C84BBE89958}"/>
              </a:ext>
            </a:extLst>
          </p:cNvPr>
          <p:cNvSpPr txBox="1"/>
          <p:nvPr/>
        </p:nvSpPr>
        <p:spPr bwMode="auto">
          <a:xfrm>
            <a:off x="2015705" y="2617169"/>
            <a:ext cx="6660521" cy="101566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Times New Roman" panose="02020603050405020304" pitchFamily="18" charset="0"/>
              </a:rPr>
              <a:t> </a:t>
            </a:r>
            <a:r>
              <a:rPr lang="ar-EG" sz="6000" b="1" dirty="0">
                <a:solidFill>
                  <a:prstClr val="black"/>
                </a:solidFill>
                <a:cs typeface="Times New Roman" panose="02020603050405020304" pitchFamily="18" charset="0"/>
              </a:rPr>
              <a:t>أضف إلى مطويتك</a:t>
            </a:r>
          </a:p>
        </p:txBody>
      </p:sp>
    </p:spTree>
    <p:extLst>
      <p:ext uri="{BB962C8B-B14F-4D97-AF65-F5344CB8AC3E}">
        <p14:creationId xmlns:p14="http://schemas.microsoft.com/office/powerpoint/2010/main" val="66246318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FAF06A1-9056-9444-EF3A-0BB915CF2B53}"/>
              </a:ext>
            </a:extLst>
          </p:cNvPr>
          <p:cNvSpPr/>
          <p:nvPr/>
        </p:nvSpPr>
        <p:spPr>
          <a:xfrm>
            <a:off x="3884331" y="912813"/>
            <a:ext cx="3836987" cy="646112"/>
          </a:xfrm>
          <a:prstGeom prst="rect">
            <a:avLst/>
          </a:prstGeom>
          <a:solidFill>
            <a:schemeClr val="bg1">
              <a:lumMod val="85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cap="small" dirty="0">
                <a:latin typeface="+mn-lt"/>
                <a:cs typeface="+mn-cs"/>
              </a:rPr>
              <a:t>حلول المعادلات التربيعية</a:t>
            </a:r>
            <a:endParaRPr lang="ar-EG" sz="3600" dirty="0">
              <a:latin typeface="+mn-lt"/>
              <a:cs typeface="+mn-cs"/>
            </a:endParaRPr>
          </a:p>
        </p:txBody>
      </p:sp>
      <p:sp>
        <p:nvSpPr>
          <p:cNvPr id="10" name="Flowchart: Process 9">
            <a:extLst>
              <a:ext uri="{FF2B5EF4-FFF2-40B4-BE49-F238E27FC236}">
                <a16:creationId xmlns:a16="http://schemas.microsoft.com/office/drawing/2014/main" id="{12ED224F-1DE4-3029-E97F-C284AECE1027}"/>
              </a:ext>
            </a:extLst>
          </p:cNvPr>
          <p:cNvSpPr/>
          <p:nvPr/>
        </p:nvSpPr>
        <p:spPr>
          <a:xfrm>
            <a:off x="2901950" y="5299075"/>
            <a:ext cx="4557713" cy="92075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cap="small" dirty="0">
                <a:solidFill>
                  <a:srgbClr val="CC0099"/>
                </a:solidFill>
              </a:rPr>
              <a:t>حلان حقيقيان مختلفان</a:t>
            </a:r>
            <a:endParaRPr lang="en-US" sz="3600" dirty="0">
              <a:solidFill>
                <a:srgbClr val="CC0099"/>
              </a:solidFill>
            </a:endParaRPr>
          </a:p>
        </p:txBody>
      </p:sp>
      <p:pic>
        <p:nvPicPr>
          <p:cNvPr id="10250" name="Picture 10">
            <a:extLst>
              <a:ext uri="{FF2B5EF4-FFF2-40B4-BE49-F238E27FC236}">
                <a16:creationId xmlns:a16="http://schemas.microsoft.com/office/drawing/2014/main" id="{78C6DDB5-2802-641C-161A-1C8BBB6EFD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-12000" contrast="3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92"/>
          <a:stretch>
            <a:fillRect/>
          </a:stretch>
        </p:blipFill>
        <p:spPr bwMode="auto">
          <a:xfrm>
            <a:off x="4067175" y="2811463"/>
            <a:ext cx="3630613" cy="2487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2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1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Process 9">
            <a:extLst>
              <a:ext uri="{FF2B5EF4-FFF2-40B4-BE49-F238E27FC236}">
                <a16:creationId xmlns:a16="http://schemas.microsoft.com/office/drawing/2014/main" id="{3A85FB53-1F16-1111-F64E-9B67133F409C}"/>
              </a:ext>
            </a:extLst>
          </p:cNvPr>
          <p:cNvSpPr/>
          <p:nvPr/>
        </p:nvSpPr>
        <p:spPr>
          <a:xfrm>
            <a:off x="1979613" y="4437063"/>
            <a:ext cx="4557712" cy="644525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cap="small" dirty="0">
                <a:solidFill>
                  <a:srgbClr val="CC0099"/>
                </a:solidFill>
              </a:rPr>
              <a:t>حل حقيقي وحيد</a:t>
            </a:r>
            <a:endParaRPr lang="en-US" sz="3600" dirty="0">
              <a:solidFill>
                <a:srgbClr val="CC0099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12DB0A7-6847-1403-6D1E-72CC3D5BC6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-12000" contrast="3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33" r="34943" b="-4034"/>
          <a:stretch>
            <a:fillRect/>
          </a:stretch>
        </p:blipFill>
        <p:spPr bwMode="auto">
          <a:xfrm>
            <a:off x="3814763" y="1619250"/>
            <a:ext cx="4016375" cy="265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7">
            <a:extLst>
              <a:ext uri="{FF2B5EF4-FFF2-40B4-BE49-F238E27FC236}">
                <a16:creationId xmlns:a16="http://schemas.microsoft.com/office/drawing/2014/main" id="{E3E47491-F36B-2E77-2EF0-6E35056D2894}"/>
              </a:ext>
            </a:extLst>
          </p:cNvPr>
          <p:cNvSpPr/>
          <p:nvPr/>
        </p:nvSpPr>
        <p:spPr>
          <a:xfrm>
            <a:off x="3904456" y="590470"/>
            <a:ext cx="3836987" cy="646112"/>
          </a:xfrm>
          <a:prstGeom prst="rect">
            <a:avLst/>
          </a:prstGeom>
          <a:solidFill>
            <a:schemeClr val="bg1">
              <a:lumMod val="85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cap="small" dirty="0">
                <a:latin typeface="+mn-lt"/>
                <a:cs typeface="+mn-cs"/>
              </a:rPr>
              <a:t>حلول المعادلات التربيعية</a:t>
            </a:r>
            <a:endParaRPr lang="ar-EG" sz="3600" dirty="0">
              <a:latin typeface="+mn-lt"/>
              <a:cs typeface="+mn-cs"/>
            </a:endParaRPr>
          </a:p>
        </p:txBody>
      </p:sp>
    </p:spTree>
  </p:cSld>
  <p:clrMapOvr>
    <a:masterClrMapping/>
  </p:clrMapOvr>
  <p:transition>
    <p:comb dir="vert"/>
    <p:sndAc>
      <p:stSnd>
        <p:snd r:embed="rId2" name="SOUND53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1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Process 9">
            <a:extLst>
              <a:ext uri="{FF2B5EF4-FFF2-40B4-BE49-F238E27FC236}">
                <a16:creationId xmlns:a16="http://schemas.microsoft.com/office/drawing/2014/main" id="{F1BE8DBD-7E5F-EB91-2B82-1FA2960D3975}"/>
              </a:ext>
            </a:extLst>
          </p:cNvPr>
          <p:cNvSpPr/>
          <p:nvPr/>
        </p:nvSpPr>
        <p:spPr>
          <a:xfrm>
            <a:off x="2881313" y="4613275"/>
            <a:ext cx="4557712" cy="644525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cap="small" dirty="0">
                <a:solidFill>
                  <a:srgbClr val="CC0099"/>
                </a:solidFill>
              </a:rPr>
              <a:t>لا يوجد حلول حقيقية</a:t>
            </a:r>
            <a:endParaRPr lang="en-US" sz="3600" dirty="0">
              <a:solidFill>
                <a:srgbClr val="CC0099"/>
              </a:solidFill>
            </a:endParaRPr>
          </a:p>
        </p:txBody>
      </p:sp>
      <p:pic>
        <p:nvPicPr>
          <p:cNvPr id="12" name="Picture 10">
            <a:extLst>
              <a:ext uri="{FF2B5EF4-FFF2-40B4-BE49-F238E27FC236}">
                <a16:creationId xmlns:a16="http://schemas.microsoft.com/office/drawing/2014/main" id="{8E53E878-52DF-382B-1C2A-34FFDFE7AE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lum bright="-12000" contrast="3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094"/>
          <a:stretch>
            <a:fillRect/>
          </a:stretch>
        </p:blipFill>
        <p:spPr bwMode="auto">
          <a:xfrm>
            <a:off x="3355975" y="1536700"/>
            <a:ext cx="3903663" cy="259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7">
            <a:extLst>
              <a:ext uri="{FF2B5EF4-FFF2-40B4-BE49-F238E27FC236}">
                <a16:creationId xmlns:a16="http://schemas.microsoft.com/office/drawing/2014/main" id="{307E692F-3BE1-1101-60E1-9AF09471EC09}"/>
              </a:ext>
            </a:extLst>
          </p:cNvPr>
          <p:cNvSpPr/>
          <p:nvPr/>
        </p:nvSpPr>
        <p:spPr>
          <a:xfrm>
            <a:off x="3389312" y="548680"/>
            <a:ext cx="3836987" cy="646112"/>
          </a:xfrm>
          <a:prstGeom prst="rect">
            <a:avLst/>
          </a:prstGeom>
          <a:solidFill>
            <a:schemeClr val="bg1">
              <a:lumMod val="85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cap="small" dirty="0">
                <a:latin typeface="+mn-lt"/>
                <a:cs typeface="+mn-cs"/>
              </a:rPr>
              <a:t>حلول المعادلات التربيعية</a:t>
            </a:r>
            <a:endParaRPr lang="ar-EG" sz="3600" dirty="0">
              <a:latin typeface="+mn-lt"/>
              <a:cs typeface="+mn-cs"/>
            </a:endParaRPr>
          </a:p>
        </p:txBody>
      </p:sp>
    </p:spTree>
  </p:cSld>
  <p:clrMapOvr>
    <a:masterClrMapping/>
  </p:clrMapOvr>
  <p:transition>
    <p:comb dir="vert"/>
    <p:sndAc>
      <p:stSnd>
        <p:snd r:embed="rId3" name="SOUND53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UND1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AB9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7779" y="400876"/>
            <a:ext cx="9663104" cy="5856984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61" name="Freeform 61"/>
          <p:cNvSpPr/>
          <p:nvPr/>
        </p:nvSpPr>
        <p:spPr>
          <a:xfrm rot="10030595">
            <a:off x="1023425" y="117815"/>
            <a:ext cx="7828542" cy="5559153"/>
          </a:xfrm>
          <a:custGeom>
            <a:avLst/>
            <a:gdLst/>
            <a:ahLst/>
            <a:cxnLst/>
            <a:rect l="l" t="t" r="r" b="b"/>
            <a:pathLst>
              <a:path w="15657084" h="11118305">
                <a:moveTo>
                  <a:pt x="0" y="0"/>
                </a:moveTo>
                <a:lnTo>
                  <a:pt x="15657084" y="0"/>
                </a:lnTo>
                <a:lnTo>
                  <a:pt x="15657084" y="11118305"/>
                </a:lnTo>
                <a:lnTo>
                  <a:pt x="0" y="1111830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r="-604" b="-35233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4" name="Freeform 64"/>
          <p:cNvSpPr/>
          <p:nvPr/>
        </p:nvSpPr>
        <p:spPr>
          <a:xfrm rot="-1343918">
            <a:off x="947578" y="2939609"/>
            <a:ext cx="1409632" cy="2057400"/>
          </a:xfrm>
          <a:custGeom>
            <a:avLst/>
            <a:gdLst/>
            <a:ahLst/>
            <a:cxnLst/>
            <a:rect l="l" t="t" r="r" b="b"/>
            <a:pathLst>
              <a:path w="2819264" h="4114800">
                <a:moveTo>
                  <a:pt x="0" y="0"/>
                </a:moveTo>
                <a:lnTo>
                  <a:pt x="2819264" y="0"/>
                </a:lnTo>
                <a:lnTo>
                  <a:pt x="28192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5" name="Freeform 65"/>
          <p:cNvSpPr/>
          <p:nvPr/>
        </p:nvSpPr>
        <p:spPr>
          <a:xfrm rot="447030">
            <a:off x="2206977" y="4228805"/>
            <a:ext cx="1028700" cy="1028700"/>
          </a:xfrm>
          <a:custGeom>
            <a:avLst/>
            <a:gdLst/>
            <a:ahLst/>
            <a:cxnLst/>
            <a:rect l="l" t="t" r="r" b="b"/>
            <a:pathLst>
              <a:path w="2057400" h="2057400">
                <a:moveTo>
                  <a:pt x="0" y="0"/>
                </a:moveTo>
                <a:lnTo>
                  <a:pt x="2057400" y="0"/>
                </a:lnTo>
                <a:lnTo>
                  <a:pt x="2057400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6" name="Rectangle 4">
            <a:extLst>
              <a:ext uri="{FF2B5EF4-FFF2-40B4-BE49-F238E27FC236}">
                <a16:creationId xmlns:a16="http://schemas.microsoft.com/office/drawing/2014/main" id="{9E63CD9F-9B82-407F-9ED6-3FA174B7D2C0}"/>
              </a:ext>
            </a:extLst>
          </p:cNvPr>
          <p:cNvSpPr/>
          <p:nvPr/>
        </p:nvSpPr>
        <p:spPr bwMode="auto">
          <a:xfrm>
            <a:off x="4426966" y="755128"/>
            <a:ext cx="1866280" cy="1938992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EG" sz="6000" b="1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cs typeface="Times New Roman" panose="02020603050405020304" pitchFamily="18" charset="0"/>
              </a:rPr>
              <a:t>مثال 1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EG" sz="6000" b="1" i="0" u="none" strike="noStrike" kern="1200" cap="none" spc="0" normalizeH="0" baseline="0" noProof="0" dirty="0">
              <a:ln>
                <a:solidFill>
                  <a:sysClr val="windowText" lastClr="000000"/>
                </a:solidFill>
              </a:ln>
              <a:solidFill>
                <a:srgbClr val="FFC000"/>
              </a:solidFill>
              <a:effectLst/>
              <a:uLnTx/>
              <a:uFillTx/>
              <a:latin typeface="Calibri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7" name="TextBox 7">
            <a:extLst>
              <a:ext uri="{FF2B5EF4-FFF2-40B4-BE49-F238E27FC236}">
                <a16:creationId xmlns:a16="http://schemas.microsoft.com/office/drawing/2014/main" id="{43ADCF67-770E-42DE-AB87-5C84BBE89958}"/>
              </a:ext>
            </a:extLst>
          </p:cNvPr>
          <p:cNvSpPr txBox="1"/>
          <p:nvPr/>
        </p:nvSpPr>
        <p:spPr bwMode="auto">
          <a:xfrm>
            <a:off x="2015705" y="2617169"/>
            <a:ext cx="6660521" cy="101566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EG" sz="6000" b="1" dirty="0">
                <a:solidFill>
                  <a:prstClr val="black"/>
                </a:solidFill>
                <a:cs typeface="Times New Roman" panose="02020603050405020304" pitchFamily="18" charset="0"/>
              </a:rPr>
              <a:t>جذران حقيقيان مختلفان</a:t>
            </a:r>
          </a:p>
        </p:txBody>
      </p:sp>
    </p:spTree>
    <p:extLst>
      <p:ext uri="{BB962C8B-B14F-4D97-AF65-F5344CB8AC3E}">
        <p14:creationId xmlns:p14="http://schemas.microsoft.com/office/powerpoint/2010/main" val="312011428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6C2B109D-FC6A-C9CB-0A37-E2D3D29B61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7624" y="2276872"/>
            <a:ext cx="7128792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cap="small" dirty="0">
                <a:solidFill>
                  <a:schemeClr val="tx1"/>
                </a:solidFill>
              </a:rPr>
              <a:t>حل المعادلة </a:t>
            </a:r>
            <a:r>
              <a:rPr lang="ar-EG" sz="3600" b="1" cap="small" dirty="0">
                <a:solidFill>
                  <a:schemeClr val="tx1"/>
                </a:solidFill>
              </a:rPr>
              <a:t>س</a:t>
            </a:r>
            <a:r>
              <a:rPr lang="ar-EG" sz="3600" b="1" baseline="30000" dirty="0">
                <a:solidFill>
                  <a:schemeClr val="tx1"/>
                </a:solidFill>
              </a:rPr>
              <a:t>2</a:t>
            </a:r>
            <a:r>
              <a:rPr lang="ar-SA" sz="3600" b="1" cap="small" dirty="0">
                <a:solidFill>
                  <a:schemeClr val="tx1"/>
                </a:solidFill>
              </a:rPr>
              <a:t> – 2س – 8 = 0 بيانيًا.</a:t>
            </a:r>
          </a:p>
        </p:txBody>
      </p:sp>
    </p:spTree>
  </p:cSld>
  <p:clrMapOvr>
    <a:masterClrMapping/>
  </p:clrMapOvr>
  <p:transition>
    <p:pull dir="lu"/>
    <p:sndAc>
      <p:stSnd>
        <p:snd r:embed="rId2" name="BoinkLo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2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1048EB1C-0F2F-AADA-6124-2E46A646A040}"/>
              </a:ext>
            </a:extLst>
          </p:cNvPr>
          <p:cNvSpPr/>
          <p:nvPr/>
        </p:nvSpPr>
        <p:spPr>
          <a:xfrm>
            <a:off x="2451100" y="1909763"/>
            <a:ext cx="6072188" cy="10779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cap="small" dirty="0">
                <a:latin typeface="+mn-lt"/>
                <a:cs typeface="+mn-cs"/>
              </a:rPr>
              <a:t>مثل الدالة د (س) = س</a:t>
            </a:r>
            <a:r>
              <a:rPr lang="ar-EG" sz="3200" b="1" baseline="30000" dirty="0">
                <a:latin typeface="+mn-lt"/>
                <a:cs typeface="+mn-cs"/>
              </a:rPr>
              <a:t>2</a:t>
            </a:r>
            <a:r>
              <a:rPr lang="ar-EG" sz="3200" b="1" cap="small" dirty="0">
                <a:latin typeface="+mn-lt"/>
                <a:cs typeface="+mn-cs"/>
              </a:rPr>
              <a:t> – 2س – 8 المرتبطة بالمعادلة بيانيًا.</a:t>
            </a:r>
            <a:endParaRPr lang="ar-EG" sz="3200" b="1" dirty="0">
              <a:latin typeface="+mn-lt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A625A1E-021A-FE03-62C1-A8B38E5E8D19}"/>
              </a:ext>
            </a:extLst>
          </p:cNvPr>
          <p:cNvSpPr/>
          <p:nvPr/>
        </p:nvSpPr>
        <p:spPr>
          <a:xfrm>
            <a:off x="3051175" y="3635375"/>
            <a:ext cx="5500688" cy="10779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cap="small" dirty="0">
                <a:latin typeface="+mn-lt"/>
                <a:cs typeface="+mn-cs"/>
              </a:rPr>
              <a:t>تظهر المقاطع السينية للتمثيل البياني عند -2، 4</a:t>
            </a:r>
            <a:r>
              <a:rPr lang="ar-SA" sz="3200" b="1" cap="small" dirty="0">
                <a:latin typeface="+mn-lt"/>
                <a:cs typeface="+mn-cs"/>
              </a:rPr>
              <a:t>؛</a:t>
            </a:r>
            <a:r>
              <a:rPr lang="ar-EG" sz="3200" b="1" cap="small" dirty="0">
                <a:latin typeface="+mn-lt"/>
                <a:cs typeface="+mn-cs"/>
              </a:rPr>
              <a:t> لذا فالحلول هي -2، 4</a:t>
            </a:r>
            <a:endParaRPr lang="en-US" sz="3200" dirty="0">
              <a:latin typeface="+mn-lt"/>
              <a:cs typeface="+mn-cs"/>
            </a:endParaRPr>
          </a:p>
        </p:txBody>
      </p:sp>
      <p:pic>
        <p:nvPicPr>
          <p:cNvPr id="13323" name="Picture 11">
            <a:extLst>
              <a:ext uri="{FF2B5EF4-FFF2-40B4-BE49-F238E27FC236}">
                <a16:creationId xmlns:a16="http://schemas.microsoft.com/office/drawing/2014/main" id="{2B49F6EE-38E6-71D9-5B37-1C9577C5FF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4000" contrast="2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628775"/>
            <a:ext cx="2343150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hecker/>
    <p:sndAc>
      <p:stSnd>
        <p:snd r:embed="rId2" name="cp_restu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F71C60B-2B53-6257-9C5C-1AF4465FF762}"/>
              </a:ext>
            </a:extLst>
          </p:cNvPr>
          <p:cNvSpPr/>
          <p:nvPr/>
        </p:nvSpPr>
        <p:spPr>
          <a:xfrm>
            <a:off x="900113" y="836613"/>
            <a:ext cx="7459662" cy="10779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cap="small" dirty="0">
                <a:solidFill>
                  <a:srgbClr val="3333CC"/>
                </a:solidFill>
                <a:latin typeface="+mn-lt"/>
                <a:cs typeface="+mn-cs"/>
              </a:rPr>
              <a:t>تحقق:</a:t>
            </a:r>
            <a:r>
              <a:rPr lang="ar-EG" sz="3200" b="1" cap="small" dirty="0">
                <a:solidFill>
                  <a:srgbClr val="FF33CC"/>
                </a:solidFill>
                <a:latin typeface="+mn-lt"/>
                <a:cs typeface="+mn-cs"/>
              </a:rPr>
              <a:t> </a:t>
            </a:r>
            <a:r>
              <a:rPr lang="ar-EG" sz="3200" b="1" cap="small" dirty="0">
                <a:solidFill>
                  <a:srgbClr val="FF0000"/>
                </a:solidFill>
                <a:latin typeface="+mn-lt"/>
                <a:cs typeface="+mn-cs"/>
              </a:rPr>
              <a:t>تحقق من صحة كل حل بالتعويض في المعادلة الأصلية</a:t>
            </a:r>
            <a:r>
              <a:rPr lang="ar-SA" sz="3200" b="1" cap="small" dirty="0">
                <a:solidFill>
                  <a:srgbClr val="FF0000"/>
                </a:solidFill>
                <a:latin typeface="+mn-lt"/>
                <a:cs typeface="+mn-cs"/>
              </a:rPr>
              <a:t>.</a:t>
            </a:r>
            <a:endParaRPr lang="ar-EG" sz="3200" b="1" dirty="0">
              <a:solidFill>
                <a:srgbClr val="FF0000"/>
              </a:solidFill>
              <a:latin typeface="+mn-lt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6159BEF-7458-1A80-65F9-A0862FE5353D}"/>
              </a:ext>
            </a:extLst>
          </p:cNvPr>
          <p:cNvSpPr/>
          <p:nvPr/>
        </p:nvSpPr>
        <p:spPr>
          <a:xfrm>
            <a:off x="0" y="3500438"/>
            <a:ext cx="8359775" cy="10160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800" b="1" cap="small" dirty="0">
                <a:solidFill>
                  <a:srgbClr val="FF0000"/>
                </a:solidFill>
                <a:latin typeface="+mn-lt"/>
                <a:cs typeface="+mn-cs"/>
              </a:rPr>
              <a:t>س</a:t>
            </a:r>
            <a:r>
              <a:rPr lang="ar-EG" sz="2800" b="1" baseline="30000" dirty="0">
                <a:solidFill>
                  <a:srgbClr val="FF33CC"/>
                </a:solidFill>
                <a:latin typeface="+mn-lt"/>
                <a:cs typeface="+mn-cs"/>
              </a:rPr>
              <a:t>2</a:t>
            </a:r>
            <a:r>
              <a:rPr lang="ar-EG" sz="2800" b="1" cap="small" dirty="0">
                <a:solidFill>
                  <a:srgbClr val="FF33CC"/>
                </a:solidFill>
                <a:latin typeface="+mn-lt"/>
                <a:cs typeface="+mn-cs"/>
              </a:rPr>
              <a:t> – 2</a:t>
            </a:r>
            <a:r>
              <a:rPr lang="ar-EG" sz="2800" b="1" cap="small" dirty="0">
                <a:solidFill>
                  <a:srgbClr val="FF0000"/>
                </a:solidFill>
                <a:latin typeface="+mn-lt"/>
                <a:cs typeface="+mn-cs"/>
              </a:rPr>
              <a:t>س</a:t>
            </a:r>
            <a:r>
              <a:rPr lang="ar-EG" sz="2800" b="1" cap="small" dirty="0">
                <a:solidFill>
                  <a:srgbClr val="FF33CC"/>
                </a:solidFill>
                <a:latin typeface="+mn-lt"/>
                <a:cs typeface="+mn-cs"/>
              </a:rPr>
              <a:t> – 8 = </a:t>
            </a:r>
            <a:r>
              <a:rPr lang="en-US" sz="2800" b="1" cap="small" dirty="0">
                <a:solidFill>
                  <a:srgbClr val="FF33CC"/>
                </a:solidFill>
                <a:latin typeface="+mn-lt"/>
                <a:cs typeface="+mn-cs"/>
              </a:rPr>
              <a:t>  </a:t>
            </a:r>
            <a:r>
              <a:rPr lang="ar-EG" sz="2800" b="1" cap="small" dirty="0">
                <a:solidFill>
                  <a:srgbClr val="FF33CC"/>
                </a:solidFill>
                <a:latin typeface="+mn-lt"/>
                <a:cs typeface="+mn-cs"/>
              </a:rPr>
              <a:t>0 </a:t>
            </a:r>
            <a:r>
              <a:rPr lang="ar-EG" sz="2800" b="1" cap="small" dirty="0">
                <a:solidFill>
                  <a:srgbClr val="3333CC"/>
                </a:solidFill>
                <a:latin typeface="+mn-lt"/>
                <a:cs typeface="+mn-cs"/>
              </a:rPr>
              <a:t>المعادلة الأصلية</a:t>
            </a:r>
            <a:r>
              <a:rPr lang="en-US" sz="2800" b="1" cap="small" dirty="0">
                <a:solidFill>
                  <a:srgbClr val="3333CC"/>
                </a:solidFill>
                <a:latin typeface="+mn-lt"/>
                <a:cs typeface="+mn-cs"/>
              </a:rPr>
              <a:t>    </a:t>
            </a:r>
            <a:r>
              <a:rPr lang="ar-EG" sz="2800" b="1" cap="small" dirty="0">
                <a:solidFill>
                  <a:srgbClr val="FF0000"/>
                </a:solidFill>
                <a:latin typeface="+mn-lt"/>
                <a:cs typeface="+mn-cs"/>
              </a:rPr>
              <a:t>س</a:t>
            </a:r>
            <a:r>
              <a:rPr lang="ar-EG" sz="2800" b="1" baseline="30000" dirty="0">
                <a:solidFill>
                  <a:srgbClr val="FF33CC"/>
                </a:solidFill>
                <a:latin typeface="+mn-lt"/>
                <a:cs typeface="+mn-cs"/>
              </a:rPr>
              <a:t>2</a:t>
            </a:r>
            <a:r>
              <a:rPr lang="ar-EG" sz="2800" b="1" cap="small" dirty="0">
                <a:solidFill>
                  <a:srgbClr val="FF33CC"/>
                </a:solidFill>
                <a:latin typeface="+mn-lt"/>
                <a:cs typeface="+mn-cs"/>
              </a:rPr>
              <a:t> – 2</a:t>
            </a:r>
            <a:r>
              <a:rPr lang="ar-EG" sz="2800" b="1" cap="small" dirty="0">
                <a:solidFill>
                  <a:srgbClr val="FF0000"/>
                </a:solidFill>
                <a:latin typeface="+mn-lt"/>
                <a:cs typeface="+mn-cs"/>
              </a:rPr>
              <a:t>س</a:t>
            </a:r>
            <a:r>
              <a:rPr lang="ar-EG" sz="2800" b="1" cap="small" dirty="0">
                <a:solidFill>
                  <a:srgbClr val="FF33CC"/>
                </a:solidFill>
                <a:latin typeface="+mn-lt"/>
                <a:cs typeface="+mn-cs"/>
              </a:rPr>
              <a:t> – 8 = 0 </a:t>
            </a:r>
            <a:endParaRPr lang="en-US" sz="2800" dirty="0">
              <a:solidFill>
                <a:srgbClr val="FF33CC"/>
              </a:solidFill>
              <a:latin typeface="+mn-lt"/>
              <a:cs typeface="+mn-cs"/>
            </a:endParaRPr>
          </a:p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 sz="3200" b="1" dirty="0">
              <a:solidFill>
                <a:srgbClr val="FF33CC"/>
              </a:solidFill>
              <a:latin typeface="+mn-lt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FA361E5-82B0-2B72-D4D1-CCA59D1880C4}"/>
              </a:ext>
            </a:extLst>
          </p:cNvPr>
          <p:cNvSpPr/>
          <p:nvPr/>
        </p:nvSpPr>
        <p:spPr>
          <a:xfrm>
            <a:off x="428625" y="4000500"/>
            <a:ext cx="8358188" cy="10779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cap="small" dirty="0">
                <a:solidFill>
                  <a:srgbClr val="FF0000"/>
                </a:solidFill>
                <a:latin typeface="+mn-lt"/>
                <a:cs typeface="+mn-cs"/>
              </a:rPr>
              <a:t>(-2)</a:t>
            </a:r>
            <a:r>
              <a:rPr lang="ar-EG" sz="3200" b="1" baseline="30000" dirty="0">
                <a:solidFill>
                  <a:srgbClr val="FF33CC"/>
                </a:solidFill>
                <a:latin typeface="+mn-lt"/>
                <a:cs typeface="+mn-cs"/>
              </a:rPr>
              <a:t> 2</a:t>
            </a:r>
            <a:r>
              <a:rPr lang="ar-EG" sz="3200" b="1" cap="small" dirty="0">
                <a:solidFill>
                  <a:srgbClr val="FF33CC"/>
                </a:solidFill>
                <a:latin typeface="+mn-lt"/>
                <a:cs typeface="+mn-cs"/>
              </a:rPr>
              <a:t> – 2 </a:t>
            </a:r>
            <a:r>
              <a:rPr lang="ar-EG" sz="3200" b="1" cap="small" dirty="0">
                <a:solidFill>
                  <a:srgbClr val="FF0000"/>
                </a:solidFill>
                <a:latin typeface="+mn-lt"/>
                <a:cs typeface="+mn-cs"/>
              </a:rPr>
              <a:t>(-2)</a:t>
            </a:r>
            <a:r>
              <a:rPr lang="ar-EG" sz="3200" b="1" cap="small" dirty="0">
                <a:solidFill>
                  <a:srgbClr val="FF33CC"/>
                </a:solidFill>
                <a:latin typeface="+mn-lt"/>
                <a:cs typeface="+mn-cs"/>
              </a:rPr>
              <a:t> – 8 =</a:t>
            </a:r>
            <a:r>
              <a:rPr lang="ar-SA" sz="3200" b="1" cap="small" dirty="0">
                <a:solidFill>
                  <a:srgbClr val="FF33CC"/>
                </a:solidFill>
                <a:latin typeface="+mn-lt"/>
                <a:cs typeface="+mn-cs"/>
              </a:rPr>
              <a:t>؟</a:t>
            </a:r>
            <a:r>
              <a:rPr lang="ar-EG" sz="3200" b="1" cap="small" dirty="0">
                <a:solidFill>
                  <a:srgbClr val="FF33CC"/>
                </a:solidFill>
                <a:latin typeface="+mn-lt"/>
                <a:cs typeface="+mn-cs"/>
              </a:rPr>
              <a:t> 0   </a:t>
            </a:r>
            <a:r>
              <a:rPr lang="ar-EG" sz="3200" b="1" cap="small" dirty="0">
                <a:solidFill>
                  <a:srgbClr val="3333CC"/>
                </a:solidFill>
                <a:latin typeface="+mn-lt"/>
                <a:cs typeface="+mn-cs"/>
              </a:rPr>
              <a:t>س = -2أوس =4      </a:t>
            </a:r>
          </a:p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cap="small" dirty="0">
                <a:solidFill>
                  <a:srgbClr val="FF0000"/>
                </a:solidFill>
                <a:latin typeface="+mn-lt"/>
                <a:cs typeface="+mn-cs"/>
              </a:rPr>
              <a:t>(4)</a:t>
            </a:r>
            <a:r>
              <a:rPr lang="ar-EG" sz="3200" b="1" baseline="30000" dirty="0">
                <a:solidFill>
                  <a:srgbClr val="FF0000"/>
                </a:solidFill>
                <a:latin typeface="+mn-lt"/>
                <a:cs typeface="+mn-cs"/>
              </a:rPr>
              <a:t> </a:t>
            </a:r>
            <a:r>
              <a:rPr lang="ar-EG" sz="3200" b="1" baseline="30000" dirty="0">
                <a:solidFill>
                  <a:srgbClr val="FF33CC"/>
                </a:solidFill>
                <a:latin typeface="+mn-lt"/>
                <a:cs typeface="+mn-cs"/>
              </a:rPr>
              <a:t>2</a:t>
            </a:r>
            <a:r>
              <a:rPr lang="ar-EG" sz="3200" b="1" cap="small" dirty="0">
                <a:solidFill>
                  <a:srgbClr val="FF33CC"/>
                </a:solidFill>
                <a:latin typeface="+mn-lt"/>
                <a:cs typeface="+mn-cs"/>
              </a:rPr>
              <a:t> – 2 </a:t>
            </a:r>
            <a:r>
              <a:rPr lang="ar-EG" sz="3200" b="1" cap="small" dirty="0">
                <a:solidFill>
                  <a:srgbClr val="FF0000"/>
                </a:solidFill>
                <a:latin typeface="+mn-lt"/>
                <a:cs typeface="+mn-cs"/>
              </a:rPr>
              <a:t>(4)</a:t>
            </a:r>
            <a:r>
              <a:rPr lang="ar-EG" sz="3200" b="1" cap="small" dirty="0">
                <a:solidFill>
                  <a:srgbClr val="FF33CC"/>
                </a:solidFill>
                <a:latin typeface="+mn-lt"/>
                <a:cs typeface="+mn-cs"/>
              </a:rPr>
              <a:t> – 8 =</a:t>
            </a:r>
            <a:r>
              <a:rPr lang="ar-SA" sz="3200" b="1" cap="small" dirty="0">
                <a:solidFill>
                  <a:srgbClr val="FF33CC"/>
                </a:solidFill>
                <a:latin typeface="+mn-lt"/>
                <a:cs typeface="+mn-cs"/>
              </a:rPr>
              <a:t>؟</a:t>
            </a:r>
            <a:r>
              <a:rPr lang="ar-EG" sz="3200" b="1" cap="small" dirty="0">
                <a:solidFill>
                  <a:srgbClr val="FF33CC"/>
                </a:solidFill>
                <a:latin typeface="+mn-lt"/>
                <a:cs typeface="+mn-cs"/>
              </a:rPr>
              <a:t> 0 </a:t>
            </a:r>
            <a:endParaRPr lang="en-US" sz="3200" dirty="0">
              <a:solidFill>
                <a:srgbClr val="FF33CC"/>
              </a:solidFill>
              <a:latin typeface="+mn-lt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7272E43-B734-F1F5-A5E0-D274BF119992}"/>
              </a:ext>
            </a:extLst>
          </p:cNvPr>
          <p:cNvSpPr/>
          <p:nvPr/>
        </p:nvSpPr>
        <p:spPr>
          <a:xfrm>
            <a:off x="0" y="5143500"/>
            <a:ext cx="8643938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cap="small" dirty="0">
                <a:solidFill>
                  <a:srgbClr val="FF33CC"/>
                </a:solidFill>
                <a:latin typeface="+mn-lt"/>
                <a:cs typeface="+mn-cs"/>
              </a:rPr>
              <a:t>0 = 0 </a:t>
            </a:r>
            <a:r>
              <a:rPr lang="ar-EG" sz="3200" b="1" cap="small" dirty="0">
                <a:solidFill>
                  <a:srgbClr val="FF0000"/>
                </a:solidFill>
                <a:latin typeface="Corbel"/>
                <a:cs typeface="+mn-cs"/>
              </a:rPr>
              <a:t>√</a:t>
            </a:r>
            <a:r>
              <a:rPr lang="ar-EG" sz="3200" b="1" cap="small" dirty="0">
                <a:solidFill>
                  <a:srgbClr val="FF33CC"/>
                </a:solidFill>
                <a:latin typeface="+mn-lt"/>
                <a:cs typeface="+mn-cs"/>
              </a:rPr>
              <a:t>          </a:t>
            </a:r>
            <a:r>
              <a:rPr lang="ar-EG" sz="3200" b="1" cap="small" dirty="0" err="1">
                <a:solidFill>
                  <a:srgbClr val="3333CC"/>
                </a:solidFill>
                <a:latin typeface="+mn-lt"/>
                <a:cs typeface="+mn-cs"/>
              </a:rPr>
              <a:t>بسط.</a:t>
            </a:r>
            <a:r>
              <a:rPr lang="ar-EG" sz="3200" b="1" cap="small" dirty="0">
                <a:solidFill>
                  <a:srgbClr val="FF33CC"/>
                </a:solidFill>
                <a:latin typeface="+mn-lt"/>
                <a:cs typeface="+mn-cs"/>
              </a:rPr>
              <a:t>                       0 = 0 </a:t>
            </a:r>
            <a:r>
              <a:rPr lang="ar-EG" sz="3200" b="1" cap="small" dirty="0">
                <a:solidFill>
                  <a:srgbClr val="FF0000"/>
                </a:solidFill>
                <a:latin typeface="Corbel"/>
                <a:cs typeface="+mn-cs"/>
              </a:rPr>
              <a:t>√</a:t>
            </a:r>
            <a:endParaRPr lang="en-US" sz="3200" b="1" dirty="0">
              <a:solidFill>
                <a:srgbClr val="FF0000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ransition>
    <p:checker/>
    <p:sndAc>
      <p:stSnd>
        <p:snd r:embed="rId2" name="cp_restu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ched_gemvanish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ched_gemvanish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ched_gemvanish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ched_gemvanish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AB9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7779" y="400876"/>
            <a:ext cx="9663104" cy="5856984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61" name="Freeform 61"/>
          <p:cNvSpPr/>
          <p:nvPr/>
        </p:nvSpPr>
        <p:spPr>
          <a:xfrm rot="10030595">
            <a:off x="1023425" y="117815"/>
            <a:ext cx="7828542" cy="5559153"/>
          </a:xfrm>
          <a:custGeom>
            <a:avLst/>
            <a:gdLst/>
            <a:ahLst/>
            <a:cxnLst/>
            <a:rect l="l" t="t" r="r" b="b"/>
            <a:pathLst>
              <a:path w="15657084" h="11118305">
                <a:moveTo>
                  <a:pt x="0" y="0"/>
                </a:moveTo>
                <a:lnTo>
                  <a:pt x="15657084" y="0"/>
                </a:lnTo>
                <a:lnTo>
                  <a:pt x="15657084" y="11118305"/>
                </a:lnTo>
                <a:lnTo>
                  <a:pt x="0" y="1111830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r="-604" b="-35233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4" name="Freeform 64"/>
          <p:cNvSpPr/>
          <p:nvPr/>
        </p:nvSpPr>
        <p:spPr>
          <a:xfrm rot="-1343918">
            <a:off x="947578" y="2939609"/>
            <a:ext cx="1409632" cy="2057400"/>
          </a:xfrm>
          <a:custGeom>
            <a:avLst/>
            <a:gdLst/>
            <a:ahLst/>
            <a:cxnLst/>
            <a:rect l="l" t="t" r="r" b="b"/>
            <a:pathLst>
              <a:path w="2819264" h="4114800">
                <a:moveTo>
                  <a:pt x="0" y="0"/>
                </a:moveTo>
                <a:lnTo>
                  <a:pt x="2819264" y="0"/>
                </a:lnTo>
                <a:lnTo>
                  <a:pt x="28192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5" name="Freeform 65"/>
          <p:cNvSpPr/>
          <p:nvPr/>
        </p:nvSpPr>
        <p:spPr>
          <a:xfrm rot="447030">
            <a:off x="2206977" y="4228805"/>
            <a:ext cx="1028700" cy="1028700"/>
          </a:xfrm>
          <a:custGeom>
            <a:avLst/>
            <a:gdLst/>
            <a:ahLst/>
            <a:cxnLst/>
            <a:rect l="l" t="t" r="r" b="b"/>
            <a:pathLst>
              <a:path w="2057400" h="2057400">
                <a:moveTo>
                  <a:pt x="0" y="0"/>
                </a:moveTo>
                <a:lnTo>
                  <a:pt x="2057400" y="0"/>
                </a:lnTo>
                <a:lnTo>
                  <a:pt x="2057400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7" name="TextBox 7">
            <a:extLst>
              <a:ext uri="{FF2B5EF4-FFF2-40B4-BE49-F238E27FC236}">
                <a16:creationId xmlns:a16="http://schemas.microsoft.com/office/drawing/2014/main" id="{43ADCF67-770E-42DE-AB87-5C84BBE89958}"/>
              </a:ext>
            </a:extLst>
          </p:cNvPr>
          <p:cNvSpPr txBox="1"/>
          <p:nvPr/>
        </p:nvSpPr>
        <p:spPr bwMode="auto">
          <a:xfrm>
            <a:off x="1899750" y="1730597"/>
            <a:ext cx="6660521" cy="1107996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EG" sz="6600" b="1" dirty="0">
                <a:solidFill>
                  <a:prstClr val="black"/>
                </a:solidFill>
                <a:cs typeface="Times New Roman" panose="02020603050405020304" pitchFamily="18" charset="0"/>
              </a:rPr>
              <a:t>تحقق من فهمك</a:t>
            </a:r>
          </a:p>
        </p:txBody>
      </p:sp>
    </p:spTree>
    <p:extLst>
      <p:ext uri="{BB962C8B-B14F-4D97-AF65-F5344CB8AC3E}">
        <p14:creationId xmlns:p14="http://schemas.microsoft.com/office/powerpoint/2010/main" val="420452723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C9E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94765" y="489175"/>
            <a:ext cx="9663104" cy="5856984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61" name="Group 61"/>
          <p:cNvGrpSpPr/>
          <p:nvPr/>
        </p:nvGrpSpPr>
        <p:grpSpPr>
          <a:xfrm rot="-63649">
            <a:off x="383696" y="1119405"/>
            <a:ext cx="8376609" cy="4619191"/>
            <a:chOff x="0" y="0"/>
            <a:chExt cx="22337622" cy="12317841"/>
          </a:xfrm>
        </p:grpSpPr>
        <p:sp>
          <p:nvSpPr>
            <p:cNvPr id="62" name="Freeform 62"/>
            <p:cNvSpPr/>
            <p:nvPr/>
          </p:nvSpPr>
          <p:spPr>
            <a:xfrm>
              <a:off x="0" y="3713493"/>
              <a:ext cx="22337622" cy="8604348"/>
            </a:xfrm>
            <a:custGeom>
              <a:avLst/>
              <a:gdLst/>
              <a:ahLst/>
              <a:cxnLst/>
              <a:rect l="l" t="t" r="r" b="b"/>
              <a:pathLst>
                <a:path w="22337622" h="8604348">
                  <a:moveTo>
                    <a:pt x="0" y="0"/>
                  </a:moveTo>
                  <a:lnTo>
                    <a:pt x="22337622" y="0"/>
                  </a:lnTo>
                  <a:lnTo>
                    <a:pt x="22337622" y="8604348"/>
                  </a:lnTo>
                  <a:lnTo>
                    <a:pt x="0" y="86043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3" name="Freeform 63"/>
            <p:cNvSpPr/>
            <p:nvPr/>
          </p:nvSpPr>
          <p:spPr>
            <a:xfrm rot="-10800000">
              <a:off x="0" y="2296215"/>
              <a:ext cx="22337622" cy="8604348"/>
            </a:xfrm>
            <a:custGeom>
              <a:avLst/>
              <a:gdLst/>
              <a:ahLst/>
              <a:cxnLst/>
              <a:rect l="l" t="t" r="r" b="b"/>
              <a:pathLst>
                <a:path w="22337622" h="8604348">
                  <a:moveTo>
                    <a:pt x="0" y="0"/>
                  </a:moveTo>
                  <a:lnTo>
                    <a:pt x="22337622" y="0"/>
                  </a:lnTo>
                  <a:lnTo>
                    <a:pt x="22337622" y="8604348"/>
                  </a:lnTo>
                  <a:lnTo>
                    <a:pt x="0" y="86043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4" name="Freeform 64"/>
            <p:cNvSpPr/>
            <p:nvPr/>
          </p:nvSpPr>
          <p:spPr>
            <a:xfrm rot="-10800000">
              <a:off x="0" y="0"/>
              <a:ext cx="22337622" cy="8604348"/>
            </a:xfrm>
            <a:custGeom>
              <a:avLst/>
              <a:gdLst/>
              <a:ahLst/>
              <a:cxnLst/>
              <a:rect l="l" t="t" r="r" b="b"/>
              <a:pathLst>
                <a:path w="22337622" h="8604348">
                  <a:moveTo>
                    <a:pt x="0" y="0"/>
                  </a:moveTo>
                  <a:lnTo>
                    <a:pt x="22337622" y="0"/>
                  </a:lnTo>
                  <a:lnTo>
                    <a:pt x="22337622" y="8604348"/>
                  </a:lnTo>
                  <a:lnTo>
                    <a:pt x="0" y="86043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67" name="Group 67"/>
          <p:cNvGrpSpPr/>
          <p:nvPr/>
        </p:nvGrpSpPr>
        <p:grpSpPr>
          <a:xfrm>
            <a:off x="839546" y="2032759"/>
            <a:ext cx="5123005" cy="2663548"/>
            <a:chOff x="0" y="0"/>
            <a:chExt cx="1978702" cy="635605"/>
          </a:xfrm>
        </p:grpSpPr>
        <p:sp>
          <p:nvSpPr>
            <p:cNvPr id="68" name="Freeform 68"/>
            <p:cNvSpPr/>
            <p:nvPr/>
          </p:nvSpPr>
          <p:spPr>
            <a:xfrm>
              <a:off x="9779" y="6223"/>
              <a:ext cx="1963970" cy="620238"/>
            </a:xfrm>
            <a:custGeom>
              <a:avLst/>
              <a:gdLst/>
              <a:ahLst/>
              <a:cxnLst/>
              <a:rect l="l" t="t" r="r" b="b"/>
              <a:pathLst>
                <a:path w="1963970" h="620238">
                  <a:moveTo>
                    <a:pt x="1963462" y="479014"/>
                  </a:moveTo>
                  <a:lnTo>
                    <a:pt x="1963462" y="455519"/>
                  </a:lnTo>
                  <a:cubicBezTo>
                    <a:pt x="1963462" y="455138"/>
                    <a:pt x="1963462" y="454757"/>
                    <a:pt x="1963462" y="454376"/>
                  </a:cubicBezTo>
                  <a:cubicBezTo>
                    <a:pt x="1963462" y="454503"/>
                    <a:pt x="1963462" y="454757"/>
                    <a:pt x="1963462" y="454884"/>
                  </a:cubicBezTo>
                  <a:lnTo>
                    <a:pt x="1963208" y="212861"/>
                  </a:lnTo>
                  <a:lnTo>
                    <a:pt x="1963208" y="212224"/>
                  </a:lnTo>
                  <a:cubicBezTo>
                    <a:pt x="1963208" y="211715"/>
                    <a:pt x="1963208" y="211205"/>
                    <a:pt x="1963208" y="210823"/>
                  </a:cubicBezTo>
                  <a:lnTo>
                    <a:pt x="1963208" y="163195"/>
                  </a:lnTo>
                  <a:cubicBezTo>
                    <a:pt x="1963335" y="164084"/>
                    <a:pt x="1963462" y="165608"/>
                    <a:pt x="1963589" y="167259"/>
                  </a:cubicBezTo>
                  <a:cubicBezTo>
                    <a:pt x="1962954" y="151384"/>
                    <a:pt x="1963716" y="134112"/>
                    <a:pt x="1963208" y="125349"/>
                  </a:cubicBezTo>
                  <a:lnTo>
                    <a:pt x="1962827" y="126238"/>
                  </a:lnTo>
                  <a:cubicBezTo>
                    <a:pt x="1962700" y="120777"/>
                    <a:pt x="1962573" y="115824"/>
                    <a:pt x="1962700" y="110998"/>
                  </a:cubicBezTo>
                  <a:cubicBezTo>
                    <a:pt x="1962573" y="105283"/>
                    <a:pt x="1962700" y="98552"/>
                    <a:pt x="1961811" y="92456"/>
                  </a:cubicBezTo>
                  <a:cubicBezTo>
                    <a:pt x="1960160" y="80010"/>
                    <a:pt x="1956858" y="66929"/>
                    <a:pt x="1947714" y="52451"/>
                  </a:cubicBezTo>
                  <a:lnTo>
                    <a:pt x="1947714" y="52705"/>
                  </a:lnTo>
                  <a:cubicBezTo>
                    <a:pt x="1940221" y="40894"/>
                    <a:pt x="1930061" y="28448"/>
                    <a:pt x="1920409" y="20828"/>
                  </a:cubicBezTo>
                  <a:cubicBezTo>
                    <a:pt x="1906312" y="11176"/>
                    <a:pt x="1918758" y="20828"/>
                    <a:pt x="1906693" y="13589"/>
                  </a:cubicBezTo>
                  <a:cubicBezTo>
                    <a:pt x="1905804" y="12827"/>
                    <a:pt x="1904153" y="12446"/>
                    <a:pt x="1902248" y="12319"/>
                  </a:cubicBezTo>
                  <a:cubicBezTo>
                    <a:pt x="1895644" y="9017"/>
                    <a:pt x="1894628" y="8890"/>
                    <a:pt x="1893485" y="8636"/>
                  </a:cubicBezTo>
                  <a:cubicBezTo>
                    <a:pt x="1892342" y="8509"/>
                    <a:pt x="1891326" y="8001"/>
                    <a:pt x="1883960" y="5588"/>
                  </a:cubicBezTo>
                  <a:cubicBezTo>
                    <a:pt x="1883198" y="5334"/>
                    <a:pt x="1882309" y="5080"/>
                    <a:pt x="1881420" y="4699"/>
                  </a:cubicBezTo>
                  <a:lnTo>
                    <a:pt x="1880023" y="3429"/>
                  </a:lnTo>
                  <a:cubicBezTo>
                    <a:pt x="1877483" y="2667"/>
                    <a:pt x="1873038" y="2921"/>
                    <a:pt x="1868593" y="3302"/>
                  </a:cubicBezTo>
                  <a:cubicBezTo>
                    <a:pt x="1866815" y="3048"/>
                    <a:pt x="1865164" y="2540"/>
                    <a:pt x="1863259" y="2413"/>
                  </a:cubicBezTo>
                  <a:cubicBezTo>
                    <a:pt x="1858941" y="2159"/>
                    <a:pt x="1853607" y="1778"/>
                    <a:pt x="1849797" y="1778"/>
                  </a:cubicBezTo>
                  <a:cubicBezTo>
                    <a:pt x="1845860" y="1778"/>
                    <a:pt x="1841923" y="1778"/>
                    <a:pt x="1837986" y="1778"/>
                  </a:cubicBezTo>
                  <a:cubicBezTo>
                    <a:pt x="1829985" y="1778"/>
                    <a:pt x="1821730" y="1778"/>
                    <a:pt x="1813221" y="1778"/>
                  </a:cubicBezTo>
                  <a:cubicBezTo>
                    <a:pt x="1796076" y="1778"/>
                    <a:pt x="1778042" y="1905"/>
                    <a:pt x="1722604" y="1905"/>
                  </a:cubicBezTo>
                  <a:lnTo>
                    <a:pt x="1725356" y="1651"/>
                  </a:lnTo>
                  <a:lnTo>
                    <a:pt x="1548296" y="1905"/>
                  </a:lnTo>
                  <a:cubicBezTo>
                    <a:pt x="1475820" y="1905"/>
                    <a:pt x="1402427" y="1905"/>
                    <a:pt x="1329034" y="2032"/>
                  </a:cubicBezTo>
                  <a:cubicBezTo>
                    <a:pt x="1286833" y="2032"/>
                    <a:pt x="1241880" y="2286"/>
                    <a:pt x="1196009" y="2540"/>
                  </a:cubicBezTo>
                  <a:lnTo>
                    <a:pt x="835466" y="3048"/>
                  </a:lnTo>
                  <a:cubicBezTo>
                    <a:pt x="729964" y="2032"/>
                    <a:pt x="624461" y="2540"/>
                    <a:pt x="520793" y="4572"/>
                  </a:cubicBezTo>
                  <a:lnTo>
                    <a:pt x="490519" y="5334"/>
                  </a:lnTo>
                  <a:cubicBezTo>
                    <a:pt x="318963" y="5080"/>
                    <a:pt x="217130" y="4318"/>
                    <a:pt x="193294" y="3937"/>
                  </a:cubicBezTo>
                  <a:lnTo>
                    <a:pt x="193675" y="4318"/>
                  </a:lnTo>
                  <a:cubicBezTo>
                    <a:pt x="184785" y="4191"/>
                    <a:pt x="162687" y="3429"/>
                    <a:pt x="161925" y="2159"/>
                  </a:cubicBezTo>
                  <a:cubicBezTo>
                    <a:pt x="161798" y="2032"/>
                    <a:pt x="161925" y="1905"/>
                    <a:pt x="161671" y="1905"/>
                  </a:cubicBezTo>
                  <a:cubicBezTo>
                    <a:pt x="159639" y="1905"/>
                    <a:pt x="157734" y="2032"/>
                    <a:pt x="156083" y="2032"/>
                  </a:cubicBezTo>
                  <a:cubicBezTo>
                    <a:pt x="156083" y="2032"/>
                    <a:pt x="101473" y="0"/>
                    <a:pt x="91567" y="3937"/>
                  </a:cubicBezTo>
                  <a:cubicBezTo>
                    <a:pt x="83947" y="4953"/>
                    <a:pt x="75692" y="6858"/>
                    <a:pt x="67183" y="10541"/>
                  </a:cubicBezTo>
                  <a:cubicBezTo>
                    <a:pt x="44323" y="19558"/>
                    <a:pt x="20828" y="40005"/>
                    <a:pt x="9525" y="67183"/>
                  </a:cubicBezTo>
                  <a:cubicBezTo>
                    <a:pt x="3683" y="80518"/>
                    <a:pt x="889" y="95123"/>
                    <a:pt x="889" y="108839"/>
                  </a:cubicBezTo>
                  <a:cubicBezTo>
                    <a:pt x="889" y="111506"/>
                    <a:pt x="889" y="114046"/>
                    <a:pt x="889" y="116713"/>
                  </a:cubicBezTo>
                  <a:lnTo>
                    <a:pt x="889" y="161163"/>
                  </a:lnTo>
                  <a:cubicBezTo>
                    <a:pt x="889" y="171450"/>
                    <a:pt x="889" y="179451"/>
                    <a:pt x="889" y="184023"/>
                  </a:cubicBezTo>
                  <a:lnTo>
                    <a:pt x="889" y="183515"/>
                  </a:lnTo>
                  <a:lnTo>
                    <a:pt x="889" y="201930"/>
                  </a:lnTo>
                  <a:cubicBezTo>
                    <a:pt x="762" y="224323"/>
                    <a:pt x="1016" y="248903"/>
                    <a:pt x="0" y="269789"/>
                  </a:cubicBezTo>
                  <a:cubicBezTo>
                    <a:pt x="0" y="278831"/>
                    <a:pt x="127" y="293222"/>
                    <a:pt x="254" y="310925"/>
                  </a:cubicBezTo>
                  <a:cubicBezTo>
                    <a:pt x="127" y="328627"/>
                    <a:pt x="0" y="343018"/>
                    <a:pt x="0" y="352061"/>
                  </a:cubicBezTo>
                  <a:cubicBezTo>
                    <a:pt x="1016" y="372692"/>
                    <a:pt x="762" y="396890"/>
                    <a:pt x="889" y="419177"/>
                  </a:cubicBezTo>
                  <a:lnTo>
                    <a:pt x="889" y="438374"/>
                  </a:lnTo>
                  <a:lnTo>
                    <a:pt x="889" y="437993"/>
                  </a:lnTo>
                  <a:cubicBezTo>
                    <a:pt x="889" y="441803"/>
                    <a:pt x="889" y="448153"/>
                    <a:pt x="889" y="456154"/>
                  </a:cubicBezTo>
                  <a:lnTo>
                    <a:pt x="889" y="513177"/>
                  </a:lnTo>
                  <a:cubicBezTo>
                    <a:pt x="889" y="526893"/>
                    <a:pt x="3683" y="541498"/>
                    <a:pt x="9525" y="554833"/>
                  </a:cubicBezTo>
                  <a:cubicBezTo>
                    <a:pt x="20828" y="581884"/>
                    <a:pt x="44450" y="602458"/>
                    <a:pt x="67183" y="611475"/>
                  </a:cubicBezTo>
                  <a:cubicBezTo>
                    <a:pt x="78486" y="616301"/>
                    <a:pt x="89662" y="618079"/>
                    <a:pt x="98806" y="618968"/>
                  </a:cubicBezTo>
                  <a:cubicBezTo>
                    <a:pt x="104267" y="619349"/>
                    <a:pt x="108331" y="619349"/>
                    <a:pt x="111633" y="619349"/>
                  </a:cubicBezTo>
                  <a:cubicBezTo>
                    <a:pt x="110871" y="619476"/>
                    <a:pt x="109982" y="619603"/>
                    <a:pt x="108966" y="619603"/>
                  </a:cubicBezTo>
                  <a:cubicBezTo>
                    <a:pt x="111252" y="619476"/>
                    <a:pt x="112776" y="619349"/>
                    <a:pt x="113538" y="619222"/>
                  </a:cubicBezTo>
                  <a:cubicBezTo>
                    <a:pt x="115316" y="619222"/>
                    <a:pt x="116840" y="619222"/>
                    <a:pt x="118237" y="619222"/>
                  </a:cubicBezTo>
                  <a:lnTo>
                    <a:pt x="114300" y="619095"/>
                  </a:lnTo>
                  <a:cubicBezTo>
                    <a:pt x="142748" y="618333"/>
                    <a:pt x="139065" y="619730"/>
                    <a:pt x="161925" y="620238"/>
                  </a:cubicBezTo>
                  <a:cubicBezTo>
                    <a:pt x="161544" y="619984"/>
                    <a:pt x="161798" y="619857"/>
                    <a:pt x="162433" y="619603"/>
                  </a:cubicBezTo>
                  <a:lnTo>
                    <a:pt x="161925" y="620238"/>
                  </a:lnTo>
                  <a:lnTo>
                    <a:pt x="1830747" y="620238"/>
                  </a:lnTo>
                  <a:cubicBezTo>
                    <a:pt x="1833160" y="620238"/>
                    <a:pt x="1835573" y="620238"/>
                    <a:pt x="1837986" y="620238"/>
                  </a:cubicBezTo>
                  <a:cubicBezTo>
                    <a:pt x="1842050" y="620238"/>
                    <a:pt x="1845987" y="620238"/>
                    <a:pt x="1849797" y="620238"/>
                  </a:cubicBezTo>
                  <a:cubicBezTo>
                    <a:pt x="1853607" y="620238"/>
                    <a:pt x="1858941" y="619984"/>
                    <a:pt x="1863259" y="619603"/>
                  </a:cubicBezTo>
                  <a:cubicBezTo>
                    <a:pt x="1865037" y="619349"/>
                    <a:pt x="1866815" y="618968"/>
                    <a:pt x="1868593" y="618714"/>
                  </a:cubicBezTo>
                  <a:cubicBezTo>
                    <a:pt x="1873038" y="619095"/>
                    <a:pt x="1877483" y="619349"/>
                    <a:pt x="1879896" y="618587"/>
                  </a:cubicBezTo>
                  <a:lnTo>
                    <a:pt x="1881039" y="617063"/>
                  </a:lnTo>
                  <a:cubicBezTo>
                    <a:pt x="1881039" y="617063"/>
                    <a:pt x="1898184" y="614523"/>
                    <a:pt x="1912916" y="605633"/>
                  </a:cubicBezTo>
                  <a:cubicBezTo>
                    <a:pt x="1913551" y="605379"/>
                    <a:pt x="1915075" y="604490"/>
                    <a:pt x="1920155" y="601061"/>
                  </a:cubicBezTo>
                  <a:cubicBezTo>
                    <a:pt x="1929807" y="593441"/>
                    <a:pt x="1939967" y="580995"/>
                    <a:pt x="1947460" y="569184"/>
                  </a:cubicBezTo>
                  <a:lnTo>
                    <a:pt x="1947460" y="569438"/>
                  </a:lnTo>
                  <a:cubicBezTo>
                    <a:pt x="1954445" y="558389"/>
                    <a:pt x="1957874" y="548229"/>
                    <a:pt x="1959906" y="538450"/>
                  </a:cubicBezTo>
                  <a:cubicBezTo>
                    <a:pt x="1959906" y="538450"/>
                    <a:pt x="1959906" y="538450"/>
                    <a:pt x="1960033" y="538323"/>
                  </a:cubicBezTo>
                  <a:cubicBezTo>
                    <a:pt x="1960668" y="536672"/>
                    <a:pt x="1961684" y="528798"/>
                    <a:pt x="1961684" y="528798"/>
                  </a:cubicBezTo>
                  <a:cubicBezTo>
                    <a:pt x="1962319" y="523591"/>
                    <a:pt x="1963970" y="508605"/>
                    <a:pt x="1963462" y="479014"/>
                  </a:cubicBezTo>
                  <a:close/>
                </a:path>
              </a:pathLst>
            </a:custGeom>
            <a:solidFill>
              <a:srgbClr val="FDD336"/>
            </a:solidFill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70" name="Group 70"/>
          <p:cNvGrpSpPr/>
          <p:nvPr/>
        </p:nvGrpSpPr>
        <p:grpSpPr>
          <a:xfrm>
            <a:off x="6471646" y="1586296"/>
            <a:ext cx="1064972" cy="1095215"/>
            <a:chOff x="0" y="0"/>
            <a:chExt cx="2839924" cy="2920572"/>
          </a:xfrm>
        </p:grpSpPr>
        <p:sp>
          <p:nvSpPr>
            <p:cNvPr id="71" name="Freeform 71"/>
            <p:cNvSpPr/>
            <p:nvPr/>
          </p:nvSpPr>
          <p:spPr>
            <a:xfrm rot="5400000">
              <a:off x="109610" y="192257"/>
              <a:ext cx="2620705" cy="2236191"/>
            </a:xfrm>
            <a:custGeom>
              <a:avLst/>
              <a:gdLst/>
              <a:ahLst/>
              <a:cxnLst/>
              <a:rect l="l" t="t" r="r" b="b"/>
              <a:pathLst>
                <a:path w="2620705" h="2236191">
                  <a:moveTo>
                    <a:pt x="0" y="0"/>
                  </a:moveTo>
                  <a:lnTo>
                    <a:pt x="2620704" y="0"/>
                  </a:lnTo>
                  <a:lnTo>
                    <a:pt x="2620704" y="2236191"/>
                  </a:lnTo>
                  <a:lnTo>
                    <a:pt x="0" y="22361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r="-13632"/>
              </a:stretch>
            </a:blipFill>
          </p:spPr>
          <p:txBody>
            <a:bodyPr/>
            <a:lstStyle/>
            <a:p>
              <a:endParaRPr lang="ar-SA"/>
            </a:p>
          </p:txBody>
        </p:sp>
        <p:grpSp>
          <p:nvGrpSpPr>
            <p:cNvPr id="72" name="Group 72"/>
            <p:cNvGrpSpPr/>
            <p:nvPr/>
          </p:nvGrpSpPr>
          <p:grpSpPr>
            <a:xfrm>
              <a:off x="0" y="2485022"/>
              <a:ext cx="2839924" cy="435550"/>
              <a:chOff x="0" y="0"/>
              <a:chExt cx="560973" cy="86035"/>
            </a:xfrm>
          </p:grpSpPr>
          <p:sp>
            <p:nvSpPr>
              <p:cNvPr id="73" name="Freeform 73"/>
              <p:cNvSpPr/>
              <p:nvPr/>
            </p:nvSpPr>
            <p:spPr>
              <a:xfrm>
                <a:off x="0" y="0"/>
                <a:ext cx="560973" cy="86035"/>
              </a:xfrm>
              <a:custGeom>
                <a:avLst/>
                <a:gdLst/>
                <a:ahLst/>
                <a:cxnLst/>
                <a:rect l="l" t="t" r="r" b="b"/>
                <a:pathLst>
                  <a:path w="560973" h="86035">
                    <a:moveTo>
                      <a:pt x="18174" y="0"/>
                    </a:moveTo>
                    <a:lnTo>
                      <a:pt x="542799" y="0"/>
                    </a:lnTo>
                    <a:cubicBezTo>
                      <a:pt x="552836" y="0"/>
                      <a:pt x="560973" y="8137"/>
                      <a:pt x="560973" y="18174"/>
                    </a:cubicBezTo>
                    <a:lnTo>
                      <a:pt x="560973" y="67861"/>
                    </a:lnTo>
                    <a:cubicBezTo>
                      <a:pt x="560973" y="77898"/>
                      <a:pt x="552836" y="86035"/>
                      <a:pt x="542799" y="86035"/>
                    </a:cubicBezTo>
                    <a:lnTo>
                      <a:pt x="18174" y="86035"/>
                    </a:lnTo>
                    <a:cubicBezTo>
                      <a:pt x="8137" y="86035"/>
                      <a:pt x="0" y="77898"/>
                      <a:pt x="0" y="67861"/>
                    </a:cubicBezTo>
                    <a:lnTo>
                      <a:pt x="0" y="18174"/>
                    </a:lnTo>
                    <a:cubicBezTo>
                      <a:pt x="0" y="8137"/>
                      <a:pt x="8137" y="0"/>
                      <a:pt x="18174" y="0"/>
                    </a:cubicBezTo>
                    <a:close/>
                  </a:path>
                </a:pathLst>
              </a:custGeom>
              <a:solidFill>
                <a:srgbClr val="B25C2C"/>
              </a:solidFill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74" name="TextBox 74"/>
              <p:cNvSpPr txBox="1"/>
              <p:nvPr/>
            </p:nvSpPr>
            <p:spPr>
              <a:xfrm>
                <a:off x="0" y="-19050"/>
                <a:ext cx="560973" cy="105085"/>
              </a:xfrm>
              <a:prstGeom prst="rect">
                <a:avLst/>
              </a:prstGeom>
            </p:spPr>
            <p:txBody>
              <a:bodyPr lIns="25400" tIns="25400" rIns="25400" bIns="2540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ts val="103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9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75" name="Group 75"/>
          <p:cNvGrpSpPr/>
          <p:nvPr/>
        </p:nvGrpSpPr>
        <p:grpSpPr>
          <a:xfrm>
            <a:off x="6471646" y="2870059"/>
            <a:ext cx="1064972" cy="1095215"/>
            <a:chOff x="0" y="0"/>
            <a:chExt cx="2839924" cy="2920572"/>
          </a:xfrm>
        </p:grpSpPr>
        <p:sp>
          <p:nvSpPr>
            <p:cNvPr id="76" name="Freeform 76"/>
            <p:cNvSpPr/>
            <p:nvPr/>
          </p:nvSpPr>
          <p:spPr>
            <a:xfrm rot="5400000">
              <a:off x="109610" y="192257"/>
              <a:ext cx="2620705" cy="2236191"/>
            </a:xfrm>
            <a:custGeom>
              <a:avLst/>
              <a:gdLst/>
              <a:ahLst/>
              <a:cxnLst/>
              <a:rect l="l" t="t" r="r" b="b"/>
              <a:pathLst>
                <a:path w="2620705" h="2236191">
                  <a:moveTo>
                    <a:pt x="0" y="0"/>
                  </a:moveTo>
                  <a:lnTo>
                    <a:pt x="2620704" y="0"/>
                  </a:lnTo>
                  <a:lnTo>
                    <a:pt x="2620704" y="2236191"/>
                  </a:lnTo>
                  <a:lnTo>
                    <a:pt x="0" y="22361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r="-13632"/>
              </a:stretch>
            </a:blipFill>
          </p:spPr>
          <p:txBody>
            <a:bodyPr/>
            <a:lstStyle/>
            <a:p>
              <a:endParaRPr lang="ar-SA"/>
            </a:p>
          </p:txBody>
        </p:sp>
        <p:grpSp>
          <p:nvGrpSpPr>
            <p:cNvPr id="77" name="Group 77"/>
            <p:cNvGrpSpPr/>
            <p:nvPr/>
          </p:nvGrpSpPr>
          <p:grpSpPr>
            <a:xfrm>
              <a:off x="0" y="2485022"/>
              <a:ext cx="2839924" cy="435550"/>
              <a:chOff x="0" y="0"/>
              <a:chExt cx="560973" cy="86035"/>
            </a:xfrm>
          </p:grpSpPr>
          <p:sp>
            <p:nvSpPr>
              <p:cNvPr id="78" name="Freeform 78"/>
              <p:cNvSpPr/>
              <p:nvPr/>
            </p:nvSpPr>
            <p:spPr>
              <a:xfrm>
                <a:off x="0" y="0"/>
                <a:ext cx="560973" cy="86035"/>
              </a:xfrm>
              <a:custGeom>
                <a:avLst/>
                <a:gdLst/>
                <a:ahLst/>
                <a:cxnLst/>
                <a:rect l="l" t="t" r="r" b="b"/>
                <a:pathLst>
                  <a:path w="560973" h="86035">
                    <a:moveTo>
                      <a:pt x="18174" y="0"/>
                    </a:moveTo>
                    <a:lnTo>
                      <a:pt x="542799" y="0"/>
                    </a:lnTo>
                    <a:cubicBezTo>
                      <a:pt x="552836" y="0"/>
                      <a:pt x="560973" y="8137"/>
                      <a:pt x="560973" y="18174"/>
                    </a:cubicBezTo>
                    <a:lnTo>
                      <a:pt x="560973" y="67861"/>
                    </a:lnTo>
                    <a:cubicBezTo>
                      <a:pt x="560973" y="77898"/>
                      <a:pt x="552836" y="86035"/>
                      <a:pt x="542799" y="86035"/>
                    </a:cubicBezTo>
                    <a:lnTo>
                      <a:pt x="18174" y="86035"/>
                    </a:lnTo>
                    <a:cubicBezTo>
                      <a:pt x="8137" y="86035"/>
                      <a:pt x="0" y="77898"/>
                      <a:pt x="0" y="67861"/>
                    </a:cubicBezTo>
                    <a:lnTo>
                      <a:pt x="0" y="18174"/>
                    </a:lnTo>
                    <a:cubicBezTo>
                      <a:pt x="0" y="8137"/>
                      <a:pt x="8137" y="0"/>
                      <a:pt x="18174" y="0"/>
                    </a:cubicBezTo>
                    <a:close/>
                  </a:path>
                </a:pathLst>
              </a:custGeom>
              <a:solidFill>
                <a:srgbClr val="B25C2C"/>
              </a:solidFill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79" name="TextBox 79"/>
              <p:cNvSpPr txBox="1"/>
              <p:nvPr/>
            </p:nvSpPr>
            <p:spPr>
              <a:xfrm>
                <a:off x="0" y="-19050"/>
                <a:ext cx="560973" cy="105085"/>
              </a:xfrm>
              <a:prstGeom prst="rect">
                <a:avLst/>
              </a:prstGeom>
            </p:spPr>
            <p:txBody>
              <a:bodyPr lIns="25400" tIns="25400" rIns="25400" bIns="2540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ts val="103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9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80" name="Group 80"/>
          <p:cNvGrpSpPr/>
          <p:nvPr/>
        </p:nvGrpSpPr>
        <p:grpSpPr>
          <a:xfrm>
            <a:off x="6471646" y="4153822"/>
            <a:ext cx="1064972" cy="1095215"/>
            <a:chOff x="0" y="0"/>
            <a:chExt cx="2839924" cy="2920572"/>
          </a:xfrm>
        </p:grpSpPr>
        <p:sp>
          <p:nvSpPr>
            <p:cNvPr id="81" name="Freeform 81"/>
            <p:cNvSpPr/>
            <p:nvPr/>
          </p:nvSpPr>
          <p:spPr>
            <a:xfrm rot="5400000">
              <a:off x="109610" y="192257"/>
              <a:ext cx="2620705" cy="2236191"/>
            </a:xfrm>
            <a:custGeom>
              <a:avLst/>
              <a:gdLst/>
              <a:ahLst/>
              <a:cxnLst/>
              <a:rect l="l" t="t" r="r" b="b"/>
              <a:pathLst>
                <a:path w="2620705" h="2236191">
                  <a:moveTo>
                    <a:pt x="0" y="0"/>
                  </a:moveTo>
                  <a:lnTo>
                    <a:pt x="2620704" y="0"/>
                  </a:lnTo>
                  <a:lnTo>
                    <a:pt x="2620704" y="2236191"/>
                  </a:lnTo>
                  <a:lnTo>
                    <a:pt x="0" y="22361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r="-13632"/>
              </a:stretch>
            </a:blipFill>
          </p:spPr>
          <p:txBody>
            <a:bodyPr/>
            <a:lstStyle/>
            <a:p>
              <a:endParaRPr lang="ar-SA"/>
            </a:p>
          </p:txBody>
        </p:sp>
        <p:grpSp>
          <p:nvGrpSpPr>
            <p:cNvPr id="82" name="Group 82"/>
            <p:cNvGrpSpPr/>
            <p:nvPr/>
          </p:nvGrpSpPr>
          <p:grpSpPr>
            <a:xfrm>
              <a:off x="0" y="2485022"/>
              <a:ext cx="2839924" cy="435550"/>
              <a:chOff x="0" y="0"/>
              <a:chExt cx="560973" cy="86035"/>
            </a:xfrm>
          </p:grpSpPr>
          <p:sp>
            <p:nvSpPr>
              <p:cNvPr id="83" name="Freeform 83"/>
              <p:cNvSpPr/>
              <p:nvPr/>
            </p:nvSpPr>
            <p:spPr>
              <a:xfrm>
                <a:off x="0" y="0"/>
                <a:ext cx="560973" cy="86035"/>
              </a:xfrm>
              <a:custGeom>
                <a:avLst/>
                <a:gdLst/>
                <a:ahLst/>
                <a:cxnLst/>
                <a:rect l="l" t="t" r="r" b="b"/>
                <a:pathLst>
                  <a:path w="560973" h="86035">
                    <a:moveTo>
                      <a:pt x="18174" y="0"/>
                    </a:moveTo>
                    <a:lnTo>
                      <a:pt x="542799" y="0"/>
                    </a:lnTo>
                    <a:cubicBezTo>
                      <a:pt x="552836" y="0"/>
                      <a:pt x="560973" y="8137"/>
                      <a:pt x="560973" y="18174"/>
                    </a:cubicBezTo>
                    <a:lnTo>
                      <a:pt x="560973" y="67861"/>
                    </a:lnTo>
                    <a:cubicBezTo>
                      <a:pt x="560973" y="77898"/>
                      <a:pt x="552836" y="86035"/>
                      <a:pt x="542799" y="86035"/>
                    </a:cubicBezTo>
                    <a:lnTo>
                      <a:pt x="18174" y="86035"/>
                    </a:lnTo>
                    <a:cubicBezTo>
                      <a:pt x="8137" y="86035"/>
                      <a:pt x="0" y="77898"/>
                      <a:pt x="0" y="67861"/>
                    </a:cubicBezTo>
                    <a:lnTo>
                      <a:pt x="0" y="18174"/>
                    </a:lnTo>
                    <a:cubicBezTo>
                      <a:pt x="0" y="8137"/>
                      <a:pt x="8137" y="0"/>
                      <a:pt x="18174" y="0"/>
                    </a:cubicBezTo>
                    <a:close/>
                  </a:path>
                </a:pathLst>
              </a:custGeom>
              <a:solidFill>
                <a:srgbClr val="B25C2C"/>
              </a:solidFill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84" name="TextBox 84"/>
              <p:cNvSpPr txBox="1"/>
              <p:nvPr/>
            </p:nvSpPr>
            <p:spPr>
              <a:xfrm>
                <a:off x="0" y="-19050"/>
                <a:ext cx="560973" cy="105085"/>
              </a:xfrm>
              <a:prstGeom prst="rect">
                <a:avLst/>
              </a:prstGeom>
            </p:spPr>
            <p:txBody>
              <a:bodyPr lIns="25400" tIns="25400" rIns="25400" bIns="25400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ts val="103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9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65" name="TextBox 3">
            <a:extLst>
              <a:ext uri="{FF2B5EF4-FFF2-40B4-BE49-F238E27FC236}">
                <a16:creationId xmlns:a16="http://schemas.microsoft.com/office/drawing/2014/main" id="{4C7E118A-E6CE-28AD-5F07-5600B5220407}"/>
              </a:ext>
            </a:extLst>
          </p:cNvPr>
          <p:cNvSpPr txBox="1"/>
          <p:nvPr/>
        </p:nvSpPr>
        <p:spPr bwMode="auto">
          <a:xfrm>
            <a:off x="3338815" y="2741834"/>
            <a:ext cx="2553114" cy="92333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EG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8-2</a:t>
            </a:r>
          </a:p>
        </p:txBody>
      </p:sp>
      <p:sp>
        <p:nvSpPr>
          <p:cNvPr id="85" name="TextBox 3">
            <a:extLst>
              <a:ext uri="{FF2B5EF4-FFF2-40B4-BE49-F238E27FC236}">
                <a16:creationId xmlns:a16="http://schemas.microsoft.com/office/drawing/2014/main" id="{5E6AA6ED-150D-4330-96B3-AD50DEF45E20}"/>
              </a:ext>
            </a:extLst>
          </p:cNvPr>
          <p:cNvSpPr txBox="1"/>
          <p:nvPr/>
        </p:nvSpPr>
        <p:spPr bwMode="auto">
          <a:xfrm>
            <a:off x="991198" y="2242747"/>
            <a:ext cx="2572357" cy="2145268"/>
          </a:xfrm>
          <a:prstGeom prst="flowChartAlternateProcess">
            <a:avLst/>
          </a:prstGeom>
          <a:solidFill>
            <a:srgbClr val="58AB9B"/>
          </a:solidFill>
          <a:ln>
            <a:noFill/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EG" sz="4000" b="1" dirty="0">
                <a:solidFill>
                  <a:prstClr val="black"/>
                </a:solidFill>
                <a:cs typeface="Times New Roman" panose="02020603050405020304" pitchFamily="18" charset="0"/>
              </a:rPr>
              <a:t>حل المعادلات التربيعية بيانيًا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CKLC048.WMF">
            <a:extLst>
              <a:ext uri="{FF2B5EF4-FFF2-40B4-BE49-F238E27FC236}">
                <a16:creationId xmlns:a16="http://schemas.microsoft.com/office/drawing/2014/main" id="{2E477669-2DED-D111-B8DA-759B0879FF4D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2636838"/>
            <a:ext cx="685800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ACDA57C-509B-1798-484D-849605700CB6}"/>
              </a:ext>
            </a:extLst>
          </p:cNvPr>
          <p:cNvSpPr/>
          <p:nvPr/>
        </p:nvSpPr>
        <p:spPr>
          <a:xfrm>
            <a:off x="1857375" y="3178175"/>
            <a:ext cx="5659438" cy="7699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cap="small" dirty="0">
                <a:latin typeface="+mn-lt"/>
                <a:cs typeface="+mn-cs"/>
              </a:rPr>
              <a:t>1أ) – س</a:t>
            </a:r>
            <a:r>
              <a:rPr lang="ar-EG" sz="4400" b="1" baseline="30000" dirty="0">
                <a:latin typeface="+mn-lt"/>
                <a:cs typeface="+mn-cs"/>
              </a:rPr>
              <a:t>2</a:t>
            </a:r>
            <a:r>
              <a:rPr lang="ar-EG" sz="4400" b="1" cap="small" dirty="0">
                <a:latin typeface="+mn-lt"/>
                <a:cs typeface="+mn-cs"/>
              </a:rPr>
              <a:t> – 3س + 18 = 0</a:t>
            </a:r>
            <a:endParaRPr lang="ar-EG" sz="4400" b="1" dirty="0">
              <a:latin typeface="+mn-lt"/>
              <a:cs typeface="+mn-cs"/>
            </a:endParaRPr>
          </a:p>
        </p:txBody>
      </p:sp>
    </p:spTree>
  </p:cSld>
  <p:clrMapOvr>
    <a:masterClrMapping/>
  </p:clrMapOvr>
  <p:transition>
    <p:split dir="in"/>
    <p:sndAc>
      <p:stSnd>
        <p:snd r:embed="rId2" name="cashre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ched_lighttrail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772278B3-9A93-C97B-920D-500195DBAA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4300" y="836613"/>
            <a:ext cx="40322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3600" b="1">
                <a:solidFill>
                  <a:srgbClr val="3333CC"/>
                </a:solidFill>
                <a:latin typeface="Arial" panose="020B0604020202020204" pitchFamily="34" charset="0"/>
              </a:rPr>
              <a:t>حل المعادلة هو س= -6 وس= 3</a:t>
            </a:r>
            <a:endParaRPr lang="en-US" altLang="ar-EG" sz="3600">
              <a:solidFill>
                <a:srgbClr val="3333CC"/>
              </a:solidFill>
              <a:latin typeface="Arial" panose="020B0604020202020204" pitchFamily="34" charset="0"/>
            </a:endParaRPr>
          </a:p>
        </p:txBody>
      </p:sp>
      <p:pic>
        <p:nvPicPr>
          <p:cNvPr id="63490" name="صورة 18">
            <a:extLst>
              <a:ext uri="{FF2B5EF4-FFF2-40B4-BE49-F238E27FC236}">
                <a16:creationId xmlns:a16="http://schemas.microsoft.com/office/drawing/2014/main" id="{2C1F1CDD-0D02-8899-1F1C-6DAD0D5911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-18000" contrast="1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406525"/>
            <a:ext cx="3168650" cy="346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1">
            <a:extLst>
              <a:ext uri="{FF2B5EF4-FFF2-40B4-BE49-F238E27FC236}">
                <a16:creationId xmlns:a16="http://schemas.microsoft.com/office/drawing/2014/main" id="{4ADDF26A-9020-DDE3-901C-8B93D75CED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7900" y="2133600"/>
            <a:ext cx="31686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3600" b="1">
                <a:solidFill>
                  <a:srgbClr val="C00000"/>
                </a:solidFill>
                <a:latin typeface="Arial" panose="020B0604020202020204" pitchFamily="34" charset="0"/>
              </a:rPr>
              <a:t>تحقق:</a:t>
            </a:r>
            <a:endParaRPr lang="en-US" altLang="ar-EG" sz="360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15" name="TextBox 11">
            <a:extLst>
              <a:ext uri="{FF2B5EF4-FFF2-40B4-BE49-F238E27FC236}">
                <a16:creationId xmlns:a16="http://schemas.microsoft.com/office/drawing/2014/main" id="{F9CF65E8-C384-02D3-2AC3-F71D14B45D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2852738"/>
            <a:ext cx="4105275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b="1">
                <a:latin typeface="Arial" panose="020B0604020202020204" pitchFamily="34" charset="0"/>
              </a:rPr>
              <a:t>التعويض عن س= 3 في المعادلة الأصلية </a:t>
            </a:r>
            <a:endParaRPr lang="en-US" altLang="ar-EG">
              <a:latin typeface="Arial" panose="020B0604020202020204" pitchFamily="34" charset="0"/>
            </a:endParaRPr>
          </a:p>
        </p:txBody>
      </p:sp>
      <p:sp>
        <p:nvSpPr>
          <p:cNvPr id="16" name="TextBox 11">
            <a:extLst>
              <a:ext uri="{FF2B5EF4-FFF2-40B4-BE49-F238E27FC236}">
                <a16:creationId xmlns:a16="http://schemas.microsoft.com/office/drawing/2014/main" id="{10A2895E-4E5D-DA1B-CCD3-D24259F98B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3938" y="4005263"/>
            <a:ext cx="41036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b="1">
                <a:latin typeface="Arial" panose="020B0604020202020204" pitchFamily="34" charset="0"/>
              </a:rPr>
              <a:t>-س</a:t>
            </a:r>
            <a:r>
              <a:rPr lang="ar-EG" altLang="ar-EG" b="1" baseline="30000"/>
              <a:t>2</a:t>
            </a:r>
            <a:r>
              <a:rPr lang="ar-EG" altLang="ar-EG" b="1">
                <a:latin typeface="Arial" panose="020B0604020202020204" pitchFamily="34" charset="0"/>
              </a:rPr>
              <a:t> -3س +18 =0</a:t>
            </a:r>
            <a:endParaRPr lang="en-US" altLang="ar-EG">
              <a:latin typeface="Arial" panose="020B0604020202020204" pitchFamily="34" charset="0"/>
            </a:endParaRPr>
          </a:p>
        </p:txBody>
      </p:sp>
      <p:sp>
        <p:nvSpPr>
          <p:cNvPr id="17" name="TextBox 11">
            <a:extLst>
              <a:ext uri="{FF2B5EF4-FFF2-40B4-BE49-F238E27FC236}">
                <a16:creationId xmlns:a16="http://schemas.microsoft.com/office/drawing/2014/main" id="{BD7E91C0-5CD9-746C-0E02-C983402D82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4724400"/>
            <a:ext cx="410527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b="1">
                <a:latin typeface="Arial" panose="020B0604020202020204" pitchFamily="34" charset="0"/>
              </a:rPr>
              <a:t>-(3)</a:t>
            </a:r>
            <a:r>
              <a:rPr lang="ar-EG" altLang="ar-EG" b="1" baseline="30000"/>
              <a:t>2</a:t>
            </a:r>
            <a:r>
              <a:rPr lang="ar-EG" altLang="ar-EG" b="1">
                <a:latin typeface="Arial" panose="020B0604020202020204" pitchFamily="34" charset="0"/>
              </a:rPr>
              <a:t> -3(3) +18 =0</a:t>
            </a:r>
            <a:endParaRPr lang="en-US" altLang="ar-EG">
              <a:latin typeface="Arial" panose="020B0604020202020204" pitchFamily="34" charset="0"/>
            </a:endParaRPr>
          </a:p>
        </p:txBody>
      </p:sp>
      <p:sp>
        <p:nvSpPr>
          <p:cNvPr id="18" name="TextBox 11">
            <a:extLst>
              <a:ext uri="{FF2B5EF4-FFF2-40B4-BE49-F238E27FC236}">
                <a16:creationId xmlns:a16="http://schemas.microsoft.com/office/drawing/2014/main" id="{3E9FDD9E-4F46-9AFA-66CB-C5C65FBCAA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5263" y="5457825"/>
            <a:ext cx="41052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b="1">
                <a:latin typeface="Arial" panose="020B0604020202020204" pitchFamily="34" charset="0"/>
              </a:rPr>
              <a:t>-18 +18 =0   </a:t>
            </a:r>
            <a:r>
              <a:rPr lang="ar-EG" altLang="ar-EG" sz="3600" b="1">
                <a:solidFill>
                  <a:srgbClr val="00B050"/>
                </a:solidFill>
                <a:latin typeface="Arial" panose="020B0604020202020204" pitchFamily="34" charset="0"/>
                <a:sym typeface="Wingdings 2" panose="05020102010507070707" pitchFamily="18" charset="2"/>
              </a:rPr>
              <a:t></a:t>
            </a:r>
            <a:r>
              <a:rPr lang="en-US" altLang="ar-EG" b="1">
                <a:latin typeface="Arial" panose="020B0604020202020204" pitchFamily="34" charset="0"/>
              </a:rPr>
              <a:t> </a:t>
            </a:r>
            <a:endParaRPr lang="en-US" altLang="ar-EG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ipe/>
    <p:sndAc>
      <p:stSnd>
        <p:snd r:embed="rId2" name="0063 - arcade game beep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63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5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5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5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5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5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5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5" grpId="0"/>
      <p:bldP spid="16" grpId="0"/>
      <p:bldP spid="17" grpId="0"/>
      <p:bldP spid="1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Box 11">
            <a:extLst>
              <a:ext uri="{FF2B5EF4-FFF2-40B4-BE49-F238E27FC236}">
                <a16:creationId xmlns:a16="http://schemas.microsoft.com/office/drawing/2014/main" id="{07D1404F-47B8-7C66-6FD5-4861291FFA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4300" y="836613"/>
            <a:ext cx="40322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3600" b="1">
                <a:solidFill>
                  <a:srgbClr val="3333CC"/>
                </a:solidFill>
                <a:latin typeface="Arial" panose="020B0604020202020204" pitchFamily="34" charset="0"/>
              </a:rPr>
              <a:t>حل المعادلة هو س= -6 وس= 3</a:t>
            </a:r>
            <a:endParaRPr lang="en-US" altLang="ar-EG" sz="3600">
              <a:solidFill>
                <a:srgbClr val="3333CC"/>
              </a:solidFill>
              <a:latin typeface="Arial" panose="020B0604020202020204" pitchFamily="34" charset="0"/>
            </a:endParaRPr>
          </a:p>
        </p:txBody>
      </p:sp>
      <p:pic>
        <p:nvPicPr>
          <p:cNvPr id="52227" name="صورة 18">
            <a:extLst>
              <a:ext uri="{FF2B5EF4-FFF2-40B4-BE49-F238E27FC236}">
                <a16:creationId xmlns:a16="http://schemas.microsoft.com/office/drawing/2014/main" id="{E8F8AC7B-7517-0BF1-43D2-2815E1D64E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-18000" contrast="1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813" y="1436688"/>
            <a:ext cx="3214687" cy="352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8" name="TextBox 11">
            <a:extLst>
              <a:ext uri="{FF2B5EF4-FFF2-40B4-BE49-F238E27FC236}">
                <a16:creationId xmlns:a16="http://schemas.microsoft.com/office/drawing/2014/main" id="{DB6C9DEF-906E-5757-C619-5095E678C6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7900" y="2133600"/>
            <a:ext cx="31686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3600" b="1">
                <a:solidFill>
                  <a:srgbClr val="C00000"/>
                </a:solidFill>
                <a:latin typeface="Arial" panose="020B0604020202020204" pitchFamily="34" charset="0"/>
              </a:rPr>
              <a:t>تحقق:</a:t>
            </a:r>
            <a:endParaRPr lang="en-US" altLang="ar-EG" sz="360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15" name="TextBox 11">
            <a:extLst>
              <a:ext uri="{FF2B5EF4-FFF2-40B4-BE49-F238E27FC236}">
                <a16:creationId xmlns:a16="http://schemas.microsoft.com/office/drawing/2014/main" id="{37F62AA5-4933-9ADC-B883-4E1E582896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2852738"/>
            <a:ext cx="4105275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b="1">
                <a:latin typeface="Arial" panose="020B0604020202020204" pitchFamily="34" charset="0"/>
              </a:rPr>
              <a:t>التعويض عن س= -6 في المعادلة الأصلية </a:t>
            </a:r>
            <a:endParaRPr lang="en-US" altLang="ar-EG">
              <a:latin typeface="Arial" panose="020B0604020202020204" pitchFamily="34" charset="0"/>
            </a:endParaRPr>
          </a:p>
        </p:txBody>
      </p:sp>
      <p:sp>
        <p:nvSpPr>
          <p:cNvPr id="16" name="TextBox 11">
            <a:extLst>
              <a:ext uri="{FF2B5EF4-FFF2-40B4-BE49-F238E27FC236}">
                <a16:creationId xmlns:a16="http://schemas.microsoft.com/office/drawing/2014/main" id="{C7F91F31-E61D-941B-AC53-70C6BAD2D4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3938" y="4005263"/>
            <a:ext cx="41036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b="1">
                <a:latin typeface="Arial" panose="020B0604020202020204" pitchFamily="34" charset="0"/>
              </a:rPr>
              <a:t>-س</a:t>
            </a:r>
            <a:r>
              <a:rPr lang="ar-EG" altLang="ar-EG" b="1" baseline="30000"/>
              <a:t>2</a:t>
            </a:r>
            <a:r>
              <a:rPr lang="ar-EG" altLang="ar-EG" b="1">
                <a:latin typeface="Arial" panose="020B0604020202020204" pitchFamily="34" charset="0"/>
              </a:rPr>
              <a:t> -3س +18 =0</a:t>
            </a:r>
            <a:endParaRPr lang="en-US" altLang="ar-EG">
              <a:latin typeface="Arial" panose="020B0604020202020204" pitchFamily="34" charset="0"/>
            </a:endParaRPr>
          </a:p>
        </p:txBody>
      </p:sp>
      <p:sp>
        <p:nvSpPr>
          <p:cNvPr id="17" name="TextBox 11">
            <a:extLst>
              <a:ext uri="{FF2B5EF4-FFF2-40B4-BE49-F238E27FC236}">
                <a16:creationId xmlns:a16="http://schemas.microsoft.com/office/drawing/2014/main" id="{3AC2CE51-E4B8-309E-B406-95ECEC70CD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4724400"/>
            <a:ext cx="410527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b="1">
                <a:latin typeface="Arial" panose="020B0604020202020204" pitchFamily="34" charset="0"/>
              </a:rPr>
              <a:t>-(-6)</a:t>
            </a:r>
            <a:r>
              <a:rPr lang="ar-EG" altLang="ar-EG" b="1" baseline="30000"/>
              <a:t>2</a:t>
            </a:r>
            <a:r>
              <a:rPr lang="ar-EG" altLang="ar-EG" b="1">
                <a:latin typeface="Arial" panose="020B0604020202020204" pitchFamily="34" charset="0"/>
              </a:rPr>
              <a:t> -3(-6) +18 =0</a:t>
            </a:r>
            <a:endParaRPr lang="en-US" altLang="ar-EG">
              <a:latin typeface="Arial" panose="020B0604020202020204" pitchFamily="34" charset="0"/>
            </a:endParaRPr>
          </a:p>
        </p:txBody>
      </p:sp>
      <p:sp>
        <p:nvSpPr>
          <p:cNvPr id="18" name="TextBox 11">
            <a:extLst>
              <a:ext uri="{FF2B5EF4-FFF2-40B4-BE49-F238E27FC236}">
                <a16:creationId xmlns:a16="http://schemas.microsoft.com/office/drawing/2014/main" id="{EAA64C0D-4329-4D52-7097-E3D38F8266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9363" y="5392738"/>
            <a:ext cx="41052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b="1">
                <a:latin typeface="Arial" panose="020B0604020202020204" pitchFamily="34" charset="0"/>
              </a:rPr>
              <a:t>-36 +36 =0 </a:t>
            </a:r>
            <a:r>
              <a:rPr lang="ar-EG" altLang="ar-EG" b="1">
                <a:solidFill>
                  <a:srgbClr val="00B050"/>
                </a:solidFill>
                <a:latin typeface="Arial" panose="020B0604020202020204" pitchFamily="34" charset="0"/>
                <a:sym typeface="Wingdings 2" panose="05020102010507070707" pitchFamily="18" charset="2"/>
              </a:rPr>
              <a:t></a:t>
            </a:r>
            <a:endParaRPr lang="en-US" altLang="ar-EG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ipe/>
    <p:sndAc>
      <p:stSnd>
        <p:snd r:embed="rId2" name="0063 - arcade game beep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5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5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5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5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CKLC048.WMF">
            <a:extLst>
              <a:ext uri="{FF2B5EF4-FFF2-40B4-BE49-F238E27FC236}">
                <a16:creationId xmlns:a16="http://schemas.microsoft.com/office/drawing/2014/main" id="{3A335148-FE2E-51E1-726B-F19D169A802A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916113"/>
            <a:ext cx="6858000" cy="221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55897CE-A6D8-7202-BB76-C89A30726E8C}"/>
              </a:ext>
            </a:extLst>
          </p:cNvPr>
          <p:cNvSpPr/>
          <p:nvPr/>
        </p:nvSpPr>
        <p:spPr>
          <a:xfrm>
            <a:off x="1641475" y="2638425"/>
            <a:ext cx="5467350" cy="7699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400" b="1" cap="small" dirty="0" err="1">
                <a:latin typeface="Arial" charset="0"/>
                <a:cs typeface="Arial" charset="0"/>
              </a:rPr>
              <a:t>1ب</a:t>
            </a:r>
            <a:r>
              <a:rPr lang="ar-EG" sz="4400" b="1" cap="small" dirty="0">
                <a:latin typeface="Arial" charset="0"/>
                <a:cs typeface="Arial" charset="0"/>
              </a:rPr>
              <a:t>) </a:t>
            </a:r>
            <a:r>
              <a:rPr lang="ar-EG" sz="4400" b="1" cap="small" dirty="0" err="1">
                <a:latin typeface="Arial" charset="0"/>
                <a:cs typeface="Arial" charset="0"/>
              </a:rPr>
              <a:t>س</a:t>
            </a:r>
            <a:r>
              <a:rPr lang="ar-EG" sz="4400" b="1" baseline="30000" dirty="0" err="1">
                <a:latin typeface="Arial" charset="0"/>
                <a:cs typeface="Arial" charset="0"/>
              </a:rPr>
              <a:t>2</a:t>
            </a:r>
            <a:r>
              <a:rPr lang="ar-EG" sz="4400" b="1" cap="small" dirty="0">
                <a:latin typeface="Arial" charset="0"/>
                <a:cs typeface="Arial" charset="0"/>
              </a:rPr>
              <a:t> – </a:t>
            </a:r>
            <a:r>
              <a:rPr lang="ar-EG" sz="4400" b="1" cap="small" dirty="0" err="1">
                <a:latin typeface="Arial" charset="0"/>
                <a:cs typeface="Arial" charset="0"/>
              </a:rPr>
              <a:t>4س</a:t>
            </a:r>
            <a:r>
              <a:rPr lang="ar-EG" sz="4400" b="1" cap="small" dirty="0">
                <a:latin typeface="Arial" charset="0"/>
                <a:cs typeface="Arial" charset="0"/>
              </a:rPr>
              <a:t> + </a:t>
            </a:r>
            <a:r>
              <a:rPr lang="ar-EG" sz="4400" b="1" cap="small" dirty="0" err="1">
                <a:latin typeface="Arial" charset="0"/>
                <a:cs typeface="Arial" charset="0"/>
              </a:rPr>
              <a:t>3 </a:t>
            </a:r>
            <a:r>
              <a:rPr lang="ar-EG" sz="4400" b="1" cap="small" dirty="0">
                <a:latin typeface="Arial" charset="0"/>
                <a:cs typeface="Arial" charset="0"/>
              </a:rPr>
              <a:t>= 0 </a:t>
            </a:r>
            <a:endParaRPr lang="en-US" sz="4400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>
    <p:split dir="in"/>
    <p:sndAc>
      <p:stSnd>
        <p:snd r:embed="rId2" name="cashre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ched_lighttrail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6066AD75-D481-97F6-1ACB-EFE553A339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4300" y="836613"/>
            <a:ext cx="40322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3600" b="1">
                <a:solidFill>
                  <a:srgbClr val="3333CC"/>
                </a:solidFill>
                <a:latin typeface="Arial" panose="020B0604020202020204" pitchFamily="34" charset="0"/>
              </a:rPr>
              <a:t>حل المعادلة هو س= 1 وس= 3</a:t>
            </a:r>
            <a:endParaRPr lang="en-US" altLang="ar-EG" sz="3600">
              <a:solidFill>
                <a:srgbClr val="3333CC"/>
              </a:solidFill>
              <a:latin typeface="Arial" panose="020B0604020202020204" pitchFamily="34" charset="0"/>
            </a:endParaRPr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6E288FB3-F0B0-42CF-9163-2355478F8D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7900" y="2133600"/>
            <a:ext cx="31686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3600" b="1">
                <a:solidFill>
                  <a:srgbClr val="C00000"/>
                </a:solidFill>
                <a:latin typeface="Arial" panose="020B0604020202020204" pitchFamily="34" charset="0"/>
              </a:rPr>
              <a:t>تحقق:</a:t>
            </a:r>
            <a:endParaRPr lang="en-US" altLang="ar-EG" sz="360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15" name="TextBox 11">
            <a:extLst>
              <a:ext uri="{FF2B5EF4-FFF2-40B4-BE49-F238E27FC236}">
                <a16:creationId xmlns:a16="http://schemas.microsoft.com/office/drawing/2014/main" id="{2A465723-9533-DDE3-E8AC-7FCBDCE250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2852738"/>
            <a:ext cx="4105275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b="1">
                <a:latin typeface="Arial" panose="020B0604020202020204" pitchFamily="34" charset="0"/>
              </a:rPr>
              <a:t>التعويض عن س= 1 في المعادلة الأصلية </a:t>
            </a:r>
            <a:endParaRPr lang="en-US" altLang="ar-EG">
              <a:latin typeface="Arial" panose="020B0604020202020204" pitchFamily="34" charset="0"/>
            </a:endParaRPr>
          </a:p>
        </p:txBody>
      </p:sp>
      <p:sp>
        <p:nvSpPr>
          <p:cNvPr id="16" name="TextBox 11">
            <a:extLst>
              <a:ext uri="{FF2B5EF4-FFF2-40B4-BE49-F238E27FC236}">
                <a16:creationId xmlns:a16="http://schemas.microsoft.com/office/drawing/2014/main" id="{4F32EE67-97CF-48BB-D542-4C99424B6C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3938" y="4005263"/>
            <a:ext cx="41036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b="1">
                <a:latin typeface="Arial" panose="020B0604020202020204" pitchFamily="34" charset="0"/>
              </a:rPr>
              <a:t>س</a:t>
            </a:r>
            <a:r>
              <a:rPr lang="ar-EG" altLang="ar-EG" b="1" baseline="30000"/>
              <a:t>2</a:t>
            </a:r>
            <a:r>
              <a:rPr lang="ar-EG" altLang="ar-EG" b="1">
                <a:latin typeface="Arial" panose="020B0604020202020204" pitchFamily="34" charset="0"/>
              </a:rPr>
              <a:t> -4س +3 =0</a:t>
            </a:r>
            <a:endParaRPr lang="en-US" altLang="ar-EG">
              <a:latin typeface="Arial" panose="020B0604020202020204" pitchFamily="34" charset="0"/>
            </a:endParaRPr>
          </a:p>
        </p:txBody>
      </p:sp>
      <p:sp>
        <p:nvSpPr>
          <p:cNvPr id="17" name="TextBox 11">
            <a:extLst>
              <a:ext uri="{FF2B5EF4-FFF2-40B4-BE49-F238E27FC236}">
                <a16:creationId xmlns:a16="http://schemas.microsoft.com/office/drawing/2014/main" id="{B893854D-4DDF-CA78-0131-25E980FDA2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5375" y="4724400"/>
            <a:ext cx="410527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b="1">
                <a:latin typeface="Arial" panose="020B0604020202020204" pitchFamily="34" charset="0"/>
              </a:rPr>
              <a:t>(1)</a:t>
            </a:r>
            <a:r>
              <a:rPr lang="ar-EG" altLang="ar-EG" b="1" baseline="30000"/>
              <a:t>2</a:t>
            </a:r>
            <a:r>
              <a:rPr lang="ar-EG" altLang="ar-EG" b="1">
                <a:latin typeface="Arial" panose="020B0604020202020204" pitchFamily="34" charset="0"/>
              </a:rPr>
              <a:t> -4(1) +3 =0</a:t>
            </a:r>
            <a:endParaRPr lang="en-US" altLang="ar-EG">
              <a:latin typeface="Arial" panose="020B0604020202020204" pitchFamily="34" charset="0"/>
            </a:endParaRPr>
          </a:p>
        </p:txBody>
      </p:sp>
      <p:sp>
        <p:nvSpPr>
          <p:cNvPr id="18" name="TextBox 11">
            <a:extLst>
              <a:ext uri="{FF2B5EF4-FFF2-40B4-BE49-F238E27FC236}">
                <a16:creationId xmlns:a16="http://schemas.microsoft.com/office/drawing/2014/main" id="{838AA96F-082B-649E-FFB2-C793592FE2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9975" y="5349875"/>
            <a:ext cx="41036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b="1">
                <a:latin typeface="Arial" panose="020B0604020202020204" pitchFamily="34" charset="0"/>
              </a:rPr>
              <a:t>-3 +3 =0 </a:t>
            </a:r>
            <a:r>
              <a:rPr lang="ar-EG" altLang="ar-EG" sz="3600" b="1">
                <a:solidFill>
                  <a:srgbClr val="00B050"/>
                </a:solidFill>
                <a:latin typeface="Arial" panose="020B0604020202020204" pitchFamily="34" charset="0"/>
                <a:sym typeface="Wingdings 2" panose="05020102010507070707" pitchFamily="18" charset="2"/>
              </a:rPr>
              <a:t></a:t>
            </a:r>
            <a:endParaRPr lang="en-US" altLang="ar-EG">
              <a:latin typeface="Arial" panose="020B0604020202020204" pitchFamily="34" charset="0"/>
            </a:endParaRPr>
          </a:p>
        </p:txBody>
      </p:sp>
      <p:pic>
        <p:nvPicPr>
          <p:cNvPr id="64514" name="صورة 19">
            <a:extLst>
              <a:ext uri="{FF2B5EF4-FFF2-40B4-BE49-F238E27FC236}">
                <a16:creationId xmlns:a16="http://schemas.microsoft.com/office/drawing/2014/main" id="{0C94DCF7-792D-80EC-944F-3BA5A157A8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-18000" contrast="1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25" y="1700213"/>
            <a:ext cx="3276600" cy="3382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/>
    <p:sndAc>
      <p:stSnd>
        <p:snd r:embed="rId2" name="0063 - arcade game beep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64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5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5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5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5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5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5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5" grpId="0"/>
      <p:bldP spid="16" grpId="0"/>
      <p:bldP spid="17" grpId="0"/>
      <p:bldP spid="1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Box 11">
            <a:extLst>
              <a:ext uri="{FF2B5EF4-FFF2-40B4-BE49-F238E27FC236}">
                <a16:creationId xmlns:a16="http://schemas.microsoft.com/office/drawing/2014/main" id="{952F0429-A70C-FD84-3A07-41A5D76825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4300" y="836613"/>
            <a:ext cx="40322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3600" b="1">
                <a:solidFill>
                  <a:srgbClr val="3333CC"/>
                </a:solidFill>
                <a:latin typeface="Arial" panose="020B0604020202020204" pitchFamily="34" charset="0"/>
              </a:rPr>
              <a:t>حل المعادلة هو س= 1 وس= 3</a:t>
            </a:r>
            <a:endParaRPr lang="en-US" altLang="ar-EG" sz="3600">
              <a:solidFill>
                <a:srgbClr val="3333CC"/>
              </a:solidFill>
              <a:latin typeface="Arial" panose="020B0604020202020204" pitchFamily="34" charset="0"/>
            </a:endParaRPr>
          </a:p>
        </p:txBody>
      </p:sp>
      <p:sp>
        <p:nvSpPr>
          <p:cNvPr id="55299" name="TextBox 11">
            <a:extLst>
              <a:ext uri="{FF2B5EF4-FFF2-40B4-BE49-F238E27FC236}">
                <a16:creationId xmlns:a16="http://schemas.microsoft.com/office/drawing/2014/main" id="{C38BD095-BB74-756B-CA4D-EC0409082F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7900" y="2133600"/>
            <a:ext cx="31686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3600" b="1">
                <a:solidFill>
                  <a:srgbClr val="C00000"/>
                </a:solidFill>
                <a:latin typeface="Arial" panose="020B0604020202020204" pitchFamily="34" charset="0"/>
              </a:rPr>
              <a:t>تحقق:</a:t>
            </a:r>
            <a:endParaRPr lang="en-US" altLang="ar-EG" sz="360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15" name="TextBox 11">
            <a:extLst>
              <a:ext uri="{FF2B5EF4-FFF2-40B4-BE49-F238E27FC236}">
                <a16:creationId xmlns:a16="http://schemas.microsoft.com/office/drawing/2014/main" id="{99C33323-E6FB-646B-B8BF-FD4DBB1232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2852738"/>
            <a:ext cx="4105275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b="1">
                <a:latin typeface="Arial" panose="020B0604020202020204" pitchFamily="34" charset="0"/>
              </a:rPr>
              <a:t>التعويض عن س= 3 في المعادلة الأصلية </a:t>
            </a:r>
            <a:endParaRPr lang="en-US" altLang="ar-EG">
              <a:latin typeface="Arial" panose="020B0604020202020204" pitchFamily="34" charset="0"/>
            </a:endParaRPr>
          </a:p>
        </p:txBody>
      </p:sp>
      <p:sp>
        <p:nvSpPr>
          <p:cNvPr id="16" name="TextBox 11">
            <a:extLst>
              <a:ext uri="{FF2B5EF4-FFF2-40B4-BE49-F238E27FC236}">
                <a16:creationId xmlns:a16="http://schemas.microsoft.com/office/drawing/2014/main" id="{5D84C25A-DF6E-A701-E382-FEDD1C264F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0" y="4005263"/>
            <a:ext cx="41036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b="1">
                <a:latin typeface="Arial" panose="020B0604020202020204" pitchFamily="34" charset="0"/>
              </a:rPr>
              <a:t>س</a:t>
            </a:r>
            <a:r>
              <a:rPr lang="ar-EG" altLang="ar-EG" b="1" baseline="30000"/>
              <a:t>2</a:t>
            </a:r>
            <a:r>
              <a:rPr lang="ar-EG" altLang="ar-EG" b="1">
                <a:latin typeface="Arial" panose="020B0604020202020204" pitchFamily="34" charset="0"/>
              </a:rPr>
              <a:t> -4س +3 =0</a:t>
            </a:r>
            <a:endParaRPr lang="en-US" altLang="ar-EG">
              <a:latin typeface="Arial" panose="020B0604020202020204" pitchFamily="34" charset="0"/>
            </a:endParaRPr>
          </a:p>
        </p:txBody>
      </p:sp>
      <p:sp>
        <p:nvSpPr>
          <p:cNvPr id="17" name="TextBox 11">
            <a:extLst>
              <a:ext uri="{FF2B5EF4-FFF2-40B4-BE49-F238E27FC236}">
                <a16:creationId xmlns:a16="http://schemas.microsoft.com/office/drawing/2014/main" id="{E9B1422D-C947-4550-937C-C9F6B70530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8400" y="4724400"/>
            <a:ext cx="4103688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b="1">
                <a:latin typeface="Arial" panose="020B0604020202020204" pitchFamily="34" charset="0"/>
              </a:rPr>
              <a:t>(3)</a:t>
            </a:r>
            <a:r>
              <a:rPr lang="ar-EG" altLang="ar-EG" b="1" baseline="30000"/>
              <a:t>2</a:t>
            </a:r>
            <a:r>
              <a:rPr lang="ar-EG" altLang="ar-EG" b="1">
                <a:latin typeface="Arial" panose="020B0604020202020204" pitchFamily="34" charset="0"/>
              </a:rPr>
              <a:t> -4(3) +3 =0</a:t>
            </a:r>
            <a:endParaRPr lang="en-US" altLang="ar-EG">
              <a:latin typeface="Arial" panose="020B0604020202020204" pitchFamily="34" charset="0"/>
            </a:endParaRPr>
          </a:p>
        </p:txBody>
      </p:sp>
      <p:sp>
        <p:nvSpPr>
          <p:cNvPr id="18" name="TextBox 11">
            <a:extLst>
              <a:ext uri="{FF2B5EF4-FFF2-40B4-BE49-F238E27FC236}">
                <a16:creationId xmlns:a16="http://schemas.microsoft.com/office/drawing/2014/main" id="{7AC62A4A-F39A-9C20-7E61-41FBB1D053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4438" y="5373688"/>
            <a:ext cx="410368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b="1">
                <a:latin typeface="Arial" panose="020B0604020202020204" pitchFamily="34" charset="0"/>
              </a:rPr>
              <a:t>-9 +9 =0 </a:t>
            </a:r>
            <a:r>
              <a:rPr lang="ar-EG" altLang="ar-EG" sz="3600" b="1">
                <a:solidFill>
                  <a:srgbClr val="00B050"/>
                </a:solidFill>
                <a:latin typeface="Arial" panose="020B0604020202020204" pitchFamily="34" charset="0"/>
                <a:sym typeface="Wingdings 2" panose="05020102010507070707" pitchFamily="18" charset="2"/>
              </a:rPr>
              <a:t></a:t>
            </a:r>
            <a:endParaRPr lang="en-US" altLang="ar-EG">
              <a:latin typeface="Arial" panose="020B0604020202020204" pitchFamily="34" charset="0"/>
            </a:endParaRPr>
          </a:p>
        </p:txBody>
      </p:sp>
      <p:pic>
        <p:nvPicPr>
          <p:cNvPr id="55304" name="صورة 19">
            <a:extLst>
              <a:ext uri="{FF2B5EF4-FFF2-40B4-BE49-F238E27FC236}">
                <a16:creationId xmlns:a16="http://schemas.microsoft.com/office/drawing/2014/main" id="{A33CCA5F-534B-8EA7-EA48-6D8364B1AE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-18000" contrast="1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547813"/>
            <a:ext cx="3095625" cy="3176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/>
    <p:sndAc>
      <p:stSnd>
        <p:snd r:embed="rId2" name="0063 - arcade game beep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5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5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5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5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3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5360" y="500508"/>
            <a:ext cx="9663104" cy="5856984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1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61" name="Group 61"/>
          <p:cNvGrpSpPr/>
          <p:nvPr/>
        </p:nvGrpSpPr>
        <p:grpSpPr>
          <a:xfrm>
            <a:off x="248606" y="1020046"/>
            <a:ext cx="8675710" cy="4860033"/>
            <a:chOff x="0" y="0"/>
            <a:chExt cx="23135225" cy="12960087"/>
          </a:xfrm>
        </p:grpSpPr>
        <p:sp>
          <p:nvSpPr>
            <p:cNvPr id="62" name="Freeform 62"/>
            <p:cNvSpPr/>
            <p:nvPr/>
          </p:nvSpPr>
          <p:spPr>
            <a:xfrm rot="5400000">
              <a:off x="11590837" y="1415700"/>
              <a:ext cx="12960087" cy="10128688"/>
            </a:xfrm>
            <a:custGeom>
              <a:avLst/>
              <a:gdLst/>
              <a:ahLst/>
              <a:cxnLst/>
              <a:rect l="l" t="t" r="r" b="b"/>
              <a:pathLst>
                <a:path w="12960087" h="10128688">
                  <a:moveTo>
                    <a:pt x="0" y="0"/>
                  </a:moveTo>
                  <a:lnTo>
                    <a:pt x="12960088" y="0"/>
                  </a:lnTo>
                  <a:lnTo>
                    <a:pt x="12960088" y="10128687"/>
                  </a:lnTo>
                  <a:lnTo>
                    <a:pt x="0" y="101286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3" name="Freeform 63"/>
            <p:cNvSpPr/>
            <p:nvPr/>
          </p:nvSpPr>
          <p:spPr>
            <a:xfrm rot="-5400000">
              <a:off x="-1415700" y="1415700"/>
              <a:ext cx="12960087" cy="10128688"/>
            </a:xfrm>
            <a:custGeom>
              <a:avLst/>
              <a:gdLst/>
              <a:ahLst/>
              <a:cxnLst/>
              <a:rect l="l" t="t" r="r" b="b"/>
              <a:pathLst>
                <a:path w="12960087" h="10128688">
                  <a:moveTo>
                    <a:pt x="0" y="0"/>
                  </a:moveTo>
                  <a:lnTo>
                    <a:pt x="12960087" y="0"/>
                  </a:lnTo>
                  <a:lnTo>
                    <a:pt x="12960087" y="10128687"/>
                  </a:lnTo>
                  <a:lnTo>
                    <a:pt x="0" y="101286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4" name="Freeform 64"/>
            <p:cNvSpPr/>
            <p:nvPr/>
          </p:nvSpPr>
          <p:spPr>
            <a:xfrm rot="-5400000">
              <a:off x="7255325" y="1415700"/>
              <a:ext cx="12960087" cy="10128688"/>
            </a:xfrm>
            <a:custGeom>
              <a:avLst/>
              <a:gdLst/>
              <a:ahLst/>
              <a:cxnLst/>
              <a:rect l="l" t="t" r="r" b="b"/>
              <a:pathLst>
                <a:path w="12960087" h="10128688">
                  <a:moveTo>
                    <a:pt x="0" y="0"/>
                  </a:moveTo>
                  <a:lnTo>
                    <a:pt x="12960087" y="0"/>
                  </a:lnTo>
                  <a:lnTo>
                    <a:pt x="12960087" y="10128687"/>
                  </a:lnTo>
                  <a:lnTo>
                    <a:pt x="0" y="101286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5" name="Freeform 65"/>
            <p:cNvSpPr/>
            <p:nvPr/>
          </p:nvSpPr>
          <p:spPr>
            <a:xfrm rot="5400000">
              <a:off x="2919813" y="1415700"/>
              <a:ext cx="12960087" cy="10128688"/>
            </a:xfrm>
            <a:custGeom>
              <a:avLst/>
              <a:gdLst/>
              <a:ahLst/>
              <a:cxnLst/>
              <a:rect l="l" t="t" r="r" b="b"/>
              <a:pathLst>
                <a:path w="12960087" h="10128688">
                  <a:moveTo>
                    <a:pt x="0" y="0"/>
                  </a:moveTo>
                  <a:lnTo>
                    <a:pt x="12960087" y="0"/>
                  </a:lnTo>
                  <a:lnTo>
                    <a:pt x="12960087" y="10128687"/>
                  </a:lnTo>
                  <a:lnTo>
                    <a:pt x="0" y="101286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02" name="Rectangle 2">
            <a:extLst>
              <a:ext uri="{FF2B5EF4-FFF2-40B4-BE49-F238E27FC236}">
                <a16:creationId xmlns:a16="http://schemas.microsoft.com/office/drawing/2014/main" id="{C6E43CD8-0A29-4FFE-907A-1BF2C6DCFFD4}"/>
              </a:ext>
            </a:extLst>
          </p:cNvPr>
          <p:cNvSpPr/>
          <p:nvPr/>
        </p:nvSpPr>
        <p:spPr>
          <a:xfrm>
            <a:off x="1115616" y="2348880"/>
            <a:ext cx="7129412" cy="1754187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Low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cap="small" dirty="0">
                <a:solidFill>
                  <a:srgbClr val="990099"/>
                </a:solidFill>
              </a:rPr>
              <a:t>حلول المعادلة في مثال 1 عددان حقيقيان مختلفان، إلا أنه أحيانًا يكون الجذران هما العدد نفسه، ويُسمى عندها </a:t>
            </a:r>
            <a:r>
              <a:rPr lang="ar-EG" sz="3600" b="1" cap="small" dirty="0">
                <a:solidFill>
                  <a:srgbClr val="FF0000"/>
                </a:solidFill>
              </a:rPr>
              <a:t>جذرًا مكررًا</a:t>
            </a:r>
            <a:r>
              <a:rPr lang="ar-EG" sz="3600" b="1" cap="small" dirty="0">
                <a:solidFill>
                  <a:srgbClr val="990099"/>
                </a:solidFill>
              </a:rPr>
              <a:t>.</a:t>
            </a:r>
            <a:endParaRPr lang="ar-EG" sz="3600" b="1" dirty="0">
              <a:solidFill>
                <a:srgbClr val="99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3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59552" y="500508"/>
            <a:ext cx="9663104" cy="5856984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61" name="Freeform 61"/>
          <p:cNvSpPr/>
          <p:nvPr/>
        </p:nvSpPr>
        <p:spPr>
          <a:xfrm rot="815528">
            <a:off x="-2331032" y="-2817996"/>
            <a:ext cx="9765048" cy="9321183"/>
          </a:xfrm>
          <a:custGeom>
            <a:avLst/>
            <a:gdLst/>
            <a:ahLst/>
            <a:cxnLst/>
            <a:rect l="l" t="t" r="r" b="b"/>
            <a:pathLst>
              <a:path w="19530096" h="18642365">
                <a:moveTo>
                  <a:pt x="0" y="0"/>
                </a:moveTo>
                <a:lnTo>
                  <a:pt x="19530096" y="0"/>
                </a:lnTo>
                <a:lnTo>
                  <a:pt x="19530096" y="18642365"/>
                </a:lnTo>
                <a:lnTo>
                  <a:pt x="0" y="1864236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2" name="Freeform 62"/>
          <p:cNvSpPr/>
          <p:nvPr/>
        </p:nvSpPr>
        <p:spPr>
          <a:xfrm rot="-905540" flipH="1">
            <a:off x="6825294" y="1141904"/>
            <a:ext cx="1374105" cy="2769681"/>
          </a:xfrm>
          <a:custGeom>
            <a:avLst/>
            <a:gdLst/>
            <a:ahLst/>
            <a:cxnLst/>
            <a:rect l="l" t="t" r="r" b="b"/>
            <a:pathLst>
              <a:path w="2748210" h="5539361">
                <a:moveTo>
                  <a:pt x="2748210" y="0"/>
                </a:moveTo>
                <a:lnTo>
                  <a:pt x="0" y="0"/>
                </a:lnTo>
                <a:lnTo>
                  <a:pt x="0" y="5539361"/>
                </a:lnTo>
                <a:lnTo>
                  <a:pt x="2748210" y="5539361"/>
                </a:lnTo>
                <a:lnTo>
                  <a:pt x="274821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5" name="Freeform 65"/>
          <p:cNvSpPr/>
          <p:nvPr/>
        </p:nvSpPr>
        <p:spPr>
          <a:xfrm rot="5473587">
            <a:off x="5384424" y="4330061"/>
            <a:ext cx="254907" cy="1685336"/>
          </a:xfrm>
          <a:custGeom>
            <a:avLst/>
            <a:gdLst/>
            <a:ahLst/>
            <a:cxnLst/>
            <a:rect l="l" t="t" r="r" b="b"/>
            <a:pathLst>
              <a:path w="509814" h="3370672">
                <a:moveTo>
                  <a:pt x="0" y="0"/>
                </a:moveTo>
                <a:lnTo>
                  <a:pt x="509814" y="0"/>
                </a:lnTo>
                <a:lnTo>
                  <a:pt x="509814" y="3370672"/>
                </a:lnTo>
                <a:lnTo>
                  <a:pt x="0" y="33706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6" name="Freeform 66"/>
          <p:cNvSpPr/>
          <p:nvPr/>
        </p:nvSpPr>
        <p:spPr>
          <a:xfrm rot="-565416">
            <a:off x="6357487" y="1923637"/>
            <a:ext cx="254907" cy="1685336"/>
          </a:xfrm>
          <a:custGeom>
            <a:avLst/>
            <a:gdLst/>
            <a:ahLst/>
            <a:cxnLst/>
            <a:rect l="l" t="t" r="r" b="b"/>
            <a:pathLst>
              <a:path w="509814" h="3370672">
                <a:moveTo>
                  <a:pt x="0" y="0"/>
                </a:moveTo>
                <a:lnTo>
                  <a:pt x="509815" y="0"/>
                </a:lnTo>
                <a:lnTo>
                  <a:pt x="509815" y="3370672"/>
                </a:lnTo>
                <a:lnTo>
                  <a:pt x="0" y="33706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7" name="Freeform 67"/>
          <p:cNvSpPr/>
          <p:nvPr/>
        </p:nvSpPr>
        <p:spPr>
          <a:xfrm rot="3364667">
            <a:off x="5084084" y="3677288"/>
            <a:ext cx="1276408" cy="1276408"/>
          </a:xfrm>
          <a:custGeom>
            <a:avLst/>
            <a:gdLst/>
            <a:ahLst/>
            <a:cxnLst/>
            <a:rect l="l" t="t" r="r" b="b"/>
            <a:pathLst>
              <a:path w="2552815" h="2552815">
                <a:moveTo>
                  <a:pt x="0" y="0"/>
                </a:moveTo>
                <a:lnTo>
                  <a:pt x="2552815" y="0"/>
                </a:lnTo>
                <a:lnTo>
                  <a:pt x="2552815" y="2552815"/>
                </a:lnTo>
                <a:lnTo>
                  <a:pt x="0" y="255281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8" name="Freeform 68"/>
          <p:cNvSpPr/>
          <p:nvPr/>
        </p:nvSpPr>
        <p:spPr>
          <a:xfrm rot="9572912">
            <a:off x="5834246" y="3055844"/>
            <a:ext cx="1828800" cy="970738"/>
          </a:xfrm>
          <a:custGeom>
            <a:avLst/>
            <a:gdLst/>
            <a:ahLst/>
            <a:cxnLst/>
            <a:rect l="l" t="t" r="r" b="b"/>
            <a:pathLst>
              <a:path w="3657600" h="1941475">
                <a:moveTo>
                  <a:pt x="0" y="0"/>
                </a:moveTo>
                <a:lnTo>
                  <a:pt x="3657600" y="0"/>
                </a:lnTo>
                <a:lnTo>
                  <a:pt x="3657600" y="1941475"/>
                </a:lnTo>
                <a:lnTo>
                  <a:pt x="0" y="194147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9" name="Freeform 82">
            <a:extLst>
              <a:ext uri="{FF2B5EF4-FFF2-40B4-BE49-F238E27FC236}">
                <a16:creationId xmlns:a16="http://schemas.microsoft.com/office/drawing/2014/main" id="{2C374660-B72D-FD73-C943-9201A5578490}"/>
              </a:ext>
            </a:extLst>
          </p:cNvPr>
          <p:cNvSpPr/>
          <p:nvPr/>
        </p:nvSpPr>
        <p:spPr>
          <a:xfrm>
            <a:off x="338072" y="591413"/>
            <a:ext cx="5001139" cy="2333491"/>
          </a:xfrm>
          <a:custGeom>
            <a:avLst/>
            <a:gdLst/>
            <a:ahLst/>
            <a:cxnLst/>
            <a:rect l="l" t="t" r="r" b="b"/>
            <a:pathLst>
              <a:path w="1230934" h="514754">
                <a:moveTo>
                  <a:pt x="0" y="0"/>
                </a:moveTo>
                <a:lnTo>
                  <a:pt x="1230934" y="0"/>
                </a:lnTo>
                <a:lnTo>
                  <a:pt x="1230934" y="514754"/>
                </a:lnTo>
                <a:lnTo>
                  <a:pt x="0" y="5147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3" name="Rectangle 4">
            <a:extLst>
              <a:ext uri="{FF2B5EF4-FFF2-40B4-BE49-F238E27FC236}">
                <a16:creationId xmlns:a16="http://schemas.microsoft.com/office/drawing/2014/main" id="{F4E5C2B0-B864-FCDC-4D3D-756CAEF26414}"/>
              </a:ext>
            </a:extLst>
          </p:cNvPr>
          <p:cNvSpPr/>
          <p:nvPr/>
        </p:nvSpPr>
        <p:spPr bwMode="auto">
          <a:xfrm>
            <a:off x="569167" y="1044194"/>
            <a:ext cx="3319009" cy="1323439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EG" sz="80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cs typeface="Times New Roman" panose="02020603050405020304" pitchFamily="18" charset="0"/>
              </a:rPr>
              <a:t>تنبيه! </a:t>
            </a:r>
          </a:p>
        </p:txBody>
      </p:sp>
    </p:spTree>
    <p:extLst>
      <p:ext uri="{BB962C8B-B14F-4D97-AF65-F5344CB8AC3E}">
        <p14:creationId xmlns:p14="http://schemas.microsoft.com/office/powerpoint/2010/main" val="365489043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1963D897-142A-7026-AC34-ED907755FF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0528" y="2132856"/>
            <a:ext cx="7128792" cy="2308324"/>
          </a:xfrm>
          <a:prstGeom prst="rect">
            <a:avLst/>
          </a:prstGeom>
          <a:noFill/>
          <a:ln>
            <a:noFill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cap="small" dirty="0">
                <a:solidFill>
                  <a:srgbClr val="C00000"/>
                </a:solidFill>
              </a:rPr>
              <a:t>الحلول الدقيقة: </a:t>
            </a:r>
            <a:r>
              <a:rPr lang="ar-SA" sz="3600" b="1" cap="small" dirty="0">
                <a:solidFill>
                  <a:prstClr val="black"/>
                </a:solidFill>
              </a:rPr>
              <a:t>قد تظهر الحلول التي نتوصل إليها من التمثيل البياني على أنها دقيقة، إلا أنه لا يمكنك التأكد من ذلك ما لم تتحقق منها في المعادلة الأصلية. </a:t>
            </a:r>
          </a:p>
        </p:txBody>
      </p:sp>
    </p:spTree>
  </p:cSld>
  <p:clrMapOvr>
    <a:masterClrMapping/>
  </p:clrMapOvr>
  <p:transition>
    <p:pull dir="lu"/>
    <p:sndAc>
      <p:stSnd>
        <p:snd r:embed="rId2" name="SOUND999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2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AB9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7779" y="400876"/>
            <a:ext cx="9663104" cy="5856984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61" name="Freeform 61"/>
          <p:cNvSpPr/>
          <p:nvPr/>
        </p:nvSpPr>
        <p:spPr>
          <a:xfrm rot="10030595">
            <a:off x="1023425" y="117815"/>
            <a:ext cx="7828542" cy="5559153"/>
          </a:xfrm>
          <a:custGeom>
            <a:avLst/>
            <a:gdLst/>
            <a:ahLst/>
            <a:cxnLst/>
            <a:rect l="l" t="t" r="r" b="b"/>
            <a:pathLst>
              <a:path w="15657084" h="11118305">
                <a:moveTo>
                  <a:pt x="0" y="0"/>
                </a:moveTo>
                <a:lnTo>
                  <a:pt x="15657084" y="0"/>
                </a:lnTo>
                <a:lnTo>
                  <a:pt x="15657084" y="11118305"/>
                </a:lnTo>
                <a:lnTo>
                  <a:pt x="0" y="1111830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r="-604" b="-35233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4" name="Freeform 64"/>
          <p:cNvSpPr/>
          <p:nvPr/>
        </p:nvSpPr>
        <p:spPr>
          <a:xfrm rot="-1343918">
            <a:off x="947578" y="2939609"/>
            <a:ext cx="1409632" cy="2057400"/>
          </a:xfrm>
          <a:custGeom>
            <a:avLst/>
            <a:gdLst/>
            <a:ahLst/>
            <a:cxnLst/>
            <a:rect l="l" t="t" r="r" b="b"/>
            <a:pathLst>
              <a:path w="2819264" h="4114800">
                <a:moveTo>
                  <a:pt x="0" y="0"/>
                </a:moveTo>
                <a:lnTo>
                  <a:pt x="2819264" y="0"/>
                </a:lnTo>
                <a:lnTo>
                  <a:pt x="28192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5" name="Freeform 65"/>
          <p:cNvSpPr/>
          <p:nvPr/>
        </p:nvSpPr>
        <p:spPr>
          <a:xfrm rot="447030">
            <a:off x="2206977" y="4228805"/>
            <a:ext cx="1028700" cy="1028700"/>
          </a:xfrm>
          <a:custGeom>
            <a:avLst/>
            <a:gdLst/>
            <a:ahLst/>
            <a:cxnLst/>
            <a:rect l="l" t="t" r="r" b="b"/>
            <a:pathLst>
              <a:path w="2057400" h="2057400">
                <a:moveTo>
                  <a:pt x="0" y="0"/>
                </a:moveTo>
                <a:lnTo>
                  <a:pt x="2057400" y="0"/>
                </a:lnTo>
                <a:lnTo>
                  <a:pt x="2057400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8" name="TextBox 3">
            <a:extLst>
              <a:ext uri="{FF2B5EF4-FFF2-40B4-BE49-F238E27FC236}">
                <a16:creationId xmlns:a16="http://schemas.microsoft.com/office/drawing/2014/main" id="{C8FEA570-DE38-42EA-8EFE-95CF21140F7B}"/>
              </a:ext>
            </a:extLst>
          </p:cNvPr>
          <p:cNvSpPr txBox="1"/>
          <p:nvPr/>
        </p:nvSpPr>
        <p:spPr bwMode="auto">
          <a:xfrm>
            <a:off x="3789482" y="970212"/>
            <a:ext cx="2911824" cy="1298377"/>
          </a:xfrm>
          <a:prstGeom prst="flowChartMagneticTape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5400" b="1" dirty="0">
                <a:solidFill>
                  <a:prstClr val="black"/>
                </a:solidFill>
                <a:cs typeface="Times New Roman" panose="02020603050405020304" pitchFamily="18" charset="0"/>
              </a:rPr>
              <a:t>مثال 2</a:t>
            </a:r>
          </a:p>
        </p:txBody>
      </p:sp>
      <p:sp>
        <p:nvSpPr>
          <p:cNvPr id="69" name="Rectangle 1">
            <a:extLst>
              <a:ext uri="{FF2B5EF4-FFF2-40B4-BE49-F238E27FC236}">
                <a16:creationId xmlns:a16="http://schemas.microsoft.com/office/drawing/2014/main" id="{3B813E08-F436-489E-B678-C03CB2B3E9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1330" y="2593652"/>
            <a:ext cx="5400675" cy="1107996"/>
          </a:xfrm>
          <a:prstGeom prst="rect">
            <a:avLst/>
          </a:prstGeom>
          <a:noFill/>
          <a:ln>
            <a:noFill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6600" b="1" cap="small" dirty="0">
                <a:solidFill>
                  <a:srgbClr val="C00000"/>
                </a:solidFill>
              </a:rPr>
              <a:t>جذر مكرر </a:t>
            </a:r>
          </a:p>
        </p:txBody>
      </p:sp>
    </p:spTree>
    <p:extLst>
      <p:ext uri="{BB962C8B-B14F-4D97-AF65-F5344CB8AC3E}">
        <p14:creationId xmlns:p14="http://schemas.microsoft.com/office/powerpoint/2010/main" val="396920906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2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AB9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7779" y="400876"/>
            <a:ext cx="9663104" cy="5856984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61" name="Freeform 61"/>
          <p:cNvSpPr/>
          <p:nvPr/>
        </p:nvSpPr>
        <p:spPr>
          <a:xfrm rot="10030595">
            <a:off x="1023425" y="117815"/>
            <a:ext cx="7828542" cy="5559153"/>
          </a:xfrm>
          <a:custGeom>
            <a:avLst/>
            <a:gdLst/>
            <a:ahLst/>
            <a:cxnLst/>
            <a:rect l="l" t="t" r="r" b="b"/>
            <a:pathLst>
              <a:path w="15657084" h="11118305">
                <a:moveTo>
                  <a:pt x="0" y="0"/>
                </a:moveTo>
                <a:lnTo>
                  <a:pt x="15657084" y="0"/>
                </a:lnTo>
                <a:lnTo>
                  <a:pt x="15657084" y="11118305"/>
                </a:lnTo>
                <a:lnTo>
                  <a:pt x="0" y="1111830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r="-604" b="-35233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4" name="Freeform 64"/>
          <p:cNvSpPr/>
          <p:nvPr/>
        </p:nvSpPr>
        <p:spPr>
          <a:xfrm rot="-1343918">
            <a:off x="947578" y="2939609"/>
            <a:ext cx="1409632" cy="2057400"/>
          </a:xfrm>
          <a:custGeom>
            <a:avLst/>
            <a:gdLst/>
            <a:ahLst/>
            <a:cxnLst/>
            <a:rect l="l" t="t" r="r" b="b"/>
            <a:pathLst>
              <a:path w="2819264" h="4114800">
                <a:moveTo>
                  <a:pt x="0" y="0"/>
                </a:moveTo>
                <a:lnTo>
                  <a:pt x="2819264" y="0"/>
                </a:lnTo>
                <a:lnTo>
                  <a:pt x="28192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5" name="Freeform 65"/>
          <p:cNvSpPr/>
          <p:nvPr/>
        </p:nvSpPr>
        <p:spPr>
          <a:xfrm rot="447030">
            <a:off x="2206977" y="4228805"/>
            <a:ext cx="1028700" cy="1028700"/>
          </a:xfrm>
          <a:custGeom>
            <a:avLst/>
            <a:gdLst/>
            <a:ahLst/>
            <a:cxnLst/>
            <a:rect l="l" t="t" r="r" b="b"/>
            <a:pathLst>
              <a:path w="2057400" h="2057400">
                <a:moveTo>
                  <a:pt x="0" y="0"/>
                </a:moveTo>
                <a:lnTo>
                  <a:pt x="2057400" y="0"/>
                </a:lnTo>
                <a:lnTo>
                  <a:pt x="2057400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6" name="Rectangle 4">
            <a:extLst>
              <a:ext uri="{FF2B5EF4-FFF2-40B4-BE49-F238E27FC236}">
                <a16:creationId xmlns:a16="http://schemas.microsoft.com/office/drawing/2014/main" id="{9E63CD9F-9B82-407F-9ED6-3FA174B7D2C0}"/>
              </a:ext>
            </a:extLst>
          </p:cNvPr>
          <p:cNvSpPr/>
          <p:nvPr/>
        </p:nvSpPr>
        <p:spPr bwMode="auto">
          <a:xfrm>
            <a:off x="4581177" y="622793"/>
            <a:ext cx="2467343" cy="101566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6000" b="1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cs typeface="Times New Roman" panose="02020603050405020304" pitchFamily="18" charset="0"/>
              </a:rPr>
              <a:t>فيما سبق</a:t>
            </a:r>
          </a:p>
        </p:txBody>
      </p:sp>
      <p:sp>
        <p:nvSpPr>
          <p:cNvPr id="67" name="TextBox 7">
            <a:extLst>
              <a:ext uri="{FF2B5EF4-FFF2-40B4-BE49-F238E27FC236}">
                <a16:creationId xmlns:a16="http://schemas.microsoft.com/office/drawing/2014/main" id="{43ADCF67-770E-42DE-AB87-5C84BBE89958}"/>
              </a:ext>
            </a:extLst>
          </p:cNvPr>
          <p:cNvSpPr txBox="1"/>
          <p:nvPr/>
        </p:nvSpPr>
        <p:spPr bwMode="auto">
          <a:xfrm>
            <a:off x="1452235" y="2717081"/>
            <a:ext cx="7468946" cy="156966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800" b="1" dirty="0">
                <a:solidFill>
                  <a:prstClr val="black"/>
                </a:solidFill>
                <a:cs typeface="Times New Roman" panose="02020603050405020304" pitchFamily="18" charset="0"/>
              </a:rPr>
              <a:t>درست حل المعادلات التربيعية بالتحليل إلى العوامل.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2FB930E7-D367-64B0-BDAA-91A3207E26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3608" y="2420888"/>
            <a:ext cx="7128792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cap="small" dirty="0">
                <a:solidFill>
                  <a:prstClr val="black"/>
                </a:solidFill>
              </a:rPr>
              <a:t>حل المعادلة: س2- 6س = -9 بيانيًّا. </a:t>
            </a:r>
          </a:p>
        </p:txBody>
      </p:sp>
    </p:spTree>
  </p:cSld>
  <p:clrMapOvr>
    <a:masterClrMapping/>
  </p:clrMapOvr>
  <p:transition>
    <p:pull dir="lu"/>
    <p:sndAc>
      <p:stSnd>
        <p:snd r:embed="rId2" name="SOUND999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2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C8FF0F3-2340-1382-AC43-AC5C3DE0A2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5150" y="1700213"/>
            <a:ext cx="6072188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EG" altLang="ar-EG" b="1">
                <a:solidFill>
                  <a:srgbClr val="C00000"/>
                </a:solidFill>
              </a:rPr>
              <a:t>الخطوة 1: </a:t>
            </a:r>
            <a:r>
              <a:rPr lang="ar-EG" altLang="ar-EG" b="1">
                <a:solidFill>
                  <a:srgbClr val="3333CC"/>
                </a:solidFill>
              </a:rPr>
              <a:t>أعد كتابة المعادلة بالصورة القياسية. </a:t>
            </a:r>
            <a:endParaRPr lang="en-US" altLang="ar-EG">
              <a:solidFill>
                <a:srgbClr val="3333CC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1E8DE44-E747-1561-073C-A1AEB80784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400" y="2778125"/>
            <a:ext cx="7993063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b="1"/>
              <a:t>س</a:t>
            </a:r>
            <a:r>
              <a:rPr lang="ar-EG" altLang="ar-EG" b="1" baseline="30000"/>
              <a:t>2</a:t>
            </a:r>
            <a:r>
              <a:rPr lang="ar-EG" altLang="ar-EG" b="1"/>
              <a:t>- 6س = -9                        المعادلة الأصلية</a:t>
            </a:r>
            <a:endParaRPr lang="en-US" altLang="ar-EG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b="1"/>
              <a:t>س</a:t>
            </a:r>
            <a:r>
              <a:rPr lang="ar-EG" altLang="ar-EG" b="1" baseline="30000"/>
              <a:t>2</a:t>
            </a:r>
            <a:r>
              <a:rPr lang="ar-EG" altLang="ar-EG" b="1"/>
              <a:t>- 6س + 9= 0         </a:t>
            </a:r>
            <a:r>
              <a:rPr lang="ar-SA" altLang="ar-EG" b="1"/>
              <a:t>     </a:t>
            </a:r>
            <a:r>
              <a:rPr lang="ar-EG" altLang="ar-EG" b="1"/>
              <a:t> أضف 9 إلى كلا الطرفين</a:t>
            </a:r>
            <a:r>
              <a:rPr lang="ar-SA" altLang="ar-EG" b="1"/>
              <a:t>.</a:t>
            </a:r>
            <a:endParaRPr lang="en-US" altLang="ar-EG"/>
          </a:p>
        </p:txBody>
      </p:sp>
    </p:spTree>
  </p:cSld>
  <p:clrMapOvr>
    <a:masterClrMapping/>
  </p:clrMapOvr>
  <p:transition>
    <p:checker/>
    <p:sndAc>
      <p:stSnd>
        <p:snd r:embed="rId2" name="cp_restu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ched_gemvanish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ched_gemvanish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ched_gemvanish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build="allAtOnce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9041660-03BD-DF89-86D1-089E5C24EE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7613" y="901700"/>
            <a:ext cx="6424612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EG" altLang="ar-EG" sz="4000" b="1">
                <a:solidFill>
                  <a:srgbClr val="FF0000"/>
                </a:solidFill>
              </a:rPr>
              <a:t>الخطوة 2: </a:t>
            </a:r>
            <a:r>
              <a:rPr lang="ar-EG" altLang="ar-EG" sz="4000" b="1">
                <a:solidFill>
                  <a:srgbClr val="3333CC"/>
                </a:solidFill>
              </a:rPr>
              <a:t>مثّل الدالة المرتبطة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EG" altLang="ar-EG" sz="4000" b="1">
                <a:solidFill>
                  <a:srgbClr val="3333CC"/>
                </a:solidFill>
              </a:rPr>
              <a:t> د (س) = س</a:t>
            </a:r>
            <a:r>
              <a:rPr lang="ar-EG" altLang="ar-EG" sz="4000" b="1" baseline="30000">
                <a:solidFill>
                  <a:srgbClr val="3333CC"/>
                </a:solidFill>
              </a:rPr>
              <a:t>2</a:t>
            </a:r>
            <a:r>
              <a:rPr lang="ar-EG" altLang="ar-EG" sz="4000" b="1">
                <a:solidFill>
                  <a:srgbClr val="3333CC"/>
                </a:solidFill>
              </a:rPr>
              <a:t> – 6س + 9</a:t>
            </a:r>
            <a:endParaRPr lang="en-US" altLang="ar-EG" sz="4000">
              <a:solidFill>
                <a:srgbClr val="3333CC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A5C8596-3BC1-64B1-8453-D90440F2A8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2924175"/>
            <a:ext cx="7858125" cy="255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EG" altLang="ar-EG" sz="4000" b="1" dirty="0">
                <a:solidFill>
                  <a:srgbClr val="C00000"/>
                </a:solidFill>
              </a:rPr>
              <a:t>الخطوة 3: </a:t>
            </a:r>
            <a:r>
              <a:rPr lang="ar-EG" altLang="ar-EG" sz="4000" b="1" dirty="0">
                <a:solidFill>
                  <a:srgbClr val="3333CC"/>
                </a:solidFill>
              </a:rPr>
              <a:t>حدد المقطع السيني للتمثيل البياني، ولاحظ أن رأس القطع المكافئ هو المقطع السيني الوحيد للدالة</a:t>
            </a:r>
            <a:r>
              <a:rPr lang="ar-SA" altLang="ar-EG" sz="4000" b="1" dirty="0">
                <a:solidFill>
                  <a:srgbClr val="3333CC"/>
                </a:solidFill>
              </a:rPr>
              <a:t>؛</a:t>
            </a:r>
            <a:r>
              <a:rPr lang="ar-EG" altLang="ar-EG" sz="4000" b="1" dirty="0">
                <a:solidFill>
                  <a:srgbClr val="3333CC"/>
                </a:solidFill>
              </a:rPr>
              <a:t> لذا فإن للمعادلة حلًا وحيدًا هو 3</a:t>
            </a:r>
            <a:endParaRPr lang="en-US" altLang="ar-EG" sz="4000" dirty="0">
              <a:solidFill>
                <a:srgbClr val="3333CC"/>
              </a:solidFill>
            </a:endParaRPr>
          </a:p>
        </p:txBody>
      </p:sp>
    </p:spTree>
  </p:cSld>
  <p:clrMapOvr>
    <a:masterClrMapping/>
  </p:clrMapOvr>
  <p:transition>
    <p:checker/>
    <p:sndAc>
      <p:stSnd>
        <p:snd r:embed="rId2" name="cp_restu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ched_gemvanish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ched_gemvanish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C9E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99390" y="500508"/>
            <a:ext cx="9663104" cy="5856984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61" name="Freeform 61"/>
          <p:cNvSpPr/>
          <p:nvPr/>
        </p:nvSpPr>
        <p:spPr>
          <a:xfrm rot="-2148761">
            <a:off x="1349994" y="449306"/>
            <a:ext cx="6764337" cy="6456868"/>
          </a:xfrm>
          <a:custGeom>
            <a:avLst/>
            <a:gdLst/>
            <a:ahLst/>
            <a:cxnLst/>
            <a:rect l="l" t="t" r="r" b="b"/>
            <a:pathLst>
              <a:path w="13528674" h="12913735">
                <a:moveTo>
                  <a:pt x="0" y="0"/>
                </a:moveTo>
                <a:lnTo>
                  <a:pt x="13528674" y="0"/>
                </a:lnTo>
                <a:lnTo>
                  <a:pt x="13528674" y="12913735"/>
                </a:lnTo>
                <a:lnTo>
                  <a:pt x="0" y="1291373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2" name="Freeform 62"/>
          <p:cNvSpPr/>
          <p:nvPr/>
        </p:nvSpPr>
        <p:spPr>
          <a:xfrm rot="-1343918">
            <a:off x="574476" y="3773268"/>
            <a:ext cx="705179" cy="1029229"/>
          </a:xfrm>
          <a:custGeom>
            <a:avLst/>
            <a:gdLst/>
            <a:ahLst/>
            <a:cxnLst/>
            <a:rect l="l" t="t" r="r" b="b"/>
            <a:pathLst>
              <a:path w="1410357" h="2058458">
                <a:moveTo>
                  <a:pt x="0" y="0"/>
                </a:moveTo>
                <a:lnTo>
                  <a:pt x="1410356" y="0"/>
                </a:lnTo>
                <a:lnTo>
                  <a:pt x="1410356" y="2058458"/>
                </a:lnTo>
                <a:lnTo>
                  <a:pt x="0" y="205845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3" name="Freeform 63"/>
          <p:cNvSpPr/>
          <p:nvPr/>
        </p:nvSpPr>
        <p:spPr>
          <a:xfrm rot="447030">
            <a:off x="1204499" y="4418198"/>
            <a:ext cx="514615" cy="514615"/>
          </a:xfrm>
          <a:custGeom>
            <a:avLst/>
            <a:gdLst/>
            <a:ahLst/>
            <a:cxnLst/>
            <a:rect l="l" t="t" r="r" b="b"/>
            <a:pathLst>
              <a:path w="1029229" h="1029229">
                <a:moveTo>
                  <a:pt x="0" y="0"/>
                </a:moveTo>
                <a:lnTo>
                  <a:pt x="1029229" y="0"/>
                </a:lnTo>
                <a:lnTo>
                  <a:pt x="1029229" y="1029229"/>
                </a:lnTo>
                <a:lnTo>
                  <a:pt x="0" y="10292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4" name="Freeform 64"/>
          <p:cNvSpPr/>
          <p:nvPr/>
        </p:nvSpPr>
        <p:spPr>
          <a:xfrm rot="-1469984">
            <a:off x="7181730" y="1637054"/>
            <a:ext cx="584525" cy="637862"/>
          </a:xfrm>
          <a:custGeom>
            <a:avLst/>
            <a:gdLst/>
            <a:ahLst/>
            <a:cxnLst/>
            <a:rect l="l" t="t" r="r" b="b"/>
            <a:pathLst>
              <a:path w="1169050" h="1275723">
                <a:moveTo>
                  <a:pt x="0" y="0"/>
                </a:moveTo>
                <a:lnTo>
                  <a:pt x="1169050" y="0"/>
                </a:lnTo>
                <a:lnTo>
                  <a:pt x="1169050" y="1275723"/>
                </a:lnTo>
                <a:lnTo>
                  <a:pt x="0" y="127572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5" name="Freeform 65"/>
          <p:cNvSpPr/>
          <p:nvPr/>
        </p:nvSpPr>
        <p:spPr>
          <a:xfrm rot="3024561">
            <a:off x="6919285" y="2231565"/>
            <a:ext cx="807511" cy="546563"/>
          </a:xfrm>
          <a:custGeom>
            <a:avLst/>
            <a:gdLst/>
            <a:ahLst/>
            <a:cxnLst/>
            <a:rect l="l" t="t" r="r" b="b"/>
            <a:pathLst>
              <a:path w="1615022" h="1093126">
                <a:moveTo>
                  <a:pt x="0" y="0"/>
                </a:moveTo>
                <a:lnTo>
                  <a:pt x="1615022" y="0"/>
                </a:lnTo>
                <a:lnTo>
                  <a:pt x="1615022" y="1093126"/>
                </a:lnTo>
                <a:lnTo>
                  <a:pt x="0" y="10931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9" name="Rectangle 11">
            <a:extLst>
              <a:ext uri="{FF2B5EF4-FFF2-40B4-BE49-F238E27FC236}">
                <a16:creationId xmlns:a16="http://schemas.microsoft.com/office/drawing/2014/main" id="{5F469972-09E8-4754-9CDD-76ECA30E3E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449" y="2672108"/>
            <a:ext cx="688340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EG" altLang="ar-EG" sz="4400" b="1" dirty="0">
                <a:solidFill>
                  <a:srgbClr val="C00000"/>
                </a:solidFill>
              </a:rPr>
              <a:t>تحقق: </a:t>
            </a:r>
            <a:r>
              <a:rPr lang="ar-EG" altLang="ar-EG" sz="4400" b="1" dirty="0">
                <a:solidFill>
                  <a:srgbClr val="3333CC"/>
                </a:solidFill>
              </a:rPr>
              <a:t>حل المعادلة بالتحليل إلى العوامل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ar-EG" sz="4400" dirty="0">
              <a:solidFill>
                <a:srgbClr val="3333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ched_gemvanish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id="{4B1D2D49-1BFB-8452-434C-BAE278E5A6EC}"/>
              </a:ext>
            </a:extLst>
          </p:cNvPr>
          <p:cNvSpPr txBox="1"/>
          <p:nvPr/>
        </p:nvSpPr>
        <p:spPr>
          <a:xfrm>
            <a:off x="611188" y="2070100"/>
            <a:ext cx="7713662" cy="2554288"/>
          </a:xfrm>
          <a:prstGeom prst="rect">
            <a:avLst/>
          </a:prstGeom>
          <a:noFill/>
          <a:effectLst/>
        </p:spPr>
        <p:txBody>
          <a:bodyPr rtlCol="1">
            <a:spAutoFit/>
          </a:bodyPr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>
                <a:latin typeface="+mn-lt"/>
                <a:cs typeface="+mn-cs"/>
              </a:rPr>
              <a:t>س</a:t>
            </a:r>
            <a:r>
              <a:rPr lang="ar-EG" sz="3200" b="1" baseline="30000" dirty="0">
                <a:latin typeface="+mn-lt"/>
                <a:cs typeface="+mn-cs"/>
              </a:rPr>
              <a:t>2</a:t>
            </a:r>
            <a:r>
              <a:rPr lang="ar-EG" sz="3200" b="1" dirty="0">
                <a:latin typeface="+mn-lt"/>
                <a:cs typeface="+mn-cs"/>
              </a:rPr>
              <a:t> – 6س + 9 = 0             </a:t>
            </a:r>
            <a:r>
              <a:rPr lang="ar-EG" sz="3200" b="1" dirty="0">
                <a:solidFill>
                  <a:srgbClr val="3333CC"/>
                </a:solidFill>
                <a:latin typeface="+mn-lt"/>
                <a:cs typeface="+mn-cs"/>
              </a:rPr>
              <a:t>المعادلة الأصلية </a:t>
            </a:r>
            <a:endParaRPr lang="en-US" sz="3200" dirty="0">
              <a:solidFill>
                <a:srgbClr val="3333CC"/>
              </a:solidFill>
              <a:latin typeface="+mn-lt"/>
              <a:cs typeface="+mn-cs"/>
            </a:endParaRPr>
          </a:p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>
                <a:latin typeface="+mn-lt"/>
                <a:cs typeface="+mn-cs"/>
              </a:rPr>
              <a:t>(س- 3) (س – 3) = 0   </a:t>
            </a:r>
            <a:r>
              <a:rPr lang="ar-SA" sz="3200" b="1" dirty="0">
                <a:latin typeface="+mn-lt"/>
                <a:cs typeface="+mn-cs"/>
              </a:rPr>
              <a:t> </a:t>
            </a:r>
            <a:r>
              <a:rPr lang="ar-EG" sz="3200" b="1" dirty="0">
                <a:latin typeface="+mn-lt"/>
                <a:cs typeface="+mn-cs"/>
              </a:rPr>
              <a:t>     </a:t>
            </a:r>
            <a:r>
              <a:rPr lang="ar-SA" sz="3200" b="1" dirty="0">
                <a:latin typeface="+mn-lt"/>
                <a:cs typeface="+mn-cs"/>
              </a:rPr>
              <a:t> </a:t>
            </a:r>
            <a:r>
              <a:rPr lang="ar-EG" sz="3200" b="1" dirty="0">
                <a:solidFill>
                  <a:srgbClr val="3333CC"/>
                </a:solidFill>
                <a:latin typeface="+mn-lt"/>
                <a:cs typeface="+mn-cs"/>
              </a:rPr>
              <a:t>حلل إلى العوامل </a:t>
            </a:r>
            <a:endParaRPr lang="en-US" sz="3200" dirty="0">
              <a:solidFill>
                <a:srgbClr val="3333CC"/>
              </a:solidFill>
              <a:latin typeface="+mn-lt"/>
              <a:cs typeface="+mn-cs"/>
            </a:endParaRPr>
          </a:p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>
                <a:latin typeface="+mn-lt"/>
                <a:cs typeface="+mn-cs"/>
              </a:rPr>
              <a:t>س- 3 = 0  أو </a:t>
            </a:r>
            <a:r>
              <a:rPr lang="ar-EG" sz="3200" b="1" dirty="0" err="1">
                <a:latin typeface="+mn-lt"/>
                <a:cs typeface="+mn-cs"/>
              </a:rPr>
              <a:t>س</a:t>
            </a:r>
            <a:r>
              <a:rPr lang="ar-EG" sz="3200" b="1" dirty="0">
                <a:latin typeface="+mn-lt"/>
                <a:cs typeface="+mn-cs"/>
              </a:rPr>
              <a:t> – 3 = 0  </a:t>
            </a:r>
            <a:r>
              <a:rPr lang="ar-SA" sz="3200" b="1" dirty="0">
                <a:latin typeface="+mn-lt"/>
                <a:cs typeface="+mn-cs"/>
              </a:rPr>
              <a:t>  </a:t>
            </a:r>
            <a:r>
              <a:rPr lang="ar-EG" sz="3200" b="1" dirty="0">
                <a:solidFill>
                  <a:srgbClr val="3333CC"/>
                </a:solidFill>
                <a:latin typeface="+mn-lt"/>
                <a:cs typeface="+mn-cs"/>
              </a:rPr>
              <a:t>خاصية الضرب الصفري </a:t>
            </a:r>
            <a:endParaRPr lang="en-US" sz="3200" dirty="0">
              <a:solidFill>
                <a:srgbClr val="3333CC"/>
              </a:solidFill>
              <a:latin typeface="+mn-lt"/>
              <a:cs typeface="+mn-cs"/>
            </a:endParaRPr>
          </a:p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>
                <a:latin typeface="+mn-lt"/>
                <a:cs typeface="+mn-cs"/>
              </a:rPr>
              <a:t> س = 3       </a:t>
            </a:r>
            <a:r>
              <a:rPr lang="ar-EG" sz="3200" b="1" dirty="0" err="1">
                <a:latin typeface="+mn-lt"/>
                <a:cs typeface="+mn-cs"/>
              </a:rPr>
              <a:t>س</a:t>
            </a:r>
            <a:r>
              <a:rPr lang="ar-EG" sz="3200" b="1" dirty="0">
                <a:latin typeface="+mn-lt"/>
                <a:cs typeface="+mn-cs"/>
              </a:rPr>
              <a:t> = 3        </a:t>
            </a:r>
            <a:r>
              <a:rPr lang="ar-EG" sz="3200" b="1" dirty="0">
                <a:solidFill>
                  <a:srgbClr val="3333CC"/>
                </a:solidFill>
                <a:latin typeface="+mn-lt"/>
                <a:cs typeface="+mn-cs"/>
              </a:rPr>
              <a:t>أضف 3 إلى كلا الطرفين </a:t>
            </a:r>
            <a:endParaRPr lang="en-US" sz="3200" dirty="0">
              <a:solidFill>
                <a:srgbClr val="3333CC"/>
              </a:solidFill>
              <a:latin typeface="+mn-lt"/>
              <a:cs typeface="+mn-cs"/>
            </a:endParaRPr>
          </a:p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b="1" dirty="0">
                <a:solidFill>
                  <a:srgbClr val="990099"/>
                </a:solidFill>
                <a:latin typeface="+mn-lt"/>
                <a:cs typeface="+mn-cs"/>
              </a:rPr>
              <a:t>الحل الوحيد هو 3</a:t>
            </a:r>
            <a:endParaRPr lang="en-US" sz="3200" dirty="0">
              <a:solidFill>
                <a:srgbClr val="990099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ransition>
    <p:wipe dir="u"/>
    <p:sndAc>
      <p:stSnd>
        <p:snd r:embed="rId2" name="SOUND45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3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59552" y="500508"/>
            <a:ext cx="9663104" cy="5856984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61" name="Freeform 61"/>
          <p:cNvSpPr/>
          <p:nvPr/>
        </p:nvSpPr>
        <p:spPr>
          <a:xfrm rot="815528">
            <a:off x="-2331032" y="-2817996"/>
            <a:ext cx="9765048" cy="9321183"/>
          </a:xfrm>
          <a:custGeom>
            <a:avLst/>
            <a:gdLst/>
            <a:ahLst/>
            <a:cxnLst/>
            <a:rect l="l" t="t" r="r" b="b"/>
            <a:pathLst>
              <a:path w="19530096" h="18642365">
                <a:moveTo>
                  <a:pt x="0" y="0"/>
                </a:moveTo>
                <a:lnTo>
                  <a:pt x="19530096" y="0"/>
                </a:lnTo>
                <a:lnTo>
                  <a:pt x="19530096" y="18642365"/>
                </a:lnTo>
                <a:lnTo>
                  <a:pt x="0" y="1864236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2" name="Freeform 62"/>
          <p:cNvSpPr/>
          <p:nvPr/>
        </p:nvSpPr>
        <p:spPr>
          <a:xfrm rot="-905540" flipH="1">
            <a:off x="6825294" y="1141904"/>
            <a:ext cx="1374105" cy="2769681"/>
          </a:xfrm>
          <a:custGeom>
            <a:avLst/>
            <a:gdLst/>
            <a:ahLst/>
            <a:cxnLst/>
            <a:rect l="l" t="t" r="r" b="b"/>
            <a:pathLst>
              <a:path w="2748210" h="5539361">
                <a:moveTo>
                  <a:pt x="2748210" y="0"/>
                </a:moveTo>
                <a:lnTo>
                  <a:pt x="0" y="0"/>
                </a:lnTo>
                <a:lnTo>
                  <a:pt x="0" y="5539361"/>
                </a:lnTo>
                <a:lnTo>
                  <a:pt x="2748210" y="5539361"/>
                </a:lnTo>
                <a:lnTo>
                  <a:pt x="274821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5" name="Freeform 65"/>
          <p:cNvSpPr/>
          <p:nvPr/>
        </p:nvSpPr>
        <p:spPr>
          <a:xfrm rot="5473587">
            <a:off x="5384424" y="4330061"/>
            <a:ext cx="254907" cy="1685336"/>
          </a:xfrm>
          <a:custGeom>
            <a:avLst/>
            <a:gdLst/>
            <a:ahLst/>
            <a:cxnLst/>
            <a:rect l="l" t="t" r="r" b="b"/>
            <a:pathLst>
              <a:path w="509814" h="3370672">
                <a:moveTo>
                  <a:pt x="0" y="0"/>
                </a:moveTo>
                <a:lnTo>
                  <a:pt x="509814" y="0"/>
                </a:lnTo>
                <a:lnTo>
                  <a:pt x="509814" y="3370672"/>
                </a:lnTo>
                <a:lnTo>
                  <a:pt x="0" y="33706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6" name="Freeform 66"/>
          <p:cNvSpPr/>
          <p:nvPr/>
        </p:nvSpPr>
        <p:spPr>
          <a:xfrm rot="-565416">
            <a:off x="6357487" y="1923637"/>
            <a:ext cx="254907" cy="1685336"/>
          </a:xfrm>
          <a:custGeom>
            <a:avLst/>
            <a:gdLst/>
            <a:ahLst/>
            <a:cxnLst/>
            <a:rect l="l" t="t" r="r" b="b"/>
            <a:pathLst>
              <a:path w="509814" h="3370672">
                <a:moveTo>
                  <a:pt x="0" y="0"/>
                </a:moveTo>
                <a:lnTo>
                  <a:pt x="509815" y="0"/>
                </a:lnTo>
                <a:lnTo>
                  <a:pt x="509815" y="3370672"/>
                </a:lnTo>
                <a:lnTo>
                  <a:pt x="0" y="33706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7" name="Freeform 67"/>
          <p:cNvSpPr/>
          <p:nvPr/>
        </p:nvSpPr>
        <p:spPr>
          <a:xfrm rot="3364667">
            <a:off x="5084084" y="3677288"/>
            <a:ext cx="1276408" cy="1276408"/>
          </a:xfrm>
          <a:custGeom>
            <a:avLst/>
            <a:gdLst/>
            <a:ahLst/>
            <a:cxnLst/>
            <a:rect l="l" t="t" r="r" b="b"/>
            <a:pathLst>
              <a:path w="2552815" h="2552815">
                <a:moveTo>
                  <a:pt x="0" y="0"/>
                </a:moveTo>
                <a:lnTo>
                  <a:pt x="2552815" y="0"/>
                </a:lnTo>
                <a:lnTo>
                  <a:pt x="2552815" y="2552815"/>
                </a:lnTo>
                <a:lnTo>
                  <a:pt x="0" y="255281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8" name="Freeform 68"/>
          <p:cNvSpPr/>
          <p:nvPr/>
        </p:nvSpPr>
        <p:spPr>
          <a:xfrm rot="9572912">
            <a:off x="5834246" y="3055844"/>
            <a:ext cx="1828800" cy="970738"/>
          </a:xfrm>
          <a:custGeom>
            <a:avLst/>
            <a:gdLst/>
            <a:ahLst/>
            <a:cxnLst/>
            <a:rect l="l" t="t" r="r" b="b"/>
            <a:pathLst>
              <a:path w="3657600" h="1941475">
                <a:moveTo>
                  <a:pt x="0" y="0"/>
                </a:moveTo>
                <a:lnTo>
                  <a:pt x="3657600" y="0"/>
                </a:lnTo>
                <a:lnTo>
                  <a:pt x="3657600" y="1941475"/>
                </a:lnTo>
                <a:lnTo>
                  <a:pt x="0" y="194147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9" name="Freeform 82">
            <a:extLst>
              <a:ext uri="{FF2B5EF4-FFF2-40B4-BE49-F238E27FC236}">
                <a16:creationId xmlns:a16="http://schemas.microsoft.com/office/drawing/2014/main" id="{2C374660-B72D-FD73-C943-9201A5578490}"/>
              </a:ext>
            </a:extLst>
          </p:cNvPr>
          <p:cNvSpPr/>
          <p:nvPr/>
        </p:nvSpPr>
        <p:spPr>
          <a:xfrm>
            <a:off x="338072" y="591413"/>
            <a:ext cx="5001139" cy="2333491"/>
          </a:xfrm>
          <a:custGeom>
            <a:avLst/>
            <a:gdLst/>
            <a:ahLst/>
            <a:cxnLst/>
            <a:rect l="l" t="t" r="r" b="b"/>
            <a:pathLst>
              <a:path w="1230934" h="514754">
                <a:moveTo>
                  <a:pt x="0" y="0"/>
                </a:moveTo>
                <a:lnTo>
                  <a:pt x="1230934" y="0"/>
                </a:lnTo>
                <a:lnTo>
                  <a:pt x="1230934" y="514754"/>
                </a:lnTo>
                <a:lnTo>
                  <a:pt x="0" y="5147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3" name="Rectangle 4">
            <a:extLst>
              <a:ext uri="{FF2B5EF4-FFF2-40B4-BE49-F238E27FC236}">
                <a16:creationId xmlns:a16="http://schemas.microsoft.com/office/drawing/2014/main" id="{F4E5C2B0-B864-FCDC-4D3D-756CAEF26414}"/>
              </a:ext>
            </a:extLst>
          </p:cNvPr>
          <p:cNvSpPr/>
          <p:nvPr/>
        </p:nvSpPr>
        <p:spPr bwMode="auto">
          <a:xfrm>
            <a:off x="177777" y="1155453"/>
            <a:ext cx="4556656" cy="92333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EG" sz="54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cs typeface="Times New Roman" panose="02020603050405020304" pitchFamily="18" charset="0"/>
              </a:rPr>
              <a:t>تحقق من فهمك</a:t>
            </a:r>
          </a:p>
        </p:txBody>
      </p:sp>
    </p:spTree>
    <p:extLst>
      <p:ext uri="{BB962C8B-B14F-4D97-AF65-F5344CB8AC3E}">
        <p14:creationId xmlns:p14="http://schemas.microsoft.com/office/powerpoint/2010/main" val="383826013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CKLC048.WMF">
            <a:extLst>
              <a:ext uri="{FF2B5EF4-FFF2-40B4-BE49-F238E27FC236}">
                <a16:creationId xmlns:a16="http://schemas.microsoft.com/office/drawing/2014/main" id="{83660C31-65DD-AAF8-C44E-08533D392DC6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2870200"/>
            <a:ext cx="6858000" cy="221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7105B84-6F1A-9101-64A8-6994808917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38375" y="3532188"/>
            <a:ext cx="4754563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400" b="1"/>
              <a:t>2أ) س</a:t>
            </a:r>
            <a:r>
              <a:rPr lang="ar-EG" altLang="ar-EG" sz="4400" b="1" baseline="30000"/>
              <a:t>2</a:t>
            </a:r>
            <a:r>
              <a:rPr lang="ar-EG" altLang="ar-EG" sz="4400" b="1"/>
              <a:t> + 25 = 10س</a:t>
            </a:r>
            <a:endParaRPr lang="ar-EG" altLang="ar-EG" sz="4400" b="1">
              <a:solidFill>
                <a:srgbClr val="3333CC"/>
              </a:solidFill>
            </a:endParaRPr>
          </a:p>
        </p:txBody>
      </p:sp>
    </p:spTree>
  </p:cSld>
  <p:clrMapOvr>
    <a:masterClrMapping/>
  </p:clrMapOvr>
  <p:transition>
    <p:split dir="in"/>
    <p:sndAc>
      <p:stSnd>
        <p:snd r:embed="rId2" name="cashre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ched_lighttrail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1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C06FADC0-409C-6E21-A6FC-6650E2EFFB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9925" y="836613"/>
            <a:ext cx="40322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3600" b="1">
                <a:solidFill>
                  <a:srgbClr val="3333CC"/>
                </a:solidFill>
                <a:latin typeface="Arial" panose="020B0604020202020204" pitchFamily="34" charset="0"/>
              </a:rPr>
              <a:t>المعادلة لها حل وحيد عند س = 5 </a:t>
            </a:r>
            <a:endParaRPr lang="en-US" altLang="ar-EG" sz="3600" b="1">
              <a:solidFill>
                <a:srgbClr val="3333CC"/>
              </a:solidFill>
              <a:latin typeface="Arial" panose="020B0604020202020204" pitchFamily="34" charset="0"/>
            </a:endParaRPr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3A3B5C05-6FD3-D9CC-AE1F-03DAE7D5A5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3525" y="2133600"/>
            <a:ext cx="31686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3600" b="1">
                <a:solidFill>
                  <a:srgbClr val="C00000"/>
                </a:solidFill>
                <a:latin typeface="Arial" panose="020B0604020202020204" pitchFamily="34" charset="0"/>
              </a:rPr>
              <a:t>تحقق:</a:t>
            </a:r>
            <a:endParaRPr lang="en-US" altLang="ar-EG" sz="360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15" name="TextBox 11">
            <a:extLst>
              <a:ext uri="{FF2B5EF4-FFF2-40B4-BE49-F238E27FC236}">
                <a16:creationId xmlns:a16="http://schemas.microsoft.com/office/drawing/2014/main" id="{C43E9EC0-780D-DE49-8B9A-E8AC0BFB16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6900" y="2852738"/>
            <a:ext cx="4105275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b="1">
                <a:latin typeface="Arial" panose="020B0604020202020204" pitchFamily="34" charset="0"/>
              </a:rPr>
              <a:t>حل المعادلة بالتحليل إلى عوامل </a:t>
            </a:r>
            <a:endParaRPr lang="en-US" altLang="ar-EG">
              <a:latin typeface="Arial" panose="020B0604020202020204" pitchFamily="34" charset="0"/>
            </a:endParaRPr>
          </a:p>
        </p:txBody>
      </p:sp>
      <p:sp>
        <p:nvSpPr>
          <p:cNvPr id="16" name="TextBox 11">
            <a:extLst>
              <a:ext uri="{FF2B5EF4-FFF2-40B4-BE49-F238E27FC236}">
                <a16:creationId xmlns:a16="http://schemas.microsoft.com/office/drawing/2014/main" id="{FA20C533-7FFF-B3B8-974E-2947B2F78B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9563" y="4005263"/>
            <a:ext cx="41036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b="1">
                <a:latin typeface="Arial" panose="020B0604020202020204" pitchFamily="34" charset="0"/>
              </a:rPr>
              <a:t>س</a:t>
            </a:r>
            <a:r>
              <a:rPr lang="ar-EG" altLang="ar-EG" b="1" baseline="30000"/>
              <a:t>2</a:t>
            </a:r>
            <a:r>
              <a:rPr lang="ar-EG" altLang="ar-EG" b="1">
                <a:latin typeface="Arial" panose="020B0604020202020204" pitchFamily="34" charset="0"/>
              </a:rPr>
              <a:t> -10س +25 =0</a:t>
            </a:r>
            <a:endParaRPr lang="en-US" altLang="ar-EG">
              <a:latin typeface="Arial" panose="020B0604020202020204" pitchFamily="34" charset="0"/>
            </a:endParaRPr>
          </a:p>
        </p:txBody>
      </p:sp>
      <p:sp>
        <p:nvSpPr>
          <p:cNvPr id="17" name="TextBox 11">
            <a:extLst>
              <a:ext uri="{FF2B5EF4-FFF2-40B4-BE49-F238E27FC236}">
                <a16:creationId xmlns:a16="http://schemas.microsoft.com/office/drawing/2014/main" id="{3013C2A3-CAE6-F5C3-94AE-63773B7DDB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4025" y="4652963"/>
            <a:ext cx="41036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b="1">
                <a:latin typeface="Arial" panose="020B0604020202020204" pitchFamily="34" charset="0"/>
              </a:rPr>
              <a:t>(س - 5) (س - 5) = 0</a:t>
            </a:r>
            <a:endParaRPr lang="en-US" altLang="ar-EG">
              <a:latin typeface="Arial" panose="020B0604020202020204" pitchFamily="34" charset="0"/>
            </a:endParaRPr>
          </a:p>
        </p:txBody>
      </p:sp>
      <p:sp>
        <p:nvSpPr>
          <p:cNvPr id="18" name="TextBox 11">
            <a:extLst>
              <a:ext uri="{FF2B5EF4-FFF2-40B4-BE49-F238E27FC236}">
                <a16:creationId xmlns:a16="http://schemas.microsoft.com/office/drawing/2014/main" id="{45B5A9C6-1DC8-0F26-52D1-45DF746167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8838" y="5373688"/>
            <a:ext cx="41052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b="1">
                <a:latin typeface="Arial" panose="020B0604020202020204" pitchFamily="34" charset="0"/>
              </a:rPr>
              <a:t>س= 5</a:t>
            </a:r>
            <a:endParaRPr lang="en-US" altLang="ar-EG">
              <a:latin typeface="Arial" panose="020B0604020202020204" pitchFamily="34" charset="0"/>
            </a:endParaRPr>
          </a:p>
        </p:txBody>
      </p:sp>
      <p:pic>
        <p:nvPicPr>
          <p:cNvPr id="65538" name="صورة 20">
            <a:extLst>
              <a:ext uri="{FF2B5EF4-FFF2-40B4-BE49-F238E27FC236}">
                <a16:creationId xmlns:a16="http://schemas.microsoft.com/office/drawing/2014/main" id="{06024699-7ED6-74F6-C7FF-4E931FECB8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-18000" contrast="1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13" y="2036763"/>
            <a:ext cx="3494087" cy="333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/>
    <p:sndAc>
      <p:stSnd>
        <p:snd r:embed="rId2" name="0063 - arcade game beep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65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5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5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5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5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5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5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5" grpId="0"/>
      <p:bldP spid="16" grpId="0"/>
      <p:bldP spid="17" grpId="0"/>
      <p:bldP spid="1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3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59552" y="500508"/>
            <a:ext cx="9663104" cy="5856984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61" name="Freeform 61"/>
          <p:cNvSpPr/>
          <p:nvPr/>
        </p:nvSpPr>
        <p:spPr>
          <a:xfrm rot="815528">
            <a:off x="-2331032" y="-2817996"/>
            <a:ext cx="9765048" cy="9321183"/>
          </a:xfrm>
          <a:custGeom>
            <a:avLst/>
            <a:gdLst/>
            <a:ahLst/>
            <a:cxnLst/>
            <a:rect l="l" t="t" r="r" b="b"/>
            <a:pathLst>
              <a:path w="19530096" h="18642365">
                <a:moveTo>
                  <a:pt x="0" y="0"/>
                </a:moveTo>
                <a:lnTo>
                  <a:pt x="19530096" y="0"/>
                </a:lnTo>
                <a:lnTo>
                  <a:pt x="19530096" y="18642365"/>
                </a:lnTo>
                <a:lnTo>
                  <a:pt x="0" y="1864236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2" name="Freeform 62"/>
          <p:cNvSpPr/>
          <p:nvPr/>
        </p:nvSpPr>
        <p:spPr>
          <a:xfrm rot="-905540" flipH="1">
            <a:off x="6825294" y="1141904"/>
            <a:ext cx="1374105" cy="2769681"/>
          </a:xfrm>
          <a:custGeom>
            <a:avLst/>
            <a:gdLst/>
            <a:ahLst/>
            <a:cxnLst/>
            <a:rect l="l" t="t" r="r" b="b"/>
            <a:pathLst>
              <a:path w="2748210" h="5539361">
                <a:moveTo>
                  <a:pt x="2748210" y="0"/>
                </a:moveTo>
                <a:lnTo>
                  <a:pt x="0" y="0"/>
                </a:lnTo>
                <a:lnTo>
                  <a:pt x="0" y="5539361"/>
                </a:lnTo>
                <a:lnTo>
                  <a:pt x="2748210" y="5539361"/>
                </a:lnTo>
                <a:lnTo>
                  <a:pt x="274821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5" name="Freeform 65"/>
          <p:cNvSpPr/>
          <p:nvPr/>
        </p:nvSpPr>
        <p:spPr>
          <a:xfrm rot="5473587">
            <a:off x="5384424" y="4330061"/>
            <a:ext cx="254907" cy="1685336"/>
          </a:xfrm>
          <a:custGeom>
            <a:avLst/>
            <a:gdLst/>
            <a:ahLst/>
            <a:cxnLst/>
            <a:rect l="l" t="t" r="r" b="b"/>
            <a:pathLst>
              <a:path w="509814" h="3370672">
                <a:moveTo>
                  <a:pt x="0" y="0"/>
                </a:moveTo>
                <a:lnTo>
                  <a:pt x="509814" y="0"/>
                </a:lnTo>
                <a:lnTo>
                  <a:pt x="509814" y="3370672"/>
                </a:lnTo>
                <a:lnTo>
                  <a:pt x="0" y="33706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6" name="Freeform 66"/>
          <p:cNvSpPr/>
          <p:nvPr/>
        </p:nvSpPr>
        <p:spPr>
          <a:xfrm rot="-565416">
            <a:off x="6357487" y="1923637"/>
            <a:ext cx="254907" cy="1685336"/>
          </a:xfrm>
          <a:custGeom>
            <a:avLst/>
            <a:gdLst/>
            <a:ahLst/>
            <a:cxnLst/>
            <a:rect l="l" t="t" r="r" b="b"/>
            <a:pathLst>
              <a:path w="509814" h="3370672">
                <a:moveTo>
                  <a:pt x="0" y="0"/>
                </a:moveTo>
                <a:lnTo>
                  <a:pt x="509815" y="0"/>
                </a:lnTo>
                <a:lnTo>
                  <a:pt x="509815" y="3370672"/>
                </a:lnTo>
                <a:lnTo>
                  <a:pt x="0" y="33706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7" name="Freeform 67"/>
          <p:cNvSpPr/>
          <p:nvPr/>
        </p:nvSpPr>
        <p:spPr>
          <a:xfrm rot="3364667">
            <a:off x="5084084" y="3677288"/>
            <a:ext cx="1276408" cy="1276408"/>
          </a:xfrm>
          <a:custGeom>
            <a:avLst/>
            <a:gdLst/>
            <a:ahLst/>
            <a:cxnLst/>
            <a:rect l="l" t="t" r="r" b="b"/>
            <a:pathLst>
              <a:path w="2552815" h="2552815">
                <a:moveTo>
                  <a:pt x="0" y="0"/>
                </a:moveTo>
                <a:lnTo>
                  <a:pt x="2552815" y="0"/>
                </a:lnTo>
                <a:lnTo>
                  <a:pt x="2552815" y="2552815"/>
                </a:lnTo>
                <a:lnTo>
                  <a:pt x="0" y="255281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8" name="Freeform 68"/>
          <p:cNvSpPr/>
          <p:nvPr/>
        </p:nvSpPr>
        <p:spPr>
          <a:xfrm rot="9572912">
            <a:off x="5834246" y="3055844"/>
            <a:ext cx="1828800" cy="970738"/>
          </a:xfrm>
          <a:custGeom>
            <a:avLst/>
            <a:gdLst/>
            <a:ahLst/>
            <a:cxnLst/>
            <a:rect l="l" t="t" r="r" b="b"/>
            <a:pathLst>
              <a:path w="3657600" h="1941475">
                <a:moveTo>
                  <a:pt x="0" y="0"/>
                </a:moveTo>
                <a:lnTo>
                  <a:pt x="3657600" y="0"/>
                </a:lnTo>
                <a:lnTo>
                  <a:pt x="3657600" y="1941475"/>
                </a:lnTo>
                <a:lnTo>
                  <a:pt x="0" y="194147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9" name="Freeform 82">
            <a:extLst>
              <a:ext uri="{FF2B5EF4-FFF2-40B4-BE49-F238E27FC236}">
                <a16:creationId xmlns:a16="http://schemas.microsoft.com/office/drawing/2014/main" id="{2C374660-B72D-FD73-C943-9201A5578490}"/>
              </a:ext>
            </a:extLst>
          </p:cNvPr>
          <p:cNvSpPr/>
          <p:nvPr/>
        </p:nvSpPr>
        <p:spPr>
          <a:xfrm>
            <a:off x="338072" y="591413"/>
            <a:ext cx="5001139" cy="2333491"/>
          </a:xfrm>
          <a:custGeom>
            <a:avLst/>
            <a:gdLst/>
            <a:ahLst/>
            <a:cxnLst/>
            <a:rect l="l" t="t" r="r" b="b"/>
            <a:pathLst>
              <a:path w="1230934" h="514754">
                <a:moveTo>
                  <a:pt x="0" y="0"/>
                </a:moveTo>
                <a:lnTo>
                  <a:pt x="1230934" y="0"/>
                </a:lnTo>
                <a:lnTo>
                  <a:pt x="1230934" y="514754"/>
                </a:lnTo>
                <a:lnTo>
                  <a:pt x="0" y="5147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3" name="Rectangle 4">
            <a:extLst>
              <a:ext uri="{FF2B5EF4-FFF2-40B4-BE49-F238E27FC236}">
                <a16:creationId xmlns:a16="http://schemas.microsoft.com/office/drawing/2014/main" id="{F4E5C2B0-B864-FCDC-4D3D-756CAEF26414}"/>
              </a:ext>
            </a:extLst>
          </p:cNvPr>
          <p:cNvSpPr/>
          <p:nvPr/>
        </p:nvSpPr>
        <p:spPr bwMode="auto">
          <a:xfrm>
            <a:off x="177777" y="1155453"/>
            <a:ext cx="4556656" cy="92333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5400" b="1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تحقق من فهمك</a:t>
            </a:r>
          </a:p>
        </p:txBody>
      </p:sp>
    </p:spTree>
    <p:extLst>
      <p:ext uri="{BB962C8B-B14F-4D97-AF65-F5344CB8AC3E}">
        <p14:creationId xmlns:p14="http://schemas.microsoft.com/office/powerpoint/2010/main" val="205706507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CKLC048.WMF">
            <a:extLst>
              <a:ext uri="{FF2B5EF4-FFF2-40B4-BE49-F238E27FC236}">
                <a16:creationId xmlns:a16="http://schemas.microsoft.com/office/drawing/2014/main" id="{F19BBF9B-50A4-E8DA-0327-68A7EB635713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320925"/>
            <a:ext cx="685800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7A5CB6F-CB5B-6261-899C-60A6646399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7588" y="3103563"/>
            <a:ext cx="4570412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400" b="1"/>
              <a:t>2ب) س</a:t>
            </a:r>
            <a:r>
              <a:rPr lang="ar-EG" altLang="ar-EG" sz="4400" b="1" baseline="30000"/>
              <a:t>2</a:t>
            </a:r>
            <a:r>
              <a:rPr lang="ar-EG" altLang="ar-EG" sz="4400" b="1"/>
              <a:t> = -8س -16</a:t>
            </a:r>
            <a:endParaRPr lang="en-US" altLang="ar-EG" sz="4400">
              <a:solidFill>
                <a:srgbClr val="3333CC"/>
              </a:solidFill>
            </a:endParaRPr>
          </a:p>
        </p:txBody>
      </p:sp>
    </p:spTree>
  </p:cSld>
  <p:clrMapOvr>
    <a:masterClrMapping/>
  </p:clrMapOvr>
  <p:transition>
    <p:split dir="in"/>
    <p:sndAc>
      <p:stSnd>
        <p:snd r:embed="rId2" name="cashre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ched_lighttrail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AB9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7779" y="400876"/>
            <a:ext cx="9663104" cy="5856984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61" name="Freeform 61"/>
          <p:cNvSpPr/>
          <p:nvPr/>
        </p:nvSpPr>
        <p:spPr>
          <a:xfrm rot="10030595">
            <a:off x="1023425" y="117815"/>
            <a:ext cx="7828542" cy="5559153"/>
          </a:xfrm>
          <a:custGeom>
            <a:avLst/>
            <a:gdLst/>
            <a:ahLst/>
            <a:cxnLst/>
            <a:rect l="l" t="t" r="r" b="b"/>
            <a:pathLst>
              <a:path w="15657084" h="11118305">
                <a:moveTo>
                  <a:pt x="0" y="0"/>
                </a:moveTo>
                <a:lnTo>
                  <a:pt x="15657084" y="0"/>
                </a:lnTo>
                <a:lnTo>
                  <a:pt x="15657084" y="11118305"/>
                </a:lnTo>
                <a:lnTo>
                  <a:pt x="0" y="1111830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r="-604" b="-35233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4" name="Freeform 64"/>
          <p:cNvSpPr/>
          <p:nvPr/>
        </p:nvSpPr>
        <p:spPr>
          <a:xfrm rot="-1343918">
            <a:off x="947578" y="2939609"/>
            <a:ext cx="1409632" cy="2057400"/>
          </a:xfrm>
          <a:custGeom>
            <a:avLst/>
            <a:gdLst/>
            <a:ahLst/>
            <a:cxnLst/>
            <a:rect l="l" t="t" r="r" b="b"/>
            <a:pathLst>
              <a:path w="2819264" h="4114800">
                <a:moveTo>
                  <a:pt x="0" y="0"/>
                </a:moveTo>
                <a:lnTo>
                  <a:pt x="2819264" y="0"/>
                </a:lnTo>
                <a:lnTo>
                  <a:pt x="28192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5" name="Freeform 65"/>
          <p:cNvSpPr/>
          <p:nvPr/>
        </p:nvSpPr>
        <p:spPr>
          <a:xfrm rot="447030">
            <a:off x="2206977" y="4228805"/>
            <a:ext cx="1028700" cy="1028700"/>
          </a:xfrm>
          <a:custGeom>
            <a:avLst/>
            <a:gdLst/>
            <a:ahLst/>
            <a:cxnLst/>
            <a:rect l="l" t="t" r="r" b="b"/>
            <a:pathLst>
              <a:path w="2057400" h="2057400">
                <a:moveTo>
                  <a:pt x="0" y="0"/>
                </a:moveTo>
                <a:lnTo>
                  <a:pt x="2057400" y="0"/>
                </a:lnTo>
                <a:lnTo>
                  <a:pt x="2057400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6" name="Rectangle 4">
            <a:extLst>
              <a:ext uri="{FF2B5EF4-FFF2-40B4-BE49-F238E27FC236}">
                <a16:creationId xmlns:a16="http://schemas.microsoft.com/office/drawing/2014/main" id="{9E63CD9F-9B82-407F-9ED6-3FA174B7D2C0}"/>
              </a:ext>
            </a:extLst>
          </p:cNvPr>
          <p:cNvSpPr/>
          <p:nvPr/>
        </p:nvSpPr>
        <p:spPr bwMode="auto">
          <a:xfrm>
            <a:off x="5515728" y="622793"/>
            <a:ext cx="1532792" cy="101566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6000" b="1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cs typeface="Times New Roman" panose="02020603050405020304" pitchFamily="18" charset="0"/>
              </a:rPr>
              <a:t>والآن</a:t>
            </a:r>
          </a:p>
        </p:txBody>
      </p:sp>
      <p:sp>
        <p:nvSpPr>
          <p:cNvPr id="67" name="TextBox 7">
            <a:extLst>
              <a:ext uri="{FF2B5EF4-FFF2-40B4-BE49-F238E27FC236}">
                <a16:creationId xmlns:a16="http://schemas.microsoft.com/office/drawing/2014/main" id="{43ADCF67-770E-42DE-AB87-5C84BBE89958}"/>
              </a:ext>
            </a:extLst>
          </p:cNvPr>
          <p:cNvSpPr txBox="1"/>
          <p:nvPr/>
        </p:nvSpPr>
        <p:spPr bwMode="auto">
          <a:xfrm>
            <a:off x="2150841" y="2533222"/>
            <a:ext cx="6660521" cy="2308324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800" b="1" dirty="0">
                <a:solidFill>
                  <a:prstClr val="black"/>
                </a:solidFill>
                <a:cs typeface="Times New Roman" panose="02020603050405020304" pitchFamily="18" charset="0"/>
              </a:rPr>
              <a:t> أحل المعادلات التربيعية بيانيًا. </a:t>
            </a:r>
          </a:p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800" b="1" dirty="0">
                <a:solidFill>
                  <a:prstClr val="black"/>
                </a:solidFill>
                <a:cs typeface="Times New Roman" panose="02020603050405020304" pitchFamily="18" charset="0"/>
              </a:rPr>
              <a:t> أقدر حلول المعادلات التربيعية من تمثيلها البياني. </a:t>
            </a:r>
          </a:p>
        </p:txBody>
      </p:sp>
    </p:spTree>
    <p:extLst>
      <p:ext uri="{BB962C8B-B14F-4D97-AF65-F5344CB8AC3E}">
        <p14:creationId xmlns:p14="http://schemas.microsoft.com/office/powerpoint/2010/main" val="395125925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68CF62E6-01D7-AF2B-B6E1-6F2E1FBF75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7688" y="893763"/>
            <a:ext cx="396081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3600" b="1">
                <a:solidFill>
                  <a:srgbClr val="3333CC"/>
                </a:solidFill>
                <a:latin typeface="Arial" panose="020B0604020202020204" pitchFamily="34" charset="0"/>
              </a:rPr>
              <a:t>المعادلة لها حل وحيد عند  س= -4</a:t>
            </a:r>
            <a:endParaRPr lang="en-US" altLang="ar-EG" sz="3600" b="1">
              <a:solidFill>
                <a:srgbClr val="3333CC"/>
              </a:solidFill>
              <a:latin typeface="Arial" panose="020B0604020202020204" pitchFamily="34" charset="0"/>
            </a:endParaRPr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78EF61B3-4203-5965-D187-1352CC2138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9850" y="2190750"/>
            <a:ext cx="31686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3600" b="1">
                <a:solidFill>
                  <a:srgbClr val="C00000"/>
                </a:solidFill>
                <a:latin typeface="Arial" panose="020B0604020202020204" pitchFamily="34" charset="0"/>
              </a:rPr>
              <a:t>تحقق:</a:t>
            </a:r>
            <a:endParaRPr lang="en-US" altLang="ar-EG" sz="360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15" name="TextBox 11">
            <a:extLst>
              <a:ext uri="{FF2B5EF4-FFF2-40B4-BE49-F238E27FC236}">
                <a16:creationId xmlns:a16="http://schemas.microsoft.com/office/drawing/2014/main" id="{988CA4CF-120F-0950-147B-3521CEF25F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3225" y="2909888"/>
            <a:ext cx="4105275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b="1">
                <a:latin typeface="Arial" panose="020B0604020202020204" pitchFamily="34" charset="0"/>
              </a:rPr>
              <a:t>حل المعادلة بالتحليل إلى عوامل </a:t>
            </a:r>
            <a:endParaRPr lang="en-US" altLang="ar-EG">
              <a:latin typeface="Arial" panose="020B0604020202020204" pitchFamily="34" charset="0"/>
            </a:endParaRPr>
          </a:p>
        </p:txBody>
      </p:sp>
      <p:sp>
        <p:nvSpPr>
          <p:cNvPr id="16" name="TextBox 11">
            <a:extLst>
              <a:ext uri="{FF2B5EF4-FFF2-40B4-BE49-F238E27FC236}">
                <a16:creationId xmlns:a16="http://schemas.microsoft.com/office/drawing/2014/main" id="{02EBAFF0-F26F-67AB-34C3-263F28DC98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81425" y="4062413"/>
            <a:ext cx="41052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b="1">
                <a:latin typeface="Arial" panose="020B0604020202020204" pitchFamily="34" charset="0"/>
              </a:rPr>
              <a:t>س</a:t>
            </a:r>
            <a:r>
              <a:rPr lang="ar-EG" altLang="ar-EG" b="1" baseline="30000"/>
              <a:t>2</a:t>
            </a:r>
            <a:r>
              <a:rPr lang="ar-EG" altLang="ar-EG" b="1">
                <a:latin typeface="Arial" panose="020B0604020202020204" pitchFamily="34" charset="0"/>
              </a:rPr>
              <a:t> +8س +16 = 0</a:t>
            </a:r>
            <a:endParaRPr lang="en-US" altLang="ar-EG">
              <a:latin typeface="Arial" panose="020B0604020202020204" pitchFamily="34" charset="0"/>
            </a:endParaRPr>
          </a:p>
        </p:txBody>
      </p:sp>
      <p:sp>
        <p:nvSpPr>
          <p:cNvPr id="17" name="TextBox 11">
            <a:extLst>
              <a:ext uri="{FF2B5EF4-FFF2-40B4-BE49-F238E27FC236}">
                <a16:creationId xmlns:a16="http://schemas.microsoft.com/office/drawing/2014/main" id="{85186018-736E-39A0-1944-B2D06C4D96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0" y="4710113"/>
            <a:ext cx="41036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b="1">
                <a:latin typeface="Arial" panose="020B0604020202020204" pitchFamily="34" charset="0"/>
              </a:rPr>
              <a:t>(س + 4) (س + 4) = 0</a:t>
            </a:r>
            <a:endParaRPr lang="en-US" altLang="ar-EG">
              <a:latin typeface="Arial" panose="020B0604020202020204" pitchFamily="34" charset="0"/>
            </a:endParaRPr>
          </a:p>
        </p:txBody>
      </p:sp>
      <p:sp>
        <p:nvSpPr>
          <p:cNvPr id="18" name="TextBox 11">
            <a:extLst>
              <a:ext uri="{FF2B5EF4-FFF2-40B4-BE49-F238E27FC236}">
                <a16:creationId xmlns:a16="http://schemas.microsoft.com/office/drawing/2014/main" id="{AFECD470-4B02-5EA7-05C3-06F6743526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5163" y="5357813"/>
            <a:ext cx="410527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b="1">
                <a:latin typeface="Arial" panose="020B0604020202020204" pitchFamily="34" charset="0"/>
              </a:rPr>
              <a:t>س= -4</a:t>
            </a:r>
            <a:endParaRPr lang="en-US" altLang="ar-EG">
              <a:latin typeface="Arial" panose="020B0604020202020204" pitchFamily="34" charset="0"/>
            </a:endParaRPr>
          </a:p>
        </p:txBody>
      </p:sp>
      <p:pic>
        <p:nvPicPr>
          <p:cNvPr id="66562" name="Picture 1">
            <a:extLst>
              <a:ext uri="{FF2B5EF4-FFF2-40B4-BE49-F238E27FC236}">
                <a16:creationId xmlns:a16="http://schemas.microsoft.com/office/drawing/2014/main" id="{0F63BA89-E2F3-D710-D91D-A11DBD3514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-18000" contrast="1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500188"/>
            <a:ext cx="3240088" cy="331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/>
    <p:sndAc>
      <p:stSnd>
        <p:snd r:embed="rId2" name="0063 - arcade game beep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66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5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5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5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5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5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5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5" grpId="0"/>
      <p:bldP spid="16" grpId="0"/>
      <p:bldP spid="17" grpId="0"/>
      <p:bldP spid="18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C40361C-C288-69F0-6BAA-655AB92E2F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5656" y="2276872"/>
            <a:ext cx="6424612" cy="14462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EG" altLang="ar-EG" sz="4400" b="1" dirty="0"/>
              <a:t>كما أن جذور المعادلة التربيعية تكون أحيانًا أعدادًا غير حقيقية. </a:t>
            </a:r>
            <a:endParaRPr lang="en-US" altLang="ar-EG" sz="4400" dirty="0"/>
          </a:p>
        </p:txBody>
      </p:sp>
    </p:spTree>
  </p:cSld>
  <p:clrMapOvr>
    <a:masterClrMapping/>
  </p:clrMapOvr>
  <p:transition>
    <p:newsflash/>
    <p:sndAc>
      <p:stSnd>
        <p:snd r:embed="rId2" name="cached_gemvanish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AB9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7779" y="400876"/>
            <a:ext cx="9663104" cy="5856984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61" name="Freeform 61"/>
          <p:cNvSpPr/>
          <p:nvPr/>
        </p:nvSpPr>
        <p:spPr>
          <a:xfrm rot="10030595">
            <a:off x="1023425" y="117815"/>
            <a:ext cx="7828542" cy="5559153"/>
          </a:xfrm>
          <a:custGeom>
            <a:avLst/>
            <a:gdLst/>
            <a:ahLst/>
            <a:cxnLst/>
            <a:rect l="l" t="t" r="r" b="b"/>
            <a:pathLst>
              <a:path w="15657084" h="11118305">
                <a:moveTo>
                  <a:pt x="0" y="0"/>
                </a:moveTo>
                <a:lnTo>
                  <a:pt x="15657084" y="0"/>
                </a:lnTo>
                <a:lnTo>
                  <a:pt x="15657084" y="11118305"/>
                </a:lnTo>
                <a:lnTo>
                  <a:pt x="0" y="1111830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r="-604" b="-35233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4" name="Freeform 64"/>
          <p:cNvSpPr/>
          <p:nvPr/>
        </p:nvSpPr>
        <p:spPr>
          <a:xfrm rot="-1343918">
            <a:off x="947578" y="2939609"/>
            <a:ext cx="1409632" cy="2057400"/>
          </a:xfrm>
          <a:custGeom>
            <a:avLst/>
            <a:gdLst/>
            <a:ahLst/>
            <a:cxnLst/>
            <a:rect l="l" t="t" r="r" b="b"/>
            <a:pathLst>
              <a:path w="2819264" h="4114800">
                <a:moveTo>
                  <a:pt x="0" y="0"/>
                </a:moveTo>
                <a:lnTo>
                  <a:pt x="2819264" y="0"/>
                </a:lnTo>
                <a:lnTo>
                  <a:pt x="28192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5" name="Freeform 65"/>
          <p:cNvSpPr/>
          <p:nvPr/>
        </p:nvSpPr>
        <p:spPr>
          <a:xfrm rot="447030">
            <a:off x="2206977" y="4228805"/>
            <a:ext cx="1028700" cy="1028700"/>
          </a:xfrm>
          <a:custGeom>
            <a:avLst/>
            <a:gdLst/>
            <a:ahLst/>
            <a:cxnLst/>
            <a:rect l="l" t="t" r="r" b="b"/>
            <a:pathLst>
              <a:path w="2057400" h="2057400">
                <a:moveTo>
                  <a:pt x="0" y="0"/>
                </a:moveTo>
                <a:lnTo>
                  <a:pt x="2057400" y="0"/>
                </a:lnTo>
                <a:lnTo>
                  <a:pt x="2057400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8" name="TextBox 3">
            <a:extLst>
              <a:ext uri="{FF2B5EF4-FFF2-40B4-BE49-F238E27FC236}">
                <a16:creationId xmlns:a16="http://schemas.microsoft.com/office/drawing/2014/main" id="{C8FEA570-DE38-42EA-8EFE-95CF21140F7B}"/>
              </a:ext>
            </a:extLst>
          </p:cNvPr>
          <p:cNvSpPr txBox="1"/>
          <p:nvPr/>
        </p:nvSpPr>
        <p:spPr bwMode="auto">
          <a:xfrm>
            <a:off x="3789482" y="970212"/>
            <a:ext cx="2911824" cy="1298377"/>
          </a:xfrm>
          <a:prstGeom prst="flowChartMagneticTape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EG" sz="5400" b="1" dirty="0">
                <a:solidFill>
                  <a:prstClr val="black"/>
                </a:solidFill>
                <a:cs typeface="Times New Roman" panose="02020603050405020304" pitchFamily="18" charset="0"/>
              </a:rPr>
              <a:t>مثال 3</a:t>
            </a:r>
          </a:p>
        </p:txBody>
      </p:sp>
      <p:sp>
        <p:nvSpPr>
          <p:cNvPr id="69" name="Rectangle 1">
            <a:extLst>
              <a:ext uri="{FF2B5EF4-FFF2-40B4-BE49-F238E27FC236}">
                <a16:creationId xmlns:a16="http://schemas.microsoft.com/office/drawing/2014/main" id="{3B813E08-F436-489E-B678-C03CB2B3E9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1330" y="2639818"/>
            <a:ext cx="5400675" cy="1015663"/>
          </a:xfrm>
          <a:prstGeom prst="rect">
            <a:avLst/>
          </a:prstGeom>
          <a:noFill/>
          <a:ln>
            <a:noFill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6000" b="1" cap="small" dirty="0">
                <a:solidFill>
                  <a:srgbClr val="C00000"/>
                </a:solidFill>
              </a:rPr>
              <a:t>لا يوجد جذور حقيقية </a:t>
            </a:r>
          </a:p>
        </p:txBody>
      </p:sp>
    </p:spTree>
    <p:extLst>
      <p:ext uri="{BB962C8B-B14F-4D97-AF65-F5344CB8AC3E}">
        <p14:creationId xmlns:p14="http://schemas.microsoft.com/office/powerpoint/2010/main" val="204688360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2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A1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19104" y="523219"/>
            <a:ext cx="9663104" cy="5856984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61" name="Freeform 61"/>
          <p:cNvSpPr/>
          <p:nvPr/>
        </p:nvSpPr>
        <p:spPr>
          <a:xfrm rot="5885455">
            <a:off x="2372917" y="-1378174"/>
            <a:ext cx="5074065" cy="8158259"/>
          </a:xfrm>
          <a:custGeom>
            <a:avLst/>
            <a:gdLst/>
            <a:ahLst/>
            <a:cxnLst/>
            <a:rect l="l" t="t" r="r" b="b"/>
            <a:pathLst>
              <a:path w="10148129" h="16316518">
                <a:moveTo>
                  <a:pt x="0" y="0"/>
                </a:moveTo>
                <a:lnTo>
                  <a:pt x="10148129" y="0"/>
                </a:lnTo>
                <a:lnTo>
                  <a:pt x="10148129" y="16316518"/>
                </a:lnTo>
                <a:lnTo>
                  <a:pt x="0" y="1631651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77488" t="-6186" r="-1372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3" name="Freeform 63"/>
          <p:cNvSpPr/>
          <p:nvPr/>
        </p:nvSpPr>
        <p:spPr>
          <a:xfrm>
            <a:off x="140023" y="3199392"/>
            <a:ext cx="3926570" cy="2801358"/>
          </a:xfrm>
          <a:custGeom>
            <a:avLst/>
            <a:gdLst/>
            <a:ahLst/>
            <a:cxnLst/>
            <a:rect l="l" t="t" r="r" b="b"/>
            <a:pathLst>
              <a:path w="7853140" h="5602716">
                <a:moveTo>
                  <a:pt x="0" y="0"/>
                </a:moveTo>
                <a:lnTo>
                  <a:pt x="7853140" y="0"/>
                </a:lnTo>
                <a:lnTo>
                  <a:pt x="7853140" y="5602716"/>
                </a:lnTo>
                <a:lnTo>
                  <a:pt x="0" y="560271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8" name="Rectangle 1">
            <a:extLst>
              <a:ext uri="{FF2B5EF4-FFF2-40B4-BE49-F238E27FC236}">
                <a16:creationId xmlns:a16="http://schemas.microsoft.com/office/drawing/2014/main" id="{A011347C-72F5-446A-8B4E-8C856B2B71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1359" y="2361920"/>
            <a:ext cx="7693493" cy="707886"/>
          </a:xfrm>
          <a:prstGeom prst="rect">
            <a:avLst/>
          </a:prstGeom>
          <a:noFill/>
          <a:ln>
            <a:noFill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cap="small" dirty="0">
                <a:solidFill>
                  <a:prstClr val="black"/>
                </a:solidFill>
              </a:rPr>
              <a:t>حل المعادلة 2س2 – 3س + 5 = 0 بيانيًّا.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2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1EBE576-5281-1939-3001-F7439A9937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113" y="1538288"/>
            <a:ext cx="6985000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000" b="1">
                <a:solidFill>
                  <a:srgbClr val="FF0000"/>
                </a:solidFill>
              </a:rPr>
              <a:t>الخطوة 1: </a:t>
            </a:r>
            <a:r>
              <a:rPr lang="ar-SA" altLang="ar-EG" sz="4000" b="1">
                <a:solidFill>
                  <a:srgbClr val="3333CC"/>
                </a:solidFill>
              </a:rPr>
              <a:t>أعد كتابة المعادلة بالصورة القياسية.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ar-SA" altLang="ar-EG" sz="4000" b="1">
                <a:solidFill>
                  <a:srgbClr val="3333CC"/>
                </a:solidFill>
              </a:rPr>
              <a:t>المعادلة مكتوبة بالصورة القياسية.</a:t>
            </a:r>
            <a:endParaRPr lang="en-US" altLang="ar-EG" sz="4000">
              <a:solidFill>
                <a:srgbClr val="3333CC"/>
              </a:solidFill>
            </a:endParaRPr>
          </a:p>
        </p:txBody>
      </p:sp>
      <p:sp>
        <p:nvSpPr>
          <p:cNvPr id="13" name="Rectangle 10">
            <a:extLst>
              <a:ext uri="{FF2B5EF4-FFF2-40B4-BE49-F238E27FC236}">
                <a16:creationId xmlns:a16="http://schemas.microsoft.com/office/drawing/2014/main" id="{E8809B0F-1EBF-2A88-04C6-871C7D7BF0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4149725"/>
            <a:ext cx="7967662" cy="132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EG" altLang="ar-EG" sz="4000" b="1">
                <a:solidFill>
                  <a:srgbClr val="FF0000"/>
                </a:solidFill>
              </a:rPr>
              <a:t>الخطوة 2: </a:t>
            </a:r>
            <a:r>
              <a:rPr lang="ar-EG" altLang="ar-EG" sz="4000" b="1">
                <a:solidFill>
                  <a:srgbClr val="3333CC"/>
                </a:solidFill>
              </a:rPr>
              <a:t>مثّل الدالة المرتبطة د (س) = </a:t>
            </a:r>
            <a:r>
              <a:rPr lang="ar-SA" altLang="ar-EG" sz="4000" b="1">
                <a:solidFill>
                  <a:srgbClr val="3333CC"/>
                </a:solidFill>
              </a:rPr>
              <a:t>2</a:t>
            </a:r>
            <a:r>
              <a:rPr lang="ar-EG" altLang="ar-EG" sz="4000" b="1">
                <a:solidFill>
                  <a:srgbClr val="3333CC"/>
                </a:solidFill>
              </a:rPr>
              <a:t>س</a:t>
            </a:r>
            <a:r>
              <a:rPr lang="ar-EG" altLang="ar-EG" sz="4000" b="1" baseline="30000">
                <a:solidFill>
                  <a:srgbClr val="3333CC"/>
                </a:solidFill>
              </a:rPr>
              <a:t>2</a:t>
            </a:r>
            <a:r>
              <a:rPr lang="ar-EG" altLang="ar-EG" sz="4000" b="1">
                <a:solidFill>
                  <a:srgbClr val="3333CC"/>
                </a:solidFill>
              </a:rPr>
              <a:t> – </a:t>
            </a:r>
            <a:r>
              <a:rPr lang="ar-SA" altLang="ar-EG" sz="4000" b="1">
                <a:solidFill>
                  <a:srgbClr val="3333CC"/>
                </a:solidFill>
              </a:rPr>
              <a:t>3</a:t>
            </a:r>
            <a:r>
              <a:rPr lang="ar-EG" altLang="ar-EG" sz="4000" b="1">
                <a:solidFill>
                  <a:srgbClr val="3333CC"/>
                </a:solidFill>
              </a:rPr>
              <a:t>س + </a:t>
            </a:r>
            <a:r>
              <a:rPr lang="ar-SA" altLang="ar-EG" sz="4000" b="1">
                <a:solidFill>
                  <a:srgbClr val="3333CC"/>
                </a:solidFill>
              </a:rPr>
              <a:t>5.</a:t>
            </a:r>
            <a:endParaRPr lang="en-US" altLang="ar-EG" sz="4000">
              <a:solidFill>
                <a:srgbClr val="3333CC"/>
              </a:solidFill>
            </a:endParaRPr>
          </a:p>
        </p:txBody>
      </p:sp>
    </p:spTree>
  </p:cSld>
  <p:clrMapOvr>
    <a:masterClrMapping/>
  </p:clrMapOvr>
  <p:transition>
    <p:checker/>
    <p:sndAc>
      <p:stSnd>
        <p:snd r:embed="rId2" name="cp_restu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ched_gemvanish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ched_gemvanish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1">
            <a:extLst>
              <a:ext uri="{FF2B5EF4-FFF2-40B4-BE49-F238E27FC236}">
                <a16:creationId xmlns:a16="http://schemas.microsoft.com/office/drawing/2014/main" id="{C7E2A585-2E5C-DF41-E1EE-C8DFD9BDB9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7675" y="1341438"/>
            <a:ext cx="5184775" cy="440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000" b="1" dirty="0">
                <a:solidFill>
                  <a:srgbClr val="FF0000"/>
                </a:solidFill>
              </a:rPr>
              <a:t>الخطوة 3: </a:t>
            </a:r>
            <a:r>
              <a:rPr lang="ar-EG" altLang="ar-EG" sz="4000" b="1" dirty="0"/>
              <a:t>حدد المقطع السيني للتمثيل البياني للدالة. لاحظ أن التمثيل البياني ليس له مقطعًا سيني</a:t>
            </a:r>
            <a:r>
              <a:rPr lang="ar-SA" altLang="ar-EG" sz="4000" b="1" dirty="0"/>
              <a:t>؛</a:t>
            </a:r>
            <a:r>
              <a:rPr lang="ar-EG" altLang="ar-EG" sz="4000" b="1" dirty="0"/>
              <a:t> لذا فليس للمعادلة جذور حقيقية، وبالتالي فإن مجموعة الحل هي ø</a:t>
            </a:r>
            <a:r>
              <a:rPr lang="ar-SA" altLang="ar-EG" sz="4000" b="1" dirty="0"/>
              <a:t>.</a:t>
            </a:r>
            <a:endParaRPr lang="en-US" altLang="ar-EG" sz="4000" dirty="0"/>
          </a:p>
        </p:txBody>
      </p:sp>
      <p:pic>
        <p:nvPicPr>
          <p:cNvPr id="73731" name="Picture 10">
            <a:extLst>
              <a:ext uri="{FF2B5EF4-FFF2-40B4-BE49-F238E27FC236}">
                <a16:creationId xmlns:a16="http://schemas.microsoft.com/office/drawing/2014/main" id="{0751D8B4-D94E-4282-85DF-BBB6A7B771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-4000" contrast="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700213"/>
            <a:ext cx="1871662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hecker/>
    <p:sndAc>
      <p:stSnd>
        <p:snd r:embed="rId2" name="cp_restu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ched_gemvanish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1">
            <a:extLst>
              <a:ext uri="{FF2B5EF4-FFF2-40B4-BE49-F238E27FC236}">
                <a16:creationId xmlns:a16="http://schemas.microsoft.com/office/drawing/2014/main" id="{3B17A369-EF88-74FE-7E96-A6DA2E1A57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7450" y="1412875"/>
            <a:ext cx="6985000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justLow" eaLnBrk="1" hangingPunct="1">
              <a:spcBef>
                <a:spcPct val="0"/>
              </a:spcBef>
              <a:buFontTx/>
              <a:buNone/>
            </a:pPr>
            <a:r>
              <a:rPr lang="ar-EG" altLang="ar-EG" sz="4000" b="1" dirty="0">
                <a:solidFill>
                  <a:srgbClr val="FF0000"/>
                </a:solidFill>
              </a:rPr>
              <a:t>تحقق: </a:t>
            </a:r>
            <a:r>
              <a:rPr lang="ar-EG" altLang="ar-EG" sz="4000" b="1" dirty="0"/>
              <a:t>حل المعادلة بالتحليل إلى العوامل.</a:t>
            </a:r>
          </a:p>
          <a:p>
            <a:pPr algn="justLow" eaLnBrk="1" hangingPunct="1">
              <a:spcBef>
                <a:spcPct val="0"/>
              </a:spcBef>
              <a:buFontTx/>
              <a:buNone/>
            </a:pPr>
            <a:endParaRPr lang="ar-EG" altLang="ar-EG" sz="4000" b="1" dirty="0"/>
          </a:p>
          <a:p>
            <a:pPr algn="justLow" eaLnBrk="1" hangingPunct="1">
              <a:spcBef>
                <a:spcPct val="0"/>
              </a:spcBef>
              <a:buFontTx/>
              <a:buNone/>
            </a:pPr>
            <a:r>
              <a:rPr lang="ar-EG" altLang="ar-EG" sz="4000" b="1" dirty="0"/>
              <a:t>لا يوجد عوامل للعدد 10 مجموعها -3، لذا فالعبارة غير قابلة للتحليل إلى العوامل، أي أنه لا يوجد للمعادلة حلولًا حقيقية. </a:t>
            </a:r>
          </a:p>
        </p:txBody>
      </p:sp>
    </p:spTree>
  </p:cSld>
  <p:clrMapOvr>
    <a:masterClrMapping/>
  </p:clrMapOvr>
  <p:transition>
    <p:checker/>
    <p:sndAc>
      <p:stSnd>
        <p:snd r:embed="rId2" name="cp_restu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ched_gemvanish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3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59552" y="500508"/>
            <a:ext cx="9663104" cy="5856984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61" name="Freeform 61"/>
          <p:cNvSpPr/>
          <p:nvPr/>
        </p:nvSpPr>
        <p:spPr>
          <a:xfrm rot="815528">
            <a:off x="-2331032" y="-2817996"/>
            <a:ext cx="9765048" cy="9321183"/>
          </a:xfrm>
          <a:custGeom>
            <a:avLst/>
            <a:gdLst/>
            <a:ahLst/>
            <a:cxnLst/>
            <a:rect l="l" t="t" r="r" b="b"/>
            <a:pathLst>
              <a:path w="19530096" h="18642365">
                <a:moveTo>
                  <a:pt x="0" y="0"/>
                </a:moveTo>
                <a:lnTo>
                  <a:pt x="19530096" y="0"/>
                </a:lnTo>
                <a:lnTo>
                  <a:pt x="19530096" y="18642365"/>
                </a:lnTo>
                <a:lnTo>
                  <a:pt x="0" y="1864236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2" name="Freeform 62"/>
          <p:cNvSpPr/>
          <p:nvPr/>
        </p:nvSpPr>
        <p:spPr>
          <a:xfrm rot="-905540" flipH="1">
            <a:off x="6825294" y="1141904"/>
            <a:ext cx="1374105" cy="2769681"/>
          </a:xfrm>
          <a:custGeom>
            <a:avLst/>
            <a:gdLst/>
            <a:ahLst/>
            <a:cxnLst/>
            <a:rect l="l" t="t" r="r" b="b"/>
            <a:pathLst>
              <a:path w="2748210" h="5539361">
                <a:moveTo>
                  <a:pt x="2748210" y="0"/>
                </a:moveTo>
                <a:lnTo>
                  <a:pt x="0" y="0"/>
                </a:lnTo>
                <a:lnTo>
                  <a:pt x="0" y="5539361"/>
                </a:lnTo>
                <a:lnTo>
                  <a:pt x="2748210" y="5539361"/>
                </a:lnTo>
                <a:lnTo>
                  <a:pt x="274821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5" name="Freeform 65"/>
          <p:cNvSpPr/>
          <p:nvPr/>
        </p:nvSpPr>
        <p:spPr>
          <a:xfrm rot="5473587">
            <a:off x="5384424" y="4330061"/>
            <a:ext cx="254907" cy="1685336"/>
          </a:xfrm>
          <a:custGeom>
            <a:avLst/>
            <a:gdLst/>
            <a:ahLst/>
            <a:cxnLst/>
            <a:rect l="l" t="t" r="r" b="b"/>
            <a:pathLst>
              <a:path w="509814" h="3370672">
                <a:moveTo>
                  <a:pt x="0" y="0"/>
                </a:moveTo>
                <a:lnTo>
                  <a:pt x="509814" y="0"/>
                </a:lnTo>
                <a:lnTo>
                  <a:pt x="509814" y="3370672"/>
                </a:lnTo>
                <a:lnTo>
                  <a:pt x="0" y="33706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6" name="Freeform 66"/>
          <p:cNvSpPr/>
          <p:nvPr/>
        </p:nvSpPr>
        <p:spPr>
          <a:xfrm rot="-565416">
            <a:off x="6357487" y="1923637"/>
            <a:ext cx="254907" cy="1685336"/>
          </a:xfrm>
          <a:custGeom>
            <a:avLst/>
            <a:gdLst/>
            <a:ahLst/>
            <a:cxnLst/>
            <a:rect l="l" t="t" r="r" b="b"/>
            <a:pathLst>
              <a:path w="509814" h="3370672">
                <a:moveTo>
                  <a:pt x="0" y="0"/>
                </a:moveTo>
                <a:lnTo>
                  <a:pt x="509815" y="0"/>
                </a:lnTo>
                <a:lnTo>
                  <a:pt x="509815" y="3370672"/>
                </a:lnTo>
                <a:lnTo>
                  <a:pt x="0" y="33706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7" name="Freeform 67"/>
          <p:cNvSpPr/>
          <p:nvPr/>
        </p:nvSpPr>
        <p:spPr>
          <a:xfrm rot="3364667">
            <a:off x="5084084" y="3677288"/>
            <a:ext cx="1276408" cy="1276408"/>
          </a:xfrm>
          <a:custGeom>
            <a:avLst/>
            <a:gdLst/>
            <a:ahLst/>
            <a:cxnLst/>
            <a:rect l="l" t="t" r="r" b="b"/>
            <a:pathLst>
              <a:path w="2552815" h="2552815">
                <a:moveTo>
                  <a:pt x="0" y="0"/>
                </a:moveTo>
                <a:lnTo>
                  <a:pt x="2552815" y="0"/>
                </a:lnTo>
                <a:lnTo>
                  <a:pt x="2552815" y="2552815"/>
                </a:lnTo>
                <a:lnTo>
                  <a:pt x="0" y="255281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8" name="Freeform 68"/>
          <p:cNvSpPr/>
          <p:nvPr/>
        </p:nvSpPr>
        <p:spPr>
          <a:xfrm rot="9572912">
            <a:off x="5834246" y="3055844"/>
            <a:ext cx="1828800" cy="970738"/>
          </a:xfrm>
          <a:custGeom>
            <a:avLst/>
            <a:gdLst/>
            <a:ahLst/>
            <a:cxnLst/>
            <a:rect l="l" t="t" r="r" b="b"/>
            <a:pathLst>
              <a:path w="3657600" h="1941475">
                <a:moveTo>
                  <a:pt x="0" y="0"/>
                </a:moveTo>
                <a:lnTo>
                  <a:pt x="3657600" y="0"/>
                </a:lnTo>
                <a:lnTo>
                  <a:pt x="3657600" y="1941475"/>
                </a:lnTo>
                <a:lnTo>
                  <a:pt x="0" y="194147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9" name="Freeform 82">
            <a:extLst>
              <a:ext uri="{FF2B5EF4-FFF2-40B4-BE49-F238E27FC236}">
                <a16:creationId xmlns:a16="http://schemas.microsoft.com/office/drawing/2014/main" id="{2C374660-B72D-FD73-C943-9201A5578490}"/>
              </a:ext>
            </a:extLst>
          </p:cNvPr>
          <p:cNvSpPr/>
          <p:nvPr/>
        </p:nvSpPr>
        <p:spPr>
          <a:xfrm>
            <a:off x="338072" y="591413"/>
            <a:ext cx="5001139" cy="2333491"/>
          </a:xfrm>
          <a:custGeom>
            <a:avLst/>
            <a:gdLst/>
            <a:ahLst/>
            <a:cxnLst/>
            <a:rect l="l" t="t" r="r" b="b"/>
            <a:pathLst>
              <a:path w="1230934" h="514754">
                <a:moveTo>
                  <a:pt x="0" y="0"/>
                </a:moveTo>
                <a:lnTo>
                  <a:pt x="1230934" y="0"/>
                </a:lnTo>
                <a:lnTo>
                  <a:pt x="1230934" y="514754"/>
                </a:lnTo>
                <a:lnTo>
                  <a:pt x="0" y="5147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3" name="Rectangle 4">
            <a:extLst>
              <a:ext uri="{FF2B5EF4-FFF2-40B4-BE49-F238E27FC236}">
                <a16:creationId xmlns:a16="http://schemas.microsoft.com/office/drawing/2014/main" id="{F4E5C2B0-B864-FCDC-4D3D-756CAEF26414}"/>
              </a:ext>
            </a:extLst>
          </p:cNvPr>
          <p:cNvSpPr/>
          <p:nvPr/>
        </p:nvSpPr>
        <p:spPr bwMode="auto">
          <a:xfrm>
            <a:off x="177777" y="1155453"/>
            <a:ext cx="4556656" cy="92333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5400" b="1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تحقق من فهمك</a:t>
            </a:r>
          </a:p>
        </p:txBody>
      </p:sp>
    </p:spTree>
    <p:extLst>
      <p:ext uri="{BB962C8B-B14F-4D97-AF65-F5344CB8AC3E}">
        <p14:creationId xmlns:p14="http://schemas.microsoft.com/office/powerpoint/2010/main" val="127749154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CKLC048.WMF">
            <a:extLst>
              <a:ext uri="{FF2B5EF4-FFF2-40B4-BE49-F238E27FC236}">
                <a16:creationId xmlns:a16="http://schemas.microsoft.com/office/drawing/2014/main" id="{2541CB1D-D9BA-2B43-EA6A-4C833C30417F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654300"/>
            <a:ext cx="6858000" cy="221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A778F77-1654-0DD3-D44B-5E72A7F8B6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4750" y="3581400"/>
            <a:ext cx="4252913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400" b="1"/>
              <a:t>3أ) –س</a:t>
            </a:r>
            <a:r>
              <a:rPr lang="ar-EG" altLang="ar-EG" sz="4400" b="1" baseline="30000"/>
              <a:t>2</a:t>
            </a:r>
            <a:r>
              <a:rPr lang="ar-EG" altLang="ar-EG" sz="4400" b="1"/>
              <a:t> – 3س = 5</a:t>
            </a:r>
            <a:endParaRPr lang="ar-EG" altLang="ar-EG" sz="4400" b="1">
              <a:solidFill>
                <a:srgbClr val="3333CC"/>
              </a:solidFill>
            </a:endParaRPr>
          </a:p>
        </p:txBody>
      </p:sp>
    </p:spTree>
  </p:cSld>
  <p:clrMapOvr>
    <a:masterClrMapping/>
  </p:clrMapOvr>
  <p:transition>
    <p:split dir="in"/>
    <p:sndAc>
      <p:stSnd>
        <p:snd r:embed="rId2" name="cashre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ched_lighttrail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1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3E79263A-DD8D-3271-9388-F7D0229E5C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838" y="1352550"/>
            <a:ext cx="40322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000" b="1">
                <a:solidFill>
                  <a:srgbClr val="3333CC"/>
                </a:solidFill>
                <a:latin typeface="Arial" panose="020B0604020202020204" pitchFamily="34" charset="0"/>
              </a:rPr>
              <a:t>-س</a:t>
            </a:r>
            <a:r>
              <a:rPr lang="ar-EG" altLang="ar-EG" sz="4000" b="1" baseline="30000">
                <a:solidFill>
                  <a:srgbClr val="3333CC"/>
                </a:solidFill>
              </a:rPr>
              <a:t>2</a:t>
            </a:r>
            <a:r>
              <a:rPr lang="ar-EG" altLang="ar-EG" sz="4000" b="1">
                <a:solidFill>
                  <a:srgbClr val="3333CC"/>
                </a:solidFill>
                <a:latin typeface="Arial" panose="020B0604020202020204" pitchFamily="34" charset="0"/>
              </a:rPr>
              <a:t> -3س -5 =0</a:t>
            </a:r>
            <a:endParaRPr lang="en-US" altLang="ar-EG" sz="4000">
              <a:solidFill>
                <a:srgbClr val="3333CC"/>
              </a:solidFill>
              <a:latin typeface="Arial" panose="020B0604020202020204" pitchFamily="34" charset="0"/>
            </a:endParaRPr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03507E2B-6C27-CFE4-4F63-06B7E83306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1638" y="2366963"/>
            <a:ext cx="3673475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3600" b="1">
                <a:solidFill>
                  <a:srgbClr val="990099"/>
                </a:solidFill>
                <a:latin typeface="Arial" panose="020B0604020202020204" pitchFamily="34" charset="0"/>
              </a:rPr>
              <a:t>التمثيل البياني ليس له مقطع سيني لذا فليس للمعادلة جذور حقيقية وبالتالي يكون مجموعة الحل  </a:t>
            </a:r>
            <a:endParaRPr lang="en-US" altLang="ar-EG" sz="3600">
              <a:solidFill>
                <a:srgbClr val="990099"/>
              </a:solidFill>
              <a:latin typeface="Arial" panose="020B0604020202020204" pitchFamily="34" charset="0"/>
            </a:endParaRPr>
          </a:p>
        </p:txBody>
      </p:sp>
      <p:pic>
        <p:nvPicPr>
          <p:cNvPr id="67586" name="Picture 1">
            <a:extLst>
              <a:ext uri="{FF2B5EF4-FFF2-40B4-BE49-F238E27FC236}">
                <a16:creationId xmlns:a16="http://schemas.microsoft.com/office/drawing/2014/main" id="{363ECC4E-A633-EB81-B352-C0E2678868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lum bright="-18000" contrast="1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25" y="2060575"/>
            <a:ext cx="3384550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Flowchart: Process 6">
            <a:extLst>
              <a:ext uri="{FF2B5EF4-FFF2-40B4-BE49-F238E27FC236}">
                <a16:creationId xmlns:a16="http://schemas.microsoft.com/office/drawing/2014/main" id="{1F483B6E-8C42-61E3-5B02-96D4211B93F3}"/>
              </a:ext>
            </a:extLst>
          </p:cNvPr>
          <p:cNvSpPr/>
          <p:nvPr/>
        </p:nvSpPr>
        <p:spPr>
          <a:xfrm>
            <a:off x="4265613" y="4514850"/>
            <a:ext cx="4843462" cy="785813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4400" b="1" dirty="0">
                <a:solidFill>
                  <a:srgbClr val="FF0000"/>
                </a:solidFill>
              </a:rPr>
              <a:t>Φ</a:t>
            </a:r>
            <a:endParaRPr lang="ar-EG" sz="4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/>
    <p:sndAc>
      <p:stSnd>
        <p:snd r:embed="rId2" name="0063 - arcade game beep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67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5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5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3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59552" y="500508"/>
            <a:ext cx="9663104" cy="5856984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61" name="Freeform 61"/>
          <p:cNvSpPr/>
          <p:nvPr/>
        </p:nvSpPr>
        <p:spPr>
          <a:xfrm rot="815528">
            <a:off x="-2331032" y="-2817996"/>
            <a:ext cx="9765048" cy="9321183"/>
          </a:xfrm>
          <a:custGeom>
            <a:avLst/>
            <a:gdLst/>
            <a:ahLst/>
            <a:cxnLst/>
            <a:rect l="l" t="t" r="r" b="b"/>
            <a:pathLst>
              <a:path w="19530096" h="18642365">
                <a:moveTo>
                  <a:pt x="0" y="0"/>
                </a:moveTo>
                <a:lnTo>
                  <a:pt x="19530096" y="0"/>
                </a:lnTo>
                <a:lnTo>
                  <a:pt x="19530096" y="18642365"/>
                </a:lnTo>
                <a:lnTo>
                  <a:pt x="0" y="1864236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2" name="Freeform 62"/>
          <p:cNvSpPr/>
          <p:nvPr/>
        </p:nvSpPr>
        <p:spPr>
          <a:xfrm rot="-905540" flipH="1">
            <a:off x="6825294" y="1141904"/>
            <a:ext cx="1374105" cy="2769681"/>
          </a:xfrm>
          <a:custGeom>
            <a:avLst/>
            <a:gdLst/>
            <a:ahLst/>
            <a:cxnLst/>
            <a:rect l="l" t="t" r="r" b="b"/>
            <a:pathLst>
              <a:path w="2748210" h="5539361">
                <a:moveTo>
                  <a:pt x="2748210" y="0"/>
                </a:moveTo>
                <a:lnTo>
                  <a:pt x="0" y="0"/>
                </a:lnTo>
                <a:lnTo>
                  <a:pt x="0" y="5539361"/>
                </a:lnTo>
                <a:lnTo>
                  <a:pt x="2748210" y="5539361"/>
                </a:lnTo>
                <a:lnTo>
                  <a:pt x="274821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5" name="Freeform 65"/>
          <p:cNvSpPr/>
          <p:nvPr/>
        </p:nvSpPr>
        <p:spPr>
          <a:xfrm rot="5473587">
            <a:off x="5384424" y="4330061"/>
            <a:ext cx="254907" cy="1685336"/>
          </a:xfrm>
          <a:custGeom>
            <a:avLst/>
            <a:gdLst/>
            <a:ahLst/>
            <a:cxnLst/>
            <a:rect l="l" t="t" r="r" b="b"/>
            <a:pathLst>
              <a:path w="509814" h="3370672">
                <a:moveTo>
                  <a:pt x="0" y="0"/>
                </a:moveTo>
                <a:lnTo>
                  <a:pt x="509814" y="0"/>
                </a:lnTo>
                <a:lnTo>
                  <a:pt x="509814" y="3370672"/>
                </a:lnTo>
                <a:lnTo>
                  <a:pt x="0" y="33706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6" name="Freeform 66"/>
          <p:cNvSpPr/>
          <p:nvPr/>
        </p:nvSpPr>
        <p:spPr>
          <a:xfrm rot="-565416">
            <a:off x="6357487" y="1923637"/>
            <a:ext cx="254907" cy="1685336"/>
          </a:xfrm>
          <a:custGeom>
            <a:avLst/>
            <a:gdLst/>
            <a:ahLst/>
            <a:cxnLst/>
            <a:rect l="l" t="t" r="r" b="b"/>
            <a:pathLst>
              <a:path w="509814" h="3370672">
                <a:moveTo>
                  <a:pt x="0" y="0"/>
                </a:moveTo>
                <a:lnTo>
                  <a:pt x="509815" y="0"/>
                </a:lnTo>
                <a:lnTo>
                  <a:pt x="509815" y="3370672"/>
                </a:lnTo>
                <a:lnTo>
                  <a:pt x="0" y="33706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7" name="Freeform 67"/>
          <p:cNvSpPr/>
          <p:nvPr/>
        </p:nvSpPr>
        <p:spPr>
          <a:xfrm rot="3364667">
            <a:off x="5084084" y="3677288"/>
            <a:ext cx="1276408" cy="1276408"/>
          </a:xfrm>
          <a:custGeom>
            <a:avLst/>
            <a:gdLst/>
            <a:ahLst/>
            <a:cxnLst/>
            <a:rect l="l" t="t" r="r" b="b"/>
            <a:pathLst>
              <a:path w="2552815" h="2552815">
                <a:moveTo>
                  <a:pt x="0" y="0"/>
                </a:moveTo>
                <a:lnTo>
                  <a:pt x="2552815" y="0"/>
                </a:lnTo>
                <a:lnTo>
                  <a:pt x="2552815" y="2552815"/>
                </a:lnTo>
                <a:lnTo>
                  <a:pt x="0" y="255281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8" name="Freeform 68"/>
          <p:cNvSpPr/>
          <p:nvPr/>
        </p:nvSpPr>
        <p:spPr>
          <a:xfrm rot="9572912">
            <a:off x="5834246" y="3055844"/>
            <a:ext cx="1828800" cy="970738"/>
          </a:xfrm>
          <a:custGeom>
            <a:avLst/>
            <a:gdLst/>
            <a:ahLst/>
            <a:cxnLst/>
            <a:rect l="l" t="t" r="r" b="b"/>
            <a:pathLst>
              <a:path w="3657600" h="1941475">
                <a:moveTo>
                  <a:pt x="0" y="0"/>
                </a:moveTo>
                <a:lnTo>
                  <a:pt x="3657600" y="0"/>
                </a:lnTo>
                <a:lnTo>
                  <a:pt x="3657600" y="1941475"/>
                </a:lnTo>
                <a:lnTo>
                  <a:pt x="0" y="194147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9" name="Freeform 82">
            <a:extLst>
              <a:ext uri="{FF2B5EF4-FFF2-40B4-BE49-F238E27FC236}">
                <a16:creationId xmlns:a16="http://schemas.microsoft.com/office/drawing/2014/main" id="{2C374660-B72D-FD73-C943-9201A5578490}"/>
              </a:ext>
            </a:extLst>
          </p:cNvPr>
          <p:cNvSpPr/>
          <p:nvPr/>
        </p:nvSpPr>
        <p:spPr>
          <a:xfrm>
            <a:off x="338072" y="591413"/>
            <a:ext cx="5001139" cy="2333491"/>
          </a:xfrm>
          <a:custGeom>
            <a:avLst/>
            <a:gdLst/>
            <a:ahLst/>
            <a:cxnLst/>
            <a:rect l="l" t="t" r="r" b="b"/>
            <a:pathLst>
              <a:path w="1230934" h="514754">
                <a:moveTo>
                  <a:pt x="0" y="0"/>
                </a:moveTo>
                <a:lnTo>
                  <a:pt x="1230934" y="0"/>
                </a:lnTo>
                <a:lnTo>
                  <a:pt x="1230934" y="514754"/>
                </a:lnTo>
                <a:lnTo>
                  <a:pt x="0" y="5147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3" name="Rectangle 4">
            <a:extLst>
              <a:ext uri="{FF2B5EF4-FFF2-40B4-BE49-F238E27FC236}">
                <a16:creationId xmlns:a16="http://schemas.microsoft.com/office/drawing/2014/main" id="{F4E5C2B0-B864-FCDC-4D3D-756CAEF26414}"/>
              </a:ext>
            </a:extLst>
          </p:cNvPr>
          <p:cNvSpPr/>
          <p:nvPr/>
        </p:nvSpPr>
        <p:spPr bwMode="auto">
          <a:xfrm>
            <a:off x="1092250" y="1043241"/>
            <a:ext cx="3319009" cy="1323439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8000" b="1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المفردات</a:t>
            </a:r>
          </a:p>
        </p:txBody>
      </p:sp>
    </p:spTree>
    <p:extLst>
      <p:ext uri="{BB962C8B-B14F-4D97-AF65-F5344CB8AC3E}">
        <p14:creationId xmlns:p14="http://schemas.microsoft.com/office/powerpoint/2010/main" val="307235524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22A09DB8-2FAF-2709-DEC6-F94EB6130F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1641475"/>
            <a:ext cx="403383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000" b="1">
                <a:latin typeface="Arial" panose="020B0604020202020204" pitchFamily="34" charset="0"/>
              </a:rPr>
              <a:t>تحقق:</a:t>
            </a:r>
            <a:endParaRPr lang="en-US" altLang="ar-EG" sz="4000">
              <a:solidFill>
                <a:srgbClr val="3333CC"/>
              </a:solidFill>
              <a:latin typeface="Arial" panose="020B0604020202020204" pitchFamily="34" charset="0"/>
            </a:endParaRPr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564F4982-1B64-5A60-1700-4BFF900489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6463" y="3186113"/>
            <a:ext cx="3168650" cy="175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3600" b="1">
                <a:solidFill>
                  <a:srgbClr val="990099"/>
                </a:solidFill>
                <a:latin typeface="Arial" panose="020B0604020202020204" pitchFamily="34" charset="0"/>
              </a:rPr>
              <a:t>لا يوجد عوامل للعدد 5 طرحها 3 إذن الحل =</a:t>
            </a:r>
            <a:endParaRPr lang="en-US" altLang="ar-EG" sz="3600" b="1">
              <a:solidFill>
                <a:srgbClr val="990099"/>
              </a:solidFill>
              <a:latin typeface="Arial" panose="020B0604020202020204" pitchFamily="34" charset="0"/>
            </a:endParaRPr>
          </a:p>
        </p:txBody>
      </p:sp>
      <p:pic>
        <p:nvPicPr>
          <p:cNvPr id="77828" name="Picture 1">
            <a:extLst>
              <a:ext uri="{FF2B5EF4-FFF2-40B4-BE49-F238E27FC236}">
                <a16:creationId xmlns:a16="http://schemas.microsoft.com/office/drawing/2014/main" id="{0E20B585-FB0E-941C-D35C-7C3F15A449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lum bright="-18000" contrast="1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989138"/>
            <a:ext cx="3095625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Flowchart: Process 6">
            <a:extLst>
              <a:ext uri="{FF2B5EF4-FFF2-40B4-BE49-F238E27FC236}">
                <a16:creationId xmlns:a16="http://schemas.microsoft.com/office/drawing/2014/main" id="{5334E783-852B-C50E-22BB-34FE0312C2FC}"/>
              </a:ext>
            </a:extLst>
          </p:cNvPr>
          <p:cNvSpPr/>
          <p:nvPr/>
        </p:nvSpPr>
        <p:spPr>
          <a:xfrm>
            <a:off x="3851275" y="4298950"/>
            <a:ext cx="4843463" cy="785813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4400" b="1" dirty="0">
                <a:solidFill>
                  <a:srgbClr val="FF0000"/>
                </a:solidFill>
              </a:rPr>
              <a:t>Φ</a:t>
            </a:r>
            <a:endParaRPr lang="ar-EG" sz="4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/>
    <p:sndAc>
      <p:stSnd>
        <p:snd r:embed="rId2" name="0063 - arcade game beep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5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5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3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3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59552" y="500508"/>
            <a:ext cx="9663104" cy="5856984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61" name="Freeform 61"/>
          <p:cNvSpPr/>
          <p:nvPr/>
        </p:nvSpPr>
        <p:spPr>
          <a:xfrm rot="815528">
            <a:off x="-2331032" y="-2817996"/>
            <a:ext cx="9765048" cy="9321183"/>
          </a:xfrm>
          <a:custGeom>
            <a:avLst/>
            <a:gdLst/>
            <a:ahLst/>
            <a:cxnLst/>
            <a:rect l="l" t="t" r="r" b="b"/>
            <a:pathLst>
              <a:path w="19530096" h="18642365">
                <a:moveTo>
                  <a:pt x="0" y="0"/>
                </a:moveTo>
                <a:lnTo>
                  <a:pt x="19530096" y="0"/>
                </a:lnTo>
                <a:lnTo>
                  <a:pt x="19530096" y="18642365"/>
                </a:lnTo>
                <a:lnTo>
                  <a:pt x="0" y="1864236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2" name="Freeform 62"/>
          <p:cNvSpPr/>
          <p:nvPr/>
        </p:nvSpPr>
        <p:spPr>
          <a:xfrm rot="-905540" flipH="1">
            <a:off x="6825294" y="1141904"/>
            <a:ext cx="1374105" cy="2769681"/>
          </a:xfrm>
          <a:custGeom>
            <a:avLst/>
            <a:gdLst/>
            <a:ahLst/>
            <a:cxnLst/>
            <a:rect l="l" t="t" r="r" b="b"/>
            <a:pathLst>
              <a:path w="2748210" h="5539361">
                <a:moveTo>
                  <a:pt x="2748210" y="0"/>
                </a:moveTo>
                <a:lnTo>
                  <a:pt x="0" y="0"/>
                </a:lnTo>
                <a:lnTo>
                  <a:pt x="0" y="5539361"/>
                </a:lnTo>
                <a:lnTo>
                  <a:pt x="2748210" y="5539361"/>
                </a:lnTo>
                <a:lnTo>
                  <a:pt x="274821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5" name="Freeform 65"/>
          <p:cNvSpPr/>
          <p:nvPr/>
        </p:nvSpPr>
        <p:spPr>
          <a:xfrm rot="5473587">
            <a:off x="5384424" y="4330061"/>
            <a:ext cx="254907" cy="1685336"/>
          </a:xfrm>
          <a:custGeom>
            <a:avLst/>
            <a:gdLst/>
            <a:ahLst/>
            <a:cxnLst/>
            <a:rect l="l" t="t" r="r" b="b"/>
            <a:pathLst>
              <a:path w="509814" h="3370672">
                <a:moveTo>
                  <a:pt x="0" y="0"/>
                </a:moveTo>
                <a:lnTo>
                  <a:pt x="509814" y="0"/>
                </a:lnTo>
                <a:lnTo>
                  <a:pt x="509814" y="3370672"/>
                </a:lnTo>
                <a:lnTo>
                  <a:pt x="0" y="33706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6" name="Freeform 66"/>
          <p:cNvSpPr/>
          <p:nvPr/>
        </p:nvSpPr>
        <p:spPr>
          <a:xfrm rot="-565416">
            <a:off x="6357487" y="1923637"/>
            <a:ext cx="254907" cy="1685336"/>
          </a:xfrm>
          <a:custGeom>
            <a:avLst/>
            <a:gdLst/>
            <a:ahLst/>
            <a:cxnLst/>
            <a:rect l="l" t="t" r="r" b="b"/>
            <a:pathLst>
              <a:path w="509814" h="3370672">
                <a:moveTo>
                  <a:pt x="0" y="0"/>
                </a:moveTo>
                <a:lnTo>
                  <a:pt x="509815" y="0"/>
                </a:lnTo>
                <a:lnTo>
                  <a:pt x="509815" y="3370672"/>
                </a:lnTo>
                <a:lnTo>
                  <a:pt x="0" y="33706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7" name="Freeform 67"/>
          <p:cNvSpPr/>
          <p:nvPr/>
        </p:nvSpPr>
        <p:spPr>
          <a:xfrm rot="3364667">
            <a:off x="5084084" y="3677288"/>
            <a:ext cx="1276408" cy="1276408"/>
          </a:xfrm>
          <a:custGeom>
            <a:avLst/>
            <a:gdLst/>
            <a:ahLst/>
            <a:cxnLst/>
            <a:rect l="l" t="t" r="r" b="b"/>
            <a:pathLst>
              <a:path w="2552815" h="2552815">
                <a:moveTo>
                  <a:pt x="0" y="0"/>
                </a:moveTo>
                <a:lnTo>
                  <a:pt x="2552815" y="0"/>
                </a:lnTo>
                <a:lnTo>
                  <a:pt x="2552815" y="2552815"/>
                </a:lnTo>
                <a:lnTo>
                  <a:pt x="0" y="255281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8" name="Freeform 68"/>
          <p:cNvSpPr/>
          <p:nvPr/>
        </p:nvSpPr>
        <p:spPr>
          <a:xfrm rot="9572912">
            <a:off x="5834246" y="3055844"/>
            <a:ext cx="1828800" cy="970738"/>
          </a:xfrm>
          <a:custGeom>
            <a:avLst/>
            <a:gdLst/>
            <a:ahLst/>
            <a:cxnLst/>
            <a:rect l="l" t="t" r="r" b="b"/>
            <a:pathLst>
              <a:path w="3657600" h="1941475">
                <a:moveTo>
                  <a:pt x="0" y="0"/>
                </a:moveTo>
                <a:lnTo>
                  <a:pt x="3657600" y="0"/>
                </a:lnTo>
                <a:lnTo>
                  <a:pt x="3657600" y="1941475"/>
                </a:lnTo>
                <a:lnTo>
                  <a:pt x="0" y="194147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9" name="Freeform 82">
            <a:extLst>
              <a:ext uri="{FF2B5EF4-FFF2-40B4-BE49-F238E27FC236}">
                <a16:creationId xmlns:a16="http://schemas.microsoft.com/office/drawing/2014/main" id="{2C374660-B72D-FD73-C943-9201A5578490}"/>
              </a:ext>
            </a:extLst>
          </p:cNvPr>
          <p:cNvSpPr/>
          <p:nvPr/>
        </p:nvSpPr>
        <p:spPr>
          <a:xfrm>
            <a:off x="338072" y="591413"/>
            <a:ext cx="5001139" cy="2333491"/>
          </a:xfrm>
          <a:custGeom>
            <a:avLst/>
            <a:gdLst/>
            <a:ahLst/>
            <a:cxnLst/>
            <a:rect l="l" t="t" r="r" b="b"/>
            <a:pathLst>
              <a:path w="1230934" h="514754">
                <a:moveTo>
                  <a:pt x="0" y="0"/>
                </a:moveTo>
                <a:lnTo>
                  <a:pt x="1230934" y="0"/>
                </a:lnTo>
                <a:lnTo>
                  <a:pt x="1230934" y="514754"/>
                </a:lnTo>
                <a:lnTo>
                  <a:pt x="0" y="5147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3" name="Rectangle 4">
            <a:extLst>
              <a:ext uri="{FF2B5EF4-FFF2-40B4-BE49-F238E27FC236}">
                <a16:creationId xmlns:a16="http://schemas.microsoft.com/office/drawing/2014/main" id="{F4E5C2B0-B864-FCDC-4D3D-756CAEF26414}"/>
              </a:ext>
            </a:extLst>
          </p:cNvPr>
          <p:cNvSpPr/>
          <p:nvPr/>
        </p:nvSpPr>
        <p:spPr bwMode="auto">
          <a:xfrm>
            <a:off x="177777" y="1155453"/>
            <a:ext cx="4556656" cy="92333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5400" b="1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تحقق من فهمك</a:t>
            </a:r>
          </a:p>
        </p:txBody>
      </p:sp>
    </p:spTree>
    <p:extLst>
      <p:ext uri="{BB962C8B-B14F-4D97-AF65-F5344CB8AC3E}">
        <p14:creationId xmlns:p14="http://schemas.microsoft.com/office/powerpoint/2010/main" val="250372524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CKLC048.WMF">
            <a:extLst>
              <a:ext uri="{FF2B5EF4-FFF2-40B4-BE49-F238E27FC236}">
                <a16:creationId xmlns:a16="http://schemas.microsoft.com/office/drawing/2014/main" id="{550E2B13-3C2B-3007-2E7E-29F63AAD407A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438400"/>
            <a:ext cx="6858000" cy="221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E83E622-A0DD-A78D-9B42-FA22AA8156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7250" y="3365500"/>
            <a:ext cx="4570413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400" b="1">
                <a:solidFill>
                  <a:srgbClr val="000000"/>
                </a:solidFill>
              </a:rPr>
              <a:t>3ب) -2س</a:t>
            </a:r>
            <a:r>
              <a:rPr lang="ar-EG" altLang="ar-EG" sz="4400" b="1" baseline="30000">
                <a:solidFill>
                  <a:srgbClr val="000000"/>
                </a:solidFill>
              </a:rPr>
              <a:t>2</a:t>
            </a:r>
            <a:r>
              <a:rPr lang="ar-EG" altLang="ar-EG" sz="4400" b="1">
                <a:solidFill>
                  <a:srgbClr val="000000"/>
                </a:solidFill>
              </a:rPr>
              <a:t>- 8 = 6س</a:t>
            </a:r>
            <a:endParaRPr lang="en-US" altLang="ar-EG" sz="4400">
              <a:solidFill>
                <a:srgbClr val="3333CC"/>
              </a:solidFill>
            </a:endParaRPr>
          </a:p>
        </p:txBody>
      </p:sp>
    </p:spTree>
  </p:cSld>
  <p:clrMapOvr>
    <a:masterClrMapping/>
  </p:clrMapOvr>
  <p:transition>
    <p:split dir="in"/>
    <p:sndAc>
      <p:stSnd>
        <p:snd r:embed="rId2" name="SOUND999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ched_lighttrail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1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5E41F594-D5BA-88EA-B937-5D3B069A55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1125538"/>
            <a:ext cx="4033838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000" b="1">
                <a:solidFill>
                  <a:srgbClr val="3333CC"/>
                </a:solidFill>
                <a:latin typeface="Arial" panose="020B0604020202020204" pitchFamily="34" charset="0"/>
              </a:rPr>
              <a:t>-2س</a:t>
            </a:r>
            <a:r>
              <a:rPr lang="ar-EG" altLang="ar-EG" sz="4000" b="1" baseline="30000">
                <a:solidFill>
                  <a:srgbClr val="3333CC"/>
                </a:solidFill>
              </a:rPr>
              <a:t>2</a:t>
            </a:r>
            <a:r>
              <a:rPr lang="ar-EG" altLang="ar-EG" sz="4000" b="1">
                <a:solidFill>
                  <a:srgbClr val="3333CC"/>
                </a:solidFill>
                <a:latin typeface="Arial" panose="020B0604020202020204" pitchFamily="34" charset="0"/>
              </a:rPr>
              <a:t> -6س -8 =0</a:t>
            </a:r>
            <a:endParaRPr lang="en-US" altLang="ar-EG" sz="4000">
              <a:solidFill>
                <a:srgbClr val="3333CC"/>
              </a:solidFill>
              <a:latin typeface="Arial" panose="020B0604020202020204" pitchFamily="34" charset="0"/>
            </a:endParaRPr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8950BE46-B3E3-9FB8-B6E0-7C8F749F95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1638" y="2870200"/>
            <a:ext cx="3673475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3600" b="1">
                <a:solidFill>
                  <a:srgbClr val="990099"/>
                </a:solidFill>
                <a:latin typeface="Arial" panose="020B0604020202020204" pitchFamily="34" charset="0"/>
              </a:rPr>
              <a:t>التمثيل البياني ليس له مقطع سيني لذا فليس للمعادلة جزور حقيقية وبالتالي يكون مجموعة الحل  </a:t>
            </a:r>
            <a:endParaRPr lang="en-US" altLang="ar-EG" sz="3600">
              <a:solidFill>
                <a:srgbClr val="990099"/>
              </a:solidFill>
              <a:latin typeface="Arial" panose="020B0604020202020204" pitchFamily="34" charset="0"/>
            </a:endParaRPr>
          </a:p>
        </p:txBody>
      </p:sp>
      <p:sp>
        <p:nvSpPr>
          <p:cNvPr id="13" name="Flowchart: Process 6">
            <a:extLst>
              <a:ext uri="{FF2B5EF4-FFF2-40B4-BE49-F238E27FC236}">
                <a16:creationId xmlns:a16="http://schemas.microsoft.com/office/drawing/2014/main" id="{12DA925A-E92D-1595-8F71-6C5A653F2A89}"/>
              </a:ext>
            </a:extLst>
          </p:cNvPr>
          <p:cNvSpPr/>
          <p:nvPr/>
        </p:nvSpPr>
        <p:spPr>
          <a:xfrm>
            <a:off x="4265613" y="5019675"/>
            <a:ext cx="4843462" cy="785813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4400" b="1" dirty="0">
                <a:solidFill>
                  <a:srgbClr val="FF0000"/>
                </a:solidFill>
              </a:rPr>
              <a:t>Φ</a:t>
            </a:r>
            <a:endParaRPr lang="ar-EG" sz="4400" b="1" dirty="0">
              <a:solidFill>
                <a:srgbClr val="FF0000"/>
              </a:solidFill>
            </a:endParaRPr>
          </a:p>
        </p:txBody>
      </p:sp>
      <p:pic>
        <p:nvPicPr>
          <p:cNvPr id="68610" name="Picture 1">
            <a:extLst>
              <a:ext uri="{FF2B5EF4-FFF2-40B4-BE49-F238E27FC236}">
                <a16:creationId xmlns:a16="http://schemas.microsoft.com/office/drawing/2014/main" id="{EC2812AA-CD96-662A-8C41-2ED0B43288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lum bright="-18000" contrast="1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50" y="1774825"/>
            <a:ext cx="3133725" cy="302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11">
            <a:extLst>
              <a:ext uri="{FF2B5EF4-FFF2-40B4-BE49-F238E27FC236}">
                <a16:creationId xmlns:a16="http://schemas.microsoft.com/office/drawing/2014/main" id="{F1621E33-39EB-143E-BD2A-C1ADC52C15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8400" y="1857375"/>
            <a:ext cx="40322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000" b="1">
                <a:solidFill>
                  <a:srgbClr val="3333CC"/>
                </a:solidFill>
                <a:latin typeface="Arial" panose="020B0604020202020204" pitchFamily="34" charset="0"/>
              </a:rPr>
              <a:t>-س</a:t>
            </a:r>
            <a:r>
              <a:rPr lang="ar-EG" altLang="ar-EG" sz="4000" b="1" baseline="30000">
                <a:solidFill>
                  <a:srgbClr val="3333CC"/>
                </a:solidFill>
              </a:rPr>
              <a:t>2</a:t>
            </a:r>
            <a:r>
              <a:rPr lang="ar-EG" altLang="ar-EG" sz="4000" b="1">
                <a:solidFill>
                  <a:srgbClr val="3333CC"/>
                </a:solidFill>
                <a:latin typeface="Arial" panose="020B0604020202020204" pitchFamily="34" charset="0"/>
              </a:rPr>
              <a:t> -3س -4 =0</a:t>
            </a:r>
            <a:endParaRPr lang="en-US" altLang="ar-EG" sz="4000">
              <a:solidFill>
                <a:srgbClr val="3333CC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ipe/>
    <p:sndAc>
      <p:stSnd>
        <p:snd r:embed="rId2" name="0063 - arcade game beep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68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5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5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5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3" grpId="0"/>
      <p:bldP spid="8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4305E10B-0615-EBDB-E313-140E31C9AB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1641475"/>
            <a:ext cx="403383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000" b="1">
                <a:latin typeface="Arial" panose="020B0604020202020204" pitchFamily="34" charset="0"/>
              </a:rPr>
              <a:t>تحقق:</a:t>
            </a:r>
            <a:endParaRPr lang="en-US" altLang="ar-EG" sz="4000">
              <a:solidFill>
                <a:srgbClr val="3333CC"/>
              </a:solidFill>
              <a:latin typeface="Arial" panose="020B0604020202020204" pitchFamily="34" charset="0"/>
            </a:endParaRPr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9D92EAF6-0533-6566-DE0C-ECC81BA2FF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6463" y="3186113"/>
            <a:ext cx="3168650" cy="175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3600" b="1">
                <a:solidFill>
                  <a:srgbClr val="990099"/>
                </a:solidFill>
                <a:latin typeface="Arial" panose="020B0604020202020204" pitchFamily="34" charset="0"/>
              </a:rPr>
              <a:t>لا يوجد عوامل للعدد 4 طرحها 3 إذن الحل =</a:t>
            </a:r>
            <a:endParaRPr lang="en-US" altLang="ar-EG" sz="3600" b="1">
              <a:solidFill>
                <a:srgbClr val="990099"/>
              </a:solidFill>
              <a:latin typeface="Arial" panose="020B0604020202020204" pitchFamily="34" charset="0"/>
            </a:endParaRPr>
          </a:p>
        </p:txBody>
      </p:sp>
      <p:sp>
        <p:nvSpPr>
          <p:cNvPr id="13" name="Flowchart: Process 6">
            <a:extLst>
              <a:ext uri="{FF2B5EF4-FFF2-40B4-BE49-F238E27FC236}">
                <a16:creationId xmlns:a16="http://schemas.microsoft.com/office/drawing/2014/main" id="{5BE0CAB2-A03F-2E07-1AC4-CF70A0767090}"/>
              </a:ext>
            </a:extLst>
          </p:cNvPr>
          <p:cNvSpPr/>
          <p:nvPr/>
        </p:nvSpPr>
        <p:spPr>
          <a:xfrm>
            <a:off x="3851275" y="4298950"/>
            <a:ext cx="4843463" cy="785813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4400" b="1" dirty="0">
                <a:solidFill>
                  <a:srgbClr val="FF0000"/>
                </a:solidFill>
              </a:rPr>
              <a:t>Φ</a:t>
            </a:r>
            <a:endParaRPr lang="ar-EG" sz="4400" b="1" dirty="0">
              <a:solidFill>
                <a:srgbClr val="FF0000"/>
              </a:solidFill>
            </a:endParaRPr>
          </a:p>
        </p:txBody>
      </p:sp>
      <p:pic>
        <p:nvPicPr>
          <p:cNvPr id="80901" name="Picture 1">
            <a:extLst>
              <a:ext uri="{FF2B5EF4-FFF2-40B4-BE49-F238E27FC236}">
                <a16:creationId xmlns:a16="http://schemas.microsoft.com/office/drawing/2014/main" id="{4821E0C3-74E4-C8C3-BD4F-87EF91DCFC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lum bright="-18000" contrast="1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2781300"/>
            <a:ext cx="3529013" cy="295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/>
    <p:sndAc>
      <p:stSnd>
        <p:snd r:embed="rId2" name="0063 - arcade game beep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5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5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3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3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59552" y="500508"/>
            <a:ext cx="9663104" cy="5856984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61" name="Freeform 61"/>
          <p:cNvSpPr/>
          <p:nvPr/>
        </p:nvSpPr>
        <p:spPr>
          <a:xfrm rot="815528">
            <a:off x="-2331032" y="-2817996"/>
            <a:ext cx="9765048" cy="9321183"/>
          </a:xfrm>
          <a:custGeom>
            <a:avLst/>
            <a:gdLst/>
            <a:ahLst/>
            <a:cxnLst/>
            <a:rect l="l" t="t" r="r" b="b"/>
            <a:pathLst>
              <a:path w="19530096" h="18642365">
                <a:moveTo>
                  <a:pt x="0" y="0"/>
                </a:moveTo>
                <a:lnTo>
                  <a:pt x="19530096" y="0"/>
                </a:lnTo>
                <a:lnTo>
                  <a:pt x="19530096" y="18642365"/>
                </a:lnTo>
                <a:lnTo>
                  <a:pt x="0" y="1864236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2" name="Freeform 62"/>
          <p:cNvSpPr/>
          <p:nvPr/>
        </p:nvSpPr>
        <p:spPr>
          <a:xfrm rot="-905540" flipH="1">
            <a:off x="6825294" y="1141904"/>
            <a:ext cx="1374105" cy="2769681"/>
          </a:xfrm>
          <a:custGeom>
            <a:avLst/>
            <a:gdLst/>
            <a:ahLst/>
            <a:cxnLst/>
            <a:rect l="l" t="t" r="r" b="b"/>
            <a:pathLst>
              <a:path w="2748210" h="5539361">
                <a:moveTo>
                  <a:pt x="2748210" y="0"/>
                </a:moveTo>
                <a:lnTo>
                  <a:pt x="0" y="0"/>
                </a:lnTo>
                <a:lnTo>
                  <a:pt x="0" y="5539361"/>
                </a:lnTo>
                <a:lnTo>
                  <a:pt x="2748210" y="5539361"/>
                </a:lnTo>
                <a:lnTo>
                  <a:pt x="274821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5" name="Freeform 65"/>
          <p:cNvSpPr/>
          <p:nvPr/>
        </p:nvSpPr>
        <p:spPr>
          <a:xfrm rot="5473587">
            <a:off x="5384424" y="4330061"/>
            <a:ext cx="254907" cy="1685336"/>
          </a:xfrm>
          <a:custGeom>
            <a:avLst/>
            <a:gdLst/>
            <a:ahLst/>
            <a:cxnLst/>
            <a:rect l="l" t="t" r="r" b="b"/>
            <a:pathLst>
              <a:path w="509814" h="3370672">
                <a:moveTo>
                  <a:pt x="0" y="0"/>
                </a:moveTo>
                <a:lnTo>
                  <a:pt x="509814" y="0"/>
                </a:lnTo>
                <a:lnTo>
                  <a:pt x="509814" y="3370672"/>
                </a:lnTo>
                <a:lnTo>
                  <a:pt x="0" y="33706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6" name="Freeform 66"/>
          <p:cNvSpPr/>
          <p:nvPr/>
        </p:nvSpPr>
        <p:spPr>
          <a:xfrm rot="-565416">
            <a:off x="6357487" y="1923637"/>
            <a:ext cx="254907" cy="1685336"/>
          </a:xfrm>
          <a:custGeom>
            <a:avLst/>
            <a:gdLst/>
            <a:ahLst/>
            <a:cxnLst/>
            <a:rect l="l" t="t" r="r" b="b"/>
            <a:pathLst>
              <a:path w="509814" h="3370672">
                <a:moveTo>
                  <a:pt x="0" y="0"/>
                </a:moveTo>
                <a:lnTo>
                  <a:pt x="509815" y="0"/>
                </a:lnTo>
                <a:lnTo>
                  <a:pt x="509815" y="3370672"/>
                </a:lnTo>
                <a:lnTo>
                  <a:pt x="0" y="33706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7" name="Freeform 67"/>
          <p:cNvSpPr/>
          <p:nvPr/>
        </p:nvSpPr>
        <p:spPr>
          <a:xfrm rot="3364667">
            <a:off x="5084084" y="3677288"/>
            <a:ext cx="1276408" cy="1276408"/>
          </a:xfrm>
          <a:custGeom>
            <a:avLst/>
            <a:gdLst/>
            <a:ahLst/>
            <a:cxnLst/>
            <a:rect l="l" t="t" r="r" b="b"/>
            <a:pathLst>
              <a:path w="2552815" h="2552815">
                <a:moveTo>
                  <a:pt x="0" y="0"/>
                </a:moveTo>
                <a:lnTo>
                  <a:pt x="2552815" y="0"/>
                </a:lnTo>
                <a:lnTo>
                  <a:pt x="2552815" y="2552815"/>
                </a:lnTo>
                <a:lnTo>
                  <a:pt x="0" y="255281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8" name="Freeform 68"/>
          <p:cNvSpPr/>
          <p:nvPr/>
        </p:nvSpPr>
        <p:spPr>
          <a:xfrm rot="9572912">
            <a:off x="5834246" y="3055844"/>
            <a:ext cx="1828800" cy="970738"/>
          </a:xfrm>
          <a:custGeom>
            <a:avLst/>
            <a:gdLst/>
            <a:ahLst/>
            <a:cxnLst/>
            <a:rect l="l" t="t" r="r" b="b"/>
            <a:pathLst>
              <a:path w="3657600" h="1941475">
                <a:moveTo>
                  <a:pt x="0" y="0"/>
                </a:moveTo>
                <a:lnTo>
                  <a:pt x="3657600" y="0"/>
                </a:lnTo>
                <a:lnTo>
                  <a:pt x="3657600" y="1941475"/>
                </a:lnTo>
                <a:lnTo>
                  <a:pt x="0" y="194147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9" name="Freeform 82">
            <a:extLst>
              <a:ext uri="{FF2B5EF4-FFF2-40B4-BE49-F238E27FC236}">
                <a16:creationId xmlns:a16="http://schemas.microsoft.com/office/drawing/2014/main" id="{2C374660-B72D-FD73-C943-9201A5578490}"/>
              </a:ext>
            </a:extLst>
          </p:cNvPr>
          <p:cNvSpPr/>
          <p:nvPr/>
        </p:nvSpPr>
        <p:spPr>
          <a:xfrm>
            <a:off x="338072" y="591413"/>
            <a:ext cx="5001139" cy="2333491"/>
          </a:xfrm>
          <a:custGeom>
            <a:avLst/>
            <a:gdLst/>
            <a:ahLst/>
            <a:cxnLst/>
            <a:rect l="l" t="t" r="r" b="b"/>
            <a:pathLst>
              <a:path w="1230934" h="514754">
                <a:moveTo>
                  <a:pt x="0" y="0"/>
                </a:moveTo>
                <a:lnTo>
                  <a:pt x="1230934" y="0"/>
                </a:lnTo>
                <a:lnTo>
                  <a:pt x="1230934" y="514754"/>
                </a:lnTo>
                <a:lnTo>
                  <a:pt x="0" y="5147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3" name="Rectangle 4">
            <a:extLst>
              <a:ext uri="{FF2B5EF4-FFF2-40B4-BE49-F238E27FC236}">
                <a16:creationId xmlns:a16="http://schemas.microsoft.com/office/drawing/2014/main" id="{F4E5C2B0-B864-FCDC-4D3D-756CAEF26414}"/>
              </a:ext>
            </a:extLst>
          </p:cNvPr>
          <p:cNvSpPr/>
          <p:nvPr/>
        </p:nvSpPr>
        <p:spPr bwMode="auto">
          <a:xfrm>
            <a:off x="177777" y="1155453"/>
            <a:ext cx="4556656" cy="92333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EG" sz="54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cs typeface="Times New Roman" panose="02020603050405020304" pitchFamily="18" charset="0"/>
              </a:rPr>
              <a:t>إرشادات للدراسة </a:t>
            </a:r>
          </a:p>
        </p:txBody>
      </p:sp>
    </p:spTree>
    <p:extLst>
      <p:ext uri="{BB962C8B-B14F-4D97-AF65-F5344CB8AC3E}">
        <p14:creationId xmlns:p14="http://schemas.microsoft.com/office/powerpoint/2010/main" val="252791569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ربع نص 6">
            <a:extLst>
              <a:ext uri="{FF2B5EF4-FFF2-40B4-BE49-F238E27FC236}">
                <a16:creationId xmlns:a16="http://schemas.microsoft.com/office/drawing/2014/main" id="{DDAEFC57-905C-8E8C-216D-26553AC48110}"/>
              </a:ext>
            </a:extLst>
          </p:cNvPr>
          <p:cNvSpPr txBox="1"/>
          <p:nvPr/>
        </p:nvSpPr>
        <p:spPr>
          <a:xfrm>
            <a:off x="824160" y="1772816"/>
            <a:ext cx="7495679" cy="2622550"/>
          </a:xfrm>
          <a:prstGeom prst="flowChartAlternateProcess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algn="justLow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u="sng" dirty="0">
                <a:solidFill>
                  <a:srgbClr val="FF0000"/>
                </a:solidFill>
              </a:rPr>
              <a:t>مواقع </a:t>
            </a:r>
            <a:r>
              <a:rPr lang="ar-EG" sz="4000" b="1" u="sng" dirty="0" err="1">
                <a:solidFill>
                  <a:srgbClr val="FF0000"/>
                </a:solidFill>
              </a:rPr>
              <a:t>الأصفار</a:t>
            </a:r>
            <a:r>
              <a:rPr lang="ar-EG" sz="4000" b="1" u="sng" dirty="0">
                <a:solidFill>
                  <a:srgbClr val="FF0000"/>
                </a:solidFill>
              </a:rPr>
              <a:t> </a:t>
            </a:r>
            <a:endParaRPr lang="en-US" sz="4000" dirty="0">
              <a:solidFill>
                <a:srgbClr val="FF0000"/>
              </a:solidFill>
            </a:endParaRPr>
          </a:p>
          <a:p>
            <a:pPr algn="justLow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dirty="0"/>
              <a:t>بما أن الدوال </a:t>
            </a:r>
            <a:r>
              <a:rPr lang="ar-EG" sz="3600" b="1" dirty="0" err="1"/>
              <a:t>التربيعية</a:t>
            </a:r>
            <a:r>
              <a:rPr lang="ar-EG" sz="3600" b="1" dirty="0"/>
              <a:t> دوال متصلة</a:t>
            </a:r>
            <a:r>
              <a:rPr lang="ar-SA" sz="3600" b="1" dirty="0"/>
              <a:t>؛</a:t>
            </a:r>
            <a:r>
              <a:rPr lang="ar-EG" sz="3600" b="1" dirty="0"/>
              <a:t> لذا يجب أن يوجد صفر بين قيمتي </a:t>
            </a:r>
            <a:r>
              <a:rPr lang="ar-EG" sz="3600" b="1" dirty="0" err="1"/>
              <a:t>س</a:t>
            </a:r>
            <a:r>
              <a:rPr lang="ar-EG" sz="3600" b="1" dirty="0"/>
              <a:t> اللتين يقابلهما قيمتان متعاكستان في الإشارة من </a:t>
            </a:r>
            <a:r>
              <a:rPr lang="ar-EG" sz="3600" b="1" dirty="0" err="1"/>
              <a:t>ص</a:t>
            </a:r>
            <a:r>
              <a:rPr lang="ar-EG" sz="3600" b="1" dirty="0"/>
              <a:t>. </a:t>
            </a:r>
            <a:endParaRPr lang="en-US" sz="3600" dirty="0"/>
          </a:p>
        </p:txBody>
      </p:sp>
    </p:spTree>
  </p:cSld>
  <p:clrMapOvr>
    <a:masterClrMapping/>
  </p:clrMapOvr>
  <p:transition>
    <p:wedge/>
    <p:sndAc>
      <p:stSnd>
        <p:snd r:embed="rId2" name="SOUND53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3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59552" y="500508"/>
            <a:ext cx="9663104" cy="5856984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61" name="Freeform 61"/>
          <p:cNvSpPr/>
          <p:nvPr/>
        </p:nvSpPr>
        <p:spPr>
          <a:xfrm rot="815528">
            <a:off x="-2331032" y="-2817996"/>
            <a:ext cx="9765048" cy="9321183"/>
          </a:xfrm>
          <a:custGeom>
            <a:avLst/>
            <a:gdLst/>
            <a:ahLst/>
            <a:cxnLst/>
            <a:rect l="l" t="t" r="r" b="b"/>
            <a:pathLst>
              <a:path w="19530096" h="18642365">
                <a:moveTo>
                  <a:pt x="0" y="0"/>
                </a:moveTo>
                <a:lnTo>
                  <a:pt x="19530096" y="0"/>
                </a:lnTo>
                <a:lnTo>
                  <a:pt x="19530096" y="18642365"/>
                </a:lnTo>
                <a:lnTo>
                  <a:pt x="0" y="1864236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2" name="Freeform 62"/>
          <p:cNvSpPr/>
          <p:nvPr/>
        </p:nvSpPr>
        <p:spPr>
          <a:xfrm rot="-905540" flipH="1">
            <a:off x="6825294" y="1141904"/>
            <a:ext cx="1374105" cy="2769681"/>
          </a:xfrm>
          <a:custGeom>
            <a:avLst/>
            <a:gdLst/>
            <a:ahLst/>
            <a:cxnLst/>
            <a:rect l="l" t="t" r="r" b="b"/>
            <a:pathLst>
              <a:path w="2748210" h="5539361">
                <a:moveTo>
                  <a:pt x="2748210" y="0"/>
                </a:moveTo>
                <a:lnTo>
                  <a:pt x="0" y="0"/>
                </a:lnTo>
                <a:lnTo>
                  <a:pt x="0" y="5539361"/>
                </a:lnTo>
                <a:lnTo>
                  <a:pt x="2748210" y="5539361"/>
                </a:lnTo>
                <a:lnTo>
                  <a:pt x="274821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5" name="Freeform 65"/>
          <p:cNvSpPr/>
          <p:nvPr/>
        </p:nvSpPr>
        <p:spPr>
          <a:xfrm rot="5473587">
            <a:off x="5384424" y="4330061"/>
            <a:ext cx="254907" cy="1685336"/>
          </a:xfrm>
          <a:custGeom>
            <a:avLst/>
            <a:gdLst/>
            <a:ahLst/>
            <a:cxnLst/>
            <a:rect l="l" t="t" r="r" b="b"/>
            <a:pathLst>
              <a:path w="509814" h="3370672">
                <a:moveTo>
                  <a:pt x="0" y="0"/>
                </a:moveTo>
                <a:lnTo>
                  <a:pt x="509814" y="0"/>
                </a:lnTo>
                <a:lnTo>
                  <a:pt x="509814" y="3370672"/>
                </a:lnTo>
                <a:lnTo>
                  <a:pt x="0" y="33706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6" name="Freeform 66"/>
          <p:cNvSpPr/>
          <p:nvPr/>
        </p:nvSpPr>
        <p:spPr>
          <a:xfrm rot="-565416">
            <a:off x="6357487" y="1923637"/>
            <a:ext cx="254907" cy="1685336"/>
          </a:xfrm>
          <a:custGeom>
            <a:avLst/>
            <a:gdLst/>
            <a:ahLst/>
            <a:cxnLst/>
            <a:rect l="l" t="t" r="r" b="b"/>
            <a:pathLst>
              <a:path w="509814" h="3370672">
                <a:moveTo>
                  <a:pt x="0" y="0"/>
                </a:moveTo>
                <a:lnTo>
                  <a:pt x="509815" y="0"/>
                </a:lnTo>
                <a:lnTo>
                  <a:pt x="509815" y="3370672"/>
                </a:lnTo>
                <a:lnTo>
                  <a:pt x="0" y="33706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7" name="Freeform 67"/>
          <p:cNvSpPr/>
          <p:nvPr/>
        </p:nvSpPr>
        <p:spPr>
          <a:xfrm rot="3364667">
            <a:off x="5084084" y="3677288"/>
            <a:ext cx="1276408" cy="1276408"/>
          </a:xfrm>
          <a:custGeom>
            <a:avLst/>
            <a:gdLst/>
            <a:ahLst/>
            <a:cxnLst/>
            <a:rect l="l" t="t" r="r" b="b"/>
            <a:pathLst>
              <a:path w="2552815" h="2552815">
                <a:moveTo>
                  <a:pt x="0" y="0"/>
                </a:moveTo>
                <a:lnTo>
                  <a:pt x="2552815" y="0"/>
                </a:lnTo>
                <a:lnTo>
                  <a:pt x="2552815" y="2552815"/>
                </a:lnTo>
                <a:lnTo>
                  <a:pt x="0" y="255281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8" name="Freeform 68"/>
          <p:cNvSpPr/>
          <p:nvPr/>
        </p:nvSpPr>
        <p:spPr>
          <a:xfrm rot="9572912">
            <a:off x="5834246" y="3055844"/>
            <a:ext cx="1828800" cy="970738"/>
          </a:xfrm>
          <a:custGeom>
            <a:avLst/>
            <a:gdLst/>
            <a:ahLst/>
            <a:cxnLst/>
            <a:rect l="l" t="t" r="r" b="b"/>
            <a:pathLst>
              <a:path w="3657600" h="1941475">
                <a:moveTo>
                  <a:pt x="0" y="0"/>
                </a:moveTo>
                <a:lnTo>
                  <a:pt x="3657600" y="0"/>
                </a:lnTo>
                <a:lnTo>
                  <a:pt x="3657600" y="1941475"/>
                </a:lnTo>
                <a:lnTo>
                  <a:pt x="0" y="194147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9" name="Freeform 82">
            <a:extLst>
              <a:ext uri="{FF2B5EF4-FFF2-40B4-BE49-F238E27FC236}">
                <a16:creationId xmlns:a16="http://schemas.microsoft.com/office/drawing/2014/main" id="{2C374660-B72D-FD73-C943-9201A5578490}"/>
              </a:ext>
            </a:extLst>
          </p:cNvPr>
          <p:cNvSpPr/>
          <p:nvPr/>
        </p:nvSpPr>
        <p:spPr>
          <a:xfrm>
            <a:off x="338072" y="591413"/>
            <a:ext cx="5001139" cy="2333491"/>
          </a:xfrm>
          <a:custGeom>
            <a:avLst/>
            <a:gdLst/>
            <a:ahLst/>
            <a:cxnLst/>
            <a:rect l="l" t="t" r="r" b="b"/>
            <a:pathLst>
              <a:path w="1230934" h="514754">
                <a:moveTo>
                  <a:pt x="0" y="0"/>
                </a:moveTo>
                <a:lnTo>
                  <a:pt x="1230934" y="0"/>
                </a:lnTo>
                <a:lnTo>
                  <a:pt x="1230934" y="514754"/>
                </a:lnTo>
                <a:lnTo>
                  <a:pt x="0" y="5147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3" name="Rectangle 4">
            <a:extLst>
              <a:ext uri="{FF2B5EF4-FFF2-40B4-BE49-F238E27FC236}">
                <a16:creationId xmlns:a16="http://schemas.microsoft.com/office/drawing/2014/main" id="{F4E5C2B0-B864-FCDC-4D3D-756CAEF26414}"/>
              </a:ext>
            </a:extLst>
          </p:cNvPr>
          <p:cNvSpPr/>
          <p:nvPr/>
        </p:nvSpPr>
        <p:spPr bwMode="auto">
          <a:xfrm>
            <a:off x="177777" y="1155453"/>
            <a:ext cx="4556656" cy="92333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EG" sz="54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cs typeface="Times New Roman" panose="02020603050405020304" pitchFamily="18" charset="0"/>
              </a:rPr>
              <a:t>تقدير الحلول: </a:t>
            </a:r>
          </a:p>
        </p:txBody>
      </p:sp>
    </p:spTree>
    <p:extLst>
      <p:ext uri="{BB962C8B-B14F-4D97-AF65-F5344CB8AC3E}">
        <p14:creationId xmlns:p14="http://schemas.microsoft.com/office/powerpoint/2010/main" val="373865592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مربع نص 4">
            <a:extLst>
              <a:ext uri="{FF2B5EF4-FFF2-40B4-BE49-F238E27FC236}">
                <a16:creationId xmlns:a16="http://schemas.microsoft.com/office/drawing/2014/main" id="{12E710DB-1CF9-BD54-890D-E8DA84AE26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592" y="2397918"/>
            <a:ext cx="7488758" cy="206216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Low" rtl="1" eaLnBrk="1" hangingPunct="1">
              <a:defRPr/>
            </a:pPr>
            <a:r>
              <a:rPr lang="ar-EG" altLang="ar-EG" sz="3200" b="1" dirty="0">
                <a:latin typeface="Calibri" panose="020F0502020204030204" pitchFamily="34" charset="0"/>
              </a:rPr>
              <a:t>تمثّل الجذور التي وجدت للمعادلات السابقة أعدادًا صحيحة، إلا أن جذور المعادلات التربيعية ليست دائمًا كذلك، ويستعمل في هذه الحالات التقدير لإيجاد قيم تقريبية لجذور المعادلة. </a:t>
            </a:r>
            <a:endParaRPr lang="en-US" altLang="ar-EG" sz="3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>
    <p:pull dir="d"/>
    <p:sndAc>
      <p:stSnd>
        <p:snd r:embed="rId2" name="SOUND16.WAV"/>
      </p:stSnd>
    </p:sndAc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AB9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7779" y="400876"/>
            <a:ext cx="9663104" cy="5856984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61" name="Freeform 61"/>
          <p:cNvSpPr/>
          <p:nvPr/>
        </p:nvSpPr>
        <p:spPr>
          <a:xfrm rot="10030595">
            <a:off x="1023425" y="117815"/>
            <a:ext cx="7828542" cy="5559153"/>
          </a:xfrm>
          <a:custGeom>
            <a:avLst/>
            <a:gdLst/>
            <a:ahLst/>
            <a:cxnLst/>
            <a:rect l="l" t="t" r="r" b="b"/>
            <a:pathLst>
              <a:path w="15657084" h="11118305">
                <a:moveTo>
                  <a:pt x="0" y="0"/>
                </a:moveTo>
                <a:lnTo>
                  <a:pt x="15657084" y="0"/>
                </a:lnTo>
                <a:lnTo>
                  <a:pt x="15657084" y="11118305"/>
                </a:lnTo>
                <a:lnTo>
                  <a:pt x="0" y="1111830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r="-604" b="-35233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4" name="Freeform 64"/>
          <p:cNvSpPr/>
          <p:nvPr/>
        </p:nvSpPr>
        <p:spPr>
          <a:xfrm rot="-1343918">
            <a:off x="947578" y="2939609"/>
            <a:ext cx="1409632" cy="2057400"/>
          </a:xfrm>
          <a:custGeom>
            <a:avLst/>
            <a:gdLst/>
            <a:ahLst/>
            <a:cxnLst/>
            <a:rect l="l" t="t" r="r" b="b"/>
            <a:pathLst>
              <a:path w="2819264" h="4114800">
                <a:moveTo>
                  <a:pt x="0" y="0"/>
                </a:moveTo>
                <a:lnTo>
                  <a:pt x="2819264" y="0"/>
                </a:lnTo>
                <a:lnTo>
                  <a:pt x="28192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5" name="Freeform 65"/>
          <p:cNvSpPr/>
          <p:nvPr/>
        </p:nvSpPr>
        <p:spPr>
          <a:xfrm rot="447030">
            <a:off x="2206977" y="4228805"/>
            <a:ext cx="1028700" cy="1028700"/>
          </a:xfrm>
          <a:custGeom>
            <a:avLst/>
            <a:gdLst/>
            <a:ahLst/>
            <a:cxnLst/>
            <a:rect l="l" t="t" r="r" b="b"/>
            <a:pathLst>
              <a:path w="2057400" h="2057400">
                <a:moveTo>
                  <a:pt x="0" y="0"/>
                </a:moveTo>
                <a:lnTo>
                  <a:pt x="2057400" y="0"/>
                </a:lnTo>
                <a:lnTo>
                  <a:pt x="2057400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8" name="TextBox 3">
            <a:extLst>
              <a:ext uri="{FF2B5EF4-FFF2-40B4-BE49-F238E27FC236}">
                <a16:creationId xmlns:a16="http://schemas.microsoft.com/office/drawing/2014/main" id="{C8FEA570-DE38-42EA-8EFE-95CF21140F7B}"/>
              </a:ext>
            </a:extLst>
          </p:cNvPr>
          <p:cNvSpPr txBox="1"/>
          <p:nvPr/>
        </p:nvSpPr>
        <p:spPr bwMode="auto">
          <a:xfrm>
            <a:off x="3789482" y="970212"/>
            <a:ext cx="2911824" cy="1428214"/>
          </a:xfrm>
          <a:prstGeom prst="flowChartMagneticTape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مثال 4</a:t>
            </a:r>
          </a:p>
        </p:txBody>
      </p:sp>
      <p:sp>
        <p:nvSpPr>
          <p:cNvPr id="69" name="Rectangle 1">
            <a:extLst>
              <a:ext uri="{FF2B5EF4-FFF2-40B4-BE49-F238E27FC236}">
                <a16:creationId xmlns:a16="http://schemas.microsoft.com/office/drawing/2014/main" id="{3B813E08-F436-489E-B678-C03CB2B3E9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8307" y="2663111"/>
            <a:ext cx="5400675" cy="1754326"/>
          </a:xfrm>
          <a:prstGeom prst="rect">
            <a:avLst/>
          </a:prstGeom>
          <a:noFill/>
          <a:ln>
            <a:noFill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5400" b="1" cap="small" dirty="0">
                <a:solidFill>
                  <a:srgbClr val="C00000"/>
                </a:solidFill>
              </a:rPr>
              <a:t>تقدير الجذور باستعمال الجدول</a:t>
            </a:r>
          </a:p>
        </p:txBody>
      </p:sp>
    </p:spTree>
    <p:extLst>
      <p:ext uri="{BB962C8B-B14F-4D97-AF65-F5344CB8AC3E}">
        <p14:creationId xmlns:p14="http://schemas.microsoft.com/office/powerpoint/2010/main" val="336299843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2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Rectangle 186">
            <a:extLst>
              <a:ext uri="{FF2B5EF4-FFF2-40B4-BE49-F238E27FC236}">
                <a16:creationId xmlns:a16="http://schemas.microsoft.com/office/drawing/2014/main" id="{6D2EA00B-5607-D539-3869-8D488CA3BB3B}"/>
              </a:ext>
            </a:extLst>
          </p:cNvPr>
          <p:cNvSpPr/>
          <p:nvPr/>
        </p:nvSpPr>
        <p:spPr>
          <a:xfrm>
            <a:off x="1979613" y="2564904"/>
            <a:ext cx="5184774" cy="16140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>
              <a:solidFill>
                <a:prstClr val="white"/>
              </a:solidFill>
            </a:endParaRPr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7528FC13-6A43-463E-08CC-0C0041BF3614}"/>
              </a:ext>
            </a:extLst>
          </p:cNvPr>
          <p:cNvSpPr txBox="1"/>
          <p:nvPr/>
        </p:nvSpPr>
        <p:spPr>
          <a:xfrm>
            <a:off x="1978088" y="2852936"/>
            <a:ext cx="5184775" cy="1200329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7200" b="1" cap="small" dirty="0">
                <a:solidFill>
                  <a:prstClr val="black"/>
                </a:solidFill>
                <a:latin typeface="Calibri"/>
              </a:rPr>
              <a:t>الجذر المكرر</a:t>
            </a:r>
          </a:p>
        </p:txBody>
      </p:sp>
    </p:spTree>
  </p:cSld>
  <p:clrMapOvr>
    <a:masterClrMapping/>
  </p:clrMapOvr>
  <p:transition>
    <p:split orient="vert"/>
    <p:sndAc>
      <p:stSnd>
        <p:snd r:embed="rId2" name="SOUND999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p_empt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p_empt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" grpId="0" animBg="1"/>
      <p:bldP spid="188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06020FF5-178F-C5EF-7C35-0C26FAC063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3588" y="1329735"/>
            <a:ext cx="7524836" cy="3416320"/>
          </a:xfrm>
          <a:prstGeom prst="rect">
            <a:avLst/>
          </a:prstGeom>
          <a:noFill/>
          <a:ln>
            <a:noFill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justLow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cap="small" dirty="0">
                <a:solidFill>
                  <a:prstClr val="black"/>
                </a:solidFill>
              </a:rPr>
              <a:t>حلَّ المعادلة س2 + 6س + 6 = 0 بيانيًّا، وإذا لم تكن الجذور أعدادًا صحيحة، فقدرها إلى أقرب جزء من عشرة. </a:t>
            </a:r>
            <a:endParaRPr lang="ar-EG" sz="3600" b="1" cap="small" dirty="0">
              <a:solidFill>
                <a:prstClr val="black"/>
              </a:solidFill>
            </a:endParaRPr>
          </a:p>
          <a:p>
            <a:pPr algn="justLow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cap="small" dirty="0">
                <a:solidFill>
                  <a:prstClr val="black"/>
                </a:solidFill>
              </a:rPr>
              <a:t>مثل الدالة المرتبطة د (س) = س2 + 6س + 6 بيانيًّا. </a:t>
            </a:r>
          </a:p>
          <a:p>
            <a:pPr algn="justLow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cap="small" dirty="0">
                <a:solidFill>
                  <a:prstClr val="black"/>
                </a:solidFill>
              </a:rPr>
              <a:t>يقع المقطعان السينيان بين -5، -4، وبين -2، -1 </a:t>
            </a:r>
          </a:p>
        </p:txBody>
      </p:sp>
    </p:spTree>
  </p:cSld>
  <p:clrMapOvr>
    <a:masterClrMapping/>
  </p:clrMapOvr>
  <p:transition>
    <p:pull dir="lu"/>
    <p:sndAc>
      <p:stSnd>
        <p:snd r:embed="rId2" name="SOUND999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2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3" name="Picture 3">
            <a:extLst>
              <a:ext uri="{FF2B5EF4-FFF2-40B4-BE49-F238E27FC236}">
                <a16:creationId xmlns:a16="http://schemas.microsoft.com/office/drawing/2014/main" id="{77B7720A-2C75-618A-4812-DDD71D2AD3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604838"/>
            <a:ext cx="5257800" cy="5156200"/>
          </a:xfrm>
          <a:prstGeom prst="rect">
            <a:avLst/>
          </a:prstGeom>
          <a:noFill/>
          <a:ln w="5715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/>
    <p:sndAc>
      <p:stSnd>
        <p:snd r:embed="rId2" name="SOUND999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279 - ويندوز صغي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980191C5-0187-B8FE-39D4-6DD12E8085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9592" y="2128788"/>
            <a:ext cx="7380820" cy="2308324"/>
          </a:xfrm>
          <a:prstGeom prst="rect">
            <a:avLst/>
          </a:prstGeom>
          <a:noFill/>
          <a:ln>
            <a:noFill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justLow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cap="small" dirty="0">
                <a:solidFill>
                  <a:prstClr val="black"/>
                </a:solidFill>
              </a:rPr>
              <a:t>أنشئ جدولًا بتدريج طوله 0.1 لقيم س التي تقع بين</a:t>
            </a:r>
            <a:r>
              <a:rPr lang="ar-EG" sz="3600" b="1" cap="small" dirty="0">
                <a:solidFill>
                  <a:prstClr val="black"/>
                </a:solidFill>
              </a:rPr>
              <a:t> </a:t>
            </a:r>
            <a:r>
              <a:rPr lang="ar-SA" sz="3600" b="1" cap="small" dirty="0">
                <a:solidFill>
                  <a:prstClr val="black"/>
                </a:solidFill>
              </a:rPr>
              <a:t>-5، -4، وبين -2، -1. وابحث عن التغير في إشارات قيم الدالة، وتعد قيمة الدالة الأقرب إلى الصفر هي التقريب الأفضل لصفر الدالة. </a:t>
            </a:r>
          </a:p>
        </p:txBody>
      </p:sp>
    </p:spTree>
  </p:cSld>
  <p:clrMapOvr>
    <a:masterClrMapping/>
  </p:clrMapOvr>
  <p:transition>
    <p:pull dir="lu"/>
    <p:sndAc>
      <p:stSnd>
        <p:snd r:embed="rId2" name="SOUND999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2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35583610-438A-6A4A-F269-583D3ECB86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9293905"/>
              </p:ext>
            </p:extLst>
          </p:nvPr>
        </p:nvGraphicFramePr>
        <p:xfrm>
          <a:off x="251520" y="1196975"/>
          <a:ext cx="8640960" cy="170021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8640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594188">
                <a:tc>
                  <a:txBody>
                    <a:bodyPr/>
                    <a:lstStyle/>
                    <a:p>
                      <a:r>
                        <a:rPr lang="ar-EG" sz="2200" b="1" dirty="0">
                          <a:solidFill>
                            <a:schemeClr val="tx1"/>
                          </a:solidFill>
                        </a:rPr>
                        <a:t>-4.1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55" marR="91455" marT="53065" marB="53065" anchor="ctr"/>
                </a:tc>
                <a:tc>
                  <a:txBody>
                    <a:bodyPr/>
                    <a:lstStyle/>
                    <a:p>
                      <a:r>
                        <a:rPr lang="ar-EG" sz="2200" b="1" dirty="0">
                          <a:solidFill>
                            <a:schemeClr val="tx1"/>
                          </a:solidFill>
                        </a:rPr>
                        <a:t>-4.2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55" marR="91455" marT="53065" marB="53065" anchor="ctr"/>
                </a:tc>
                <a:tc>
                  <a:txBody>
                    <a:bodyPr/>
                    <a:lstStyle/>
                    <a:p>
                      <a:r>
                        <a:rPr lang="ar-EG" sz="2200" b="1" dirty="0">
                          <a:solidFill>
                            <a:schemeClr val="tx1"/>
                          </a:solidFill>
                        </a:rPr>
                        <a:t>-4.3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55" marR="91455" marT="53065" marB="53065" anchor="ctr"/>
                </a:tc>
                <a:tc>
                  <a:txBody>
                    <a:bodyPr/>
                    <a:lstStyle/>
                    <a:p>
                      <a:r>
                        <a:rPr lang="ar-EG" sz="2200" b="1" dirty="0">
                          <a:solidFill>
                            <a:schemeClr val="tx1"/>
                          </a:solidFill>
                        </a:rPr>
                        <a:t>-4.4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55" marR="91455" marT="53065" marB="53065" anchor="ctr"/>
                </a:tc>
                <a:tc>
                  <a:txBody>
                    <a:bodyPr/>
                    <a:lstStyle/>
                    <a:p>
                      <a:r>
                        <a:rPr lang="ar-EG" sz="2200" b="1" dirty="0">
                          <a:solidFill>
                            <a:schemeClr val="tx1"/>
                          </a:solidFill>
                        </a:rPr>
                        <a:t>-4.5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55" marR="91455" marT="53065" marB="53065" anchor="ctr"/>
                </a:tc>
                <a:tc>
                  <a:txBody>
                    <a:bodyPr/>
                    <a:lstStyle/>
                    <a:p>
                      <a:r>
                        <a:rPr lang="ar-EG" sz="2200" b="1" dirty="0">
                          <a:solidFill>
                            <a:schemeClr val="tx1"/>
                          </a:solidFill>
                        </a:rPr>
                        <a:t>-4.6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55" marR="91455" marT="53065" marB="53065" anchor="ctr"/>
                </a:tc>
                <a:tc>
                  <a:txBody>
                    <a:bodyPr/>
                    <a:lstStyle/>
                    <a:p>
                      <a:r>
                        <a:rPr lang="ar-EG" sz="2200" b="1" dirty="0">
                          <a:solidFill>
                            <a:schemeClr val="tx1"/>
                          </a:solidFill>
                        </a:rPr>
                        <a:t>-4.7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55" marR="91455" marT="53065" marB="53065" anchor="ctr"/>
                </a:tc>
                <a:tc>
                  <a:txBody>
                    <a:bodyPr/>
                    <a:lstStyle/>
                    <a:p>
                      <a:r>
                        <a:rPr lang="ar-EG" sz="2200" b="1" dirty="0">
                          <a:solidFill>
                            <a:schemeClr val="tx1"/>
                          </a:solidFill>
                        </a:rPr>
                        <a:t>-4.8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55" marR="91455" marT="53065" marB="53065" anchor="ctr"/>
                </a:tc>
                <a:tc>
                  <a:txBody>
                    <a:bodyPr/>
                    <a:lstStyle/>
                    <a:p>
                      <a:r>
                        <a:rPr lang="ar-EG" sz="2200" b="1" dirty="0">
                          <a:solidFill>
                            <a:schemeClr val="tx1"/>
                          </a:solidFill>
                        </a:rPr>
                        <a:t>-4.9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55" marR="91455" marT="53065" marB="53065" anchor="ctr"/>
                </a:tc>
                <a:tc>
                  <a:txBody>
                    <a:bodyPr/>
                    <a:lstStyle/>
                    <a:p>
                      <a:r>
                        <a:rPr lang="ar-EG" sz="2200" b="1" baseline="0" dirty="0">
                          <a:solidFill>
                            <a:schemeClr val="tx1"/>
                          </a:solidFill>
                        </a:rPr>
                        <a:t>س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55" marR="91455" marT="53065" marB="5306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06024">
                <a:tc>
                  <a:txBody>
                    <a:bodyPr/>
                    <a:lstStyle/>
                    <a:p>
                      <a:r>
                        <a:rPr lang="ar-EG" sz="2200" b="1" dirty="0">
                          <a:solidFill>
                            <a:schemeClr val="tx1"/>
                          </a:solidFill>
                        </a:rPr>
                        <a:t>-1.79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55" marR="91455" marT="53065" marB="53065" anchor="ctr"/>
                </a:tc>
                <a:tc>
                  <a:txBody>
                    <a:bodyPr/>
                    <a:lstStyle/>
                    <a:p>
                      <a:r>
                        <a:rPr lang="ar-EG" sz="2200" b="1" dirty="0">
                          <a:solidFill>
                            <a:schemeClr val="tx1"/>
                          </a:solidFill>
                        </a:rPr>
                        <a:t>-1.56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55" marR="91455" marT="53065" marB="53065" anchor="ctr"/>
                </a:tc>
                <a:tc>
                  <a:txBody>
                    <a:bodyPr/>
                    <a:lstStyle/>
                    <a:p>
                      <a:r>
                        <a:rPr lang="ar-EG" sz="2200" b="1" dirty="0">
                          <a:solidFill>
                            <a:schemeClr val="tx1"/>
                          </a:solidFill>
                        </a:rPr>
                        <a:t>-1.31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55" marR="91455" marT="53065" marB="53065" anchor="ctr"/>
                </a:tc>
                <a:tc>
                  <a:txBody>
                    <a:bodyPr/>
                    <a:lstStyle/>
                    <a:p>
                      <a:r>
                        <a:rPr lang="ar-EG" sz="2200" b="1" dirty="0">
                          <a:solidFill>
                            <a:schemeClr val="tx1"/>
                          </a:solidFill>
                        </a:rPr>
                        <a:t>-1.04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55" marR="91455" marT="53065" marB="53065" anchor="ctr"/>
                </a:tc>
                <a:tc>
                  <a:txBody>
                    <a:bodyPr/>
                    <a:lstStyle/>
                    <a:p>
                      <a:r>
                        <a:rPr lang="ar-EG" sz="2200" b="1" dirty="0">
                          <a:solidFill>
                            <a:schemeClr val="tx1"/>
                          </a:solidFill>
                        </a:rPr>
                        <a:t>-0.75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55" marR="91455" marT="53065" marB="53065" anchor="ctr"/>
                </a:tc>
                <a:tc>
                  <a:txBody>
                    <a:bodyPr/>
                    <a:lstStyle/>
                    <a:p>
                      <a:r>
                        <a:rPr lang="ar-EG" sz="2200" b="1" dirty="0">
                          <a:solidFill>
                            <a:schemeClr val="tx1"/>
                          </a:solidFill>
                        </a:rPr>
                        <a:t>-0.44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55" marR="91455" marT="53065" marB="53065" anchor="ctr"/>
                </a:tc>
                <a:tc>
                  <a:txBody>
                    <a:bodyPr/>
                    <a:lstStyle/>
                    <a:p>
                      <a:r>
                        <a:rPr lang="ar-EG" sz="2200" b="1" dirty="0">
                          <a:solidFill>
                            <a:schemeClr val="tx1"/>
                          </a:solidFill>
                        </a:rPr>
                        <a:t>-0.11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55" marR="91455" marT="53065" marB="53065" anchor="ctr"/>
                </a:tc>
                <a:tc>
                  <a:txBody>
                    <a:bodyPr/>
                    <a:lstStyle/>
                    <a:p>
                      <a:r>
                        <a:rPr lang="ar-EG" sz="2200" b="1" dirty="0">
                          <a:solidFill>
                            <a:schemeClr val="tx1"/>
                          </a:solidFill>
                        </a:rPr>
                        <a:t>0.24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55" marR="91455" marT="53065" marB="53065" anchor="ctr"/>
                </a:tc>
                <a:tc>
                  <a:txBody>
                    <a:bodyPr/>
                    <a:lstStyle/>
                    <a:p>
                      <a:r>
                        <a:rPr lang="ar-EG" sz="2200" b="1" dirty="0">
                          <a:solidFill>
                            <a:schemeClr val="tx1"/>
                          </a:solidFill>
                        </a:rPr>
                        <a:t>0.61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55" marR="91455" marT="53065" marB="53065" anchor="ctr"/>
                </a:tc>
                <a:tc>
                  <a:txBody>
                    <a:bodyPr/>
                    <a:lstStyle/>
                    <a:p>
                      <a:r>
                        <a:rPr lang="ar-EG" sz="2200" b="1" dirty="0">
                          <a:solidFill>
                            <a:schemeClr val="tx1"/>
                          </a:solidFill>
                        </a:rPr>
                        <a:t>ص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55" marR="91455" marT="53065" marB="5306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" name="جدول 3">
            <a:extLst>
              <a:ext uri="{FF2B5EF4-FFF2-40B4-BE49-F238E27FC236}">
                <a16:creationId xmlns:a16="http://schemas.microsoft.com/office/drawing/2014/main" id="{A9BCFF53-0B88-D09D-712E-7BC06EF5AC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8993001"/>
              </p:ext>
            </p:extLst>
          </p:nvPr>
        </p:nvGraphicFramePr>
        <p:xfrm>
          <a:off x="179515" y="3934142"/>
          <a:ext cx="8784970" cy="17018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8784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84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84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84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784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7849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7849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7849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7849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7849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595367">
                <a:tc>
                  <a:txBody>
                    <a:bodyPr/>
                    <a:lstStyle/>
                    <a:p>
                      <a:r>
                        <a:rPr lang="ar-EG" sz="2200" b="1" dirty="0">
                          <a:solidFill>
                            <a:schemeClr val="tx1"/>
                          </a:solidFill>
                        </a:rPr>
                        <a:t>-1.1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3" marR="91443" marT="53170" marB="53170" anchor="ctr"/>
                </a:tc>
                <a:tc>
                  <a:txBody>
                    <a:bodyPr/>
                    <a:lstStyle/>
                    <a:p>
                      <a:r>
                        <a:rPr lang="ar-EG" sz="2200" b="1" dirty="0">
                          <a:solidFill>
                            <a:schemeClr val="tx1"/>
                          </a:solidFill>
                        </a:rPr>
                        <a:t>-1.2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3" marR="91443" marT="53170" marB="53170" anchor="ctr"/>
                </a:tc>
                <a:tc>
                  <a:txBody>
                    <a:bodyPr/>
                    <a:lstStyle/>
                    <a:p>
                      <a:r>
                        <a:rPr lang="ar-EG" sz="2200" b="1" dirty="0">
                          <a:solidFill>
                            <a:schemeClr val="tx1"/>
                          </a:solidFill>
                        </a:rPr>
                        <a:t>-1.3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3" marR="91443" marT="53170" marB="53170" anchor="ctr"/>
                </a:tc>
                <a:tc>
                  <a:txBody>
                    <a:bodyPr/>
                    <a:lstStyle/>
                    <a:p>
                      <a:r>
                        <a:rPr lang="ar-EG" sz="2200" b="1" dirty="0">
                          <a:solidFill>
                            <a:schemeClr val="tx1"/>
                          </a:solidFill>
                        </a:rPr>
                        <a:t>-1.4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3" marR="91443" marT="53170" marB="53170" anchor="ctr"/>
                </a:tc>
                <a:tc>
                  <a:txBody>
                    <a:bodyPr/>
                    <a:lstStyle/>
                    <a:p>
                      <a:r>
                        <a:rPr lang="ar-EG" sz="2200" b="1" dirty="0">
                          <a:solidFill>
                            <a:schemeClr val="tx1"/>
                          </a:solidFill>
                        </a:rPr>
                        <a:t>-1.5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3" marR="91443" marT="53170" marB="53170" anchor="ctr"/>
                </a:tc>
                <a:tc>
                  <a:txBody>
                    <a:bodyPr/>
                    <a:lstStyle/>
                    <a:p>
                      <a:r>
                        <a:rPr lang="ar-EG" sz="2200" b="1" dirty="0">
                          <a:solidFill>
                            <a:schemeClr val="tx1"/>
                          </a:solidFill>
                        </a:rPr>
                        <a:t>-1.6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3" marR="91443" marT="53170" marB="53170" anchor="ctr"/>
                </a:tc>
                <a:tc>
                  <a:txBody>
                    <a:bodyPr/>
                    <a:lstStyle/>
                    <a:p>
                      <a:r>
                        <a:rPr lang="ar-EG" sz="2200" b="1" dirty="0">
                          <a:solidFill>
                            <a:schemeClr val="tx1"/>
                          </a:solidFill>
                        </a:rPr>
                        <a:t>-1.7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3" marR="91443" marT="53170" marB="53170" anchor="ctr"/>
                </a:tc>
                <a:tc>
                  <a:txBody>
                    <a:bodyPr/>
                    <a:lstStyle/>
                    <a:p>
                      <a:r>
                        <a:rPr lang="ar-EG" sz="2200" b="1" dirty="0">
                          <a:solidFill>
                            <a:schemeClr val="tx1"/>
                          </a:solidFill>
                        </a:rPr>
                        <a:t>-1.8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3" marR="91443" marT="53170" marB="53170" anchor="ctr"/>
                </a:tc>
                <a:tc>
                  <a:txBody>
                    <a:bodyPr/>
                    <a:lstStyle/>
                    <a:p>
                      <a:r>
                        <a:rPr lang="ar-EG" sz="2200" b="1" dirty="0">
                          <a:solidFill>
                            <a:schemeClr val="tx1"/>
                          </a:solidFill>
                        </a:rPr>
                        <a:t>-1.9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3" marR="91443" marT="53170" marB="53170" anchor="ctr"/>
                </a:tc>
                <a:tc>
                  <a:txBody>
                    <a:bodyPr/>
                    <a:lstStyle/>
                    <a:p>
                      <a:r>
                        <a:rPr lang="ar-EG" sz="2200" b="1" baseline="0" dirty="0">
                          <a:solidFill>
                            <a:schemeClr val="tx1"/>
                          </a:solidFill>
                        </a:rPr>
                        <a:t>س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3" marR="91443" marT="53170" marB="5317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06433">
                <a:tc>
                  <a:txBody>
                    <a:bodyPr/>
                    <a:lstStyle/>
                    <a:p>
                      <a:r>
                        <a:rPr lang="ar-EG" sz="2200" b="1" dirty="0">
                          <a:solidFill>
                            <a:schemeClr val="tx1"/>
                          </a:solidFill>
                        </a:rPr>
                        <a:t>-0.61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3" marR="91443" marT="53170" marB="53170" anchor="ctr"/>
                </a:tc>
                <a:tc>
                  <a:txBody>
                    <a:bodyPr/>
                    <a:lstStyle/>
                    <a:p>
                      <a:r>
                        <a:rPr lang="ar-EG" sz="2200" b="1" dirty="0">
                          <a:solidFill>
                            <a:schemeClr val="tx1"/>
                          </a:solidFill>
                        </a:rPr>
                        <a:t>0.24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3" marR="91443" marT="53170" marB="53170" anchor="ctr"/>
                </a:tc>
                <a:tc>
                  <a:txBody>
                    <a:bodyPr/>
                    <a:lstStyle/>
                    <a:p>
                      <a:r>
                        <a:rPr lang="ar-EG" sz="2200" b="1" dirty="0">
                          <a:solidFill>
                            <a:schemeClr val="tx1"/>
                          </a:solidFill>
                        </a:rPr>
                        <a:t>-0.11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3" marR="91443" marT="53170" marB="53170" anchor="ctr"/>
                </a:tc>
                <a:tc>
                  <a:txBody>
                    <a:bodyPr/>
                    <a:lstStyle/>
                    <a:p>
                      <a:r>
                        <a:rPr lang="ar-EG" sz="2200" b="1" dirty="0">
                          <a:solidFill>
                            <a:schemeClr val="tx1"/>
                          </a:solidFill>
                        </a:rPr>
                        <a:t>-0.44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3" marR="91443" marT="53170" marB="53170" anchor="ctr"/>
                </a:tc>
                <a:tc>
                  <a:txBody>
                    <a:bodyPr/>
                    <a:lstStyle/>
                    <a:p>
                      <a:r>
                        <a:rPr lang="ar-EG" sz="2200" b="1" dirty="0">
                          <a:solidFill>
                            <a:schemeClr val="tx1"/>
                          </a:solidFill>
                        </a:rPr>
                        <a:t>-0.75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3" marR="91443" marT="53170" marB="53170" anchor="ctr"/>
                </a:tc>
                <a:tc>
                  <a:txBody>
                    <a:bodyPr/>
                    <a:lstStyle/>
                    <a:p>
                      <a:r>
                        <a:rPr lang="ar-EG" sz="2200" b="1" dirty="0">
                          <a:solidFill>
                            <a:schemeClr val="tx1"/>
                          </a:solidFill>
                        </a:rPr>
                        <a:t>-1.04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3" marR="91443" marT="53170" marB="53170" anchor="ctr"/>
                </a:tc>
                <a:tc>
                  <a:txBody>
                    <a:bodyPr/>
                    <a:lstStyle/>
                    <a:p>
                      <a:r>
                        <a:rPr lang="ar-EG" sz="2200" b="1" dirty="0">
                          <a:solidFill>
                            <a:schemeClr val="tx1"/>
                          </a:solidFill>
                        </a:rPr>
                        <a:t>-1.31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3" marR="91443" marT="53170" marB="53170" anchor="ctr"/>
                </a:tc>
                <a:tc>
                  <a:txBody>
                    <a:bodyPr/>
                    <a:lstStyle/>
                    <a:p>
                      <a:r>
                        <a:rPr lang="ar-EG" sz="2200" b="1" dirty="0">
                          <a:solidFill>
                            <a:schemeClr val="tx1"/>
                          </a:solidFill>
                        </a:rPr>
                        <a:t>-1.56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3" marR="91443" marT="53170" marB="53170" anchor="ctr"/>
                </a:tc>
                <a:tc>
                  <a:txBody>
                    <a:bodyPr/>
                    <a:lstStyle/>
                    <a:p>
                      <a:r>
                        <a:rPr lang="ar-EG" sz="2200" b="1" dirty="0">
                          <a:solidFill>
                            <a:schemeClr val="tx1"/>
                          </a:solidFill>
                        </a:rPr>
                        <a:t>-1.79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3" marR="91443" marT="53170" marB="53170" anchor="ctr"/>
                </a:tc>
                <a:tc>
                  <a:txBody>
                    <a:bodyPr/>
                    <a:lstStyle/>
                    <a:p>
                      <a:r>
                        <a:rPr lang="ar-EG" sz="2200" b="1" dirty="0">
                          <a:solidFill>
                            <a:schemeClr val="tx1"/>
                          </a:solidFill>
                        </a:rPr>
                        <a:t>ص</a:t>
                      </a:r>
                      <a:endParaRPr lang="en-US" sz="2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3" marR="91443" marT="53170" marB="5317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blinds dir="vert"/>
    <p:sndAc>
      <p:stSnd>
        <p:snd r:embed="rId2" name="SOUND30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3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3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Box 3">
            <a:extLst>
              <a:ext uri="{FF2B5EF4-FFF2-40B4-BE49-F238E27FC236}">
                <a16:creationId xmlns:a16="http://schemas.microsoft.com/office/drawing/2014/main" id="{B3193071-E576-1AA9-3BD4-8C382D61C0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0713" y="2247900"/>
            <a:ext cx="7834312" cy="2185988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1" eaLnBrk="1" hangingPunct="1">
              <a:defRPr/>
            </a:pPr>
            <a:r>
              <a:rPr lang="ar-EG" altLang="ar-EG" sz="4000" b="1" dirty="0">
                <a:latin typeface="Calibri" panose="020F0502020204030204" pitchFamily="34" charset="0"/>
              </a:rPr>
              <a:t>بما أن قيمة الدالة الأقرب إلى الصفر عند تغير الإشارة في كلا الجدولين هي </a:t>
            </a:r>
            <a:r>
              <a:rPr lang="ar-SA" altLang="ar-EG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ar-SA" altLang="ar-EG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ar-SA" altLang="ar-EG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ar-SA" altLang="ar-EG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ar-SA" altLang="ar-EG" sz="4000" b="1" dirty="0">
                <a:latin typeface="Calibri" panose="020F0502020204030204" pitchFamily="34" charset="0"/>
              </a:rPr>
              <a:t>؛</a:t>
            </a:r>
            <a:r>
              <a:rPr lang="ar-EG" altLang="ar-EG" sz="4000" b="1" dirty="0">
                <a:latin typeface="Calibri" panose="020F0502020204030204" pitchFamily="34" charset="0"/>
              </a:rPr>
              <a:t> لذا فإن الجذرين التقريبيين هما: </a:t>
            </a:r>
            <a:r>
              <a:rPr lang="ar-SA" altLang="ar-EG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ar-SA" altLang="ar-EG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ar-SA" altLang="ar-EG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ar-SA" altLang="ar-EG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ar-EG" altLang="ar-EG" sz="4000" b="1" dirty="0">
                <a:latin typeface="Calibri" panose="020F0502020204030204" pitchFamily="34" charset="0"/>
              </a:rPr>
              <a:t>، </a:t>
            </a:r>
            <a:r>
              <a:rPr lang="ar-SA" altLang="ar-EG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ar-SA" altLang="ar-EG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ar-SA" altLang="ar-EG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endParaRPr lang="en-US" altLang="ar-EG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push/>
    <p:sndAc>
      <p:stSnd>
        <p:snd r:embed="rId2" name="cached_lighttrail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3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59552" y="500508"/>
            <a:ext cx="9663104" cy="5856984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61" name="Freeform 61"/>
          <p:cNvSpPr/>
          <p:nvPr/>
        </p:nvSpPr>
        <p:spPr>
          <a:xfrm rot="815528">
            <a:off x="-2331032" y="-2817996"/>
            <a:ext cx="9765048" cy="9321183"/>
          </a:xfrm>
          <a:custGeom>
            <a:avLst/>
            <a:gdLst/>
            <a:ahLst/>
            <a:cxnLst/>
            <a:rect l="l" t="t" r="r" b="b"/>
            <a:pathLst>
              <a:path w="19530096" h="18642365">
                <a:moveTo>
                  <a:pt x="0" y="0"/>
                </a:moveTo>
                <a:lnTo>
                  <a:pt x="19530096" y="0"/>
                </a:lnTo>
                <a:lnTo>
                  <a:pt x="19530096" y="18642365"/>
                </a:lnTo>
                <a:lnTo>
                  <a:pt x="0" y="1864236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2" name="Freeform 62"/>
          <p:cNvSpPr/>
          <p:nvPr/>
        </p:nvSpPr>
        <p:spPr>
          <a:xfrm rot="-905540" flipH="1">
            <a:off x="6825294" y="1141904"/>
            <a:ext cx="1374105" cy="2769681"/>
          </a:xfrm>
          <a:custGeom>
            <a:avLst/>
            <a:gdLst/>
            <a:ahLst/>
            <a:cxnLst/>
            <a:rect l="l" t="t" r="r" b="b"/>
            <a:pathLst>
              <a:path w="2748210" h="5539361">
                <a:moveTo>
                  <a:pt x="2748210" y="0"/>
                </a:moveTo>
                <a:lnTo>
                  <a:pt x="0" y="0"/>
                </a:lnTo>
                <a:lnTo>
                  <a:pt x="0" y="5539361"/>
                </a:lnTo>
                <a:lnTo>
                  <a:pt x="2748210" y="5539361"/>
                </a:lnTo>
                <a:lnTo>
                  <a:pt x="274821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5" name="Freeform 65"/>
          <p:cNvSpPr/>
          <p:nvPr/>
        </p:nvSpPr>
        <p:spPr>
          <a:xfrm rot="5473587">
            <a:off x="5384424" y="4330061"/>
            <a:ext cx="254907" cy="1685336"/>
          </a:xfrm>
          <a:custGeom>
            <a:avLst/>
            <a:gdLst/>
            <a:ahLst/>
            <a:cxnLst/>
            <a:rect l="l" t="t" r="r" b="b"/>
            <a:pathLst>
              <a:path w="509814" h="3370672">
                <a:moveTo>
                  <a:pt x="0" y="0"/>
                </a:moveTo>
                <a:lnTo>
                  <a:pt x="509814" y="0"/>
                </a:lnTo>
                <a:lnTo>
                  <a:pt x="509814" y="3370672"/>
                </a:lnTo>
                <a:lnTo>
                  <a:pt x="0" y="33706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6" name="Freeform 66"/>
          <p:cNvSpPr/>
          <p:nvPr/>
        </p:nvSpPr>
        <p:spPr>
          <a:xfrm rot="-565416">
            <a:off x="6357487" y="1923637"/>
            <a:ext cx="254907" cy="1685336"/>
          </a:xfrm>
          <a:custGeom>
            <a:avLst/>
            <a:gdLst/>
            <a:ahLst/>
            <a:cxnLst/>
            <a:rect l="l" t="t" r="r" b="b"/>
            <a:pathLst>
              <a:path w="509814" h="3370672">
                <a:moveTo>
                  <a:pt x="0" y="0"/>
                </a:moveTo>
                <a:lnTo>
                  <a:pt x="509815" y="0"/>
                </a:lnTo>
                <a:lnTo>
                  <a:pt x="509815" y="3370672"/>
                </a:lnTo>
                <a:lnTo>
                  <a:pt x="0" y="33706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7" name="Freeform 67"/>
          <p:cNvSpPr/>
          <p:nvPr/>
        </p:nvSpPr>
        <p:spPr>
          <a:xfrm rot="3364667">
            <a:off x="5084084" y="3677288"/>
            <a:ext cx="1276408" cy="1276408"/>
          </a:xfrm>
          <a:custGeom>
            <a:avLst/>
            <a:gdLst/>
            <a:ahLst/>
            <a:cxnLst/>
            <a:rect l="l" t="t" r="r" b="b"/>
            <a:pathLst>
              <a:path w="2552815" h="2552815">
                <a:moveTo>
                  <a:pt x="0" y="0"/>
                </a:moveTo>
                <a:lnTo>
                  <a:pt x="2552815" y="0"/>
                </a:lnTo>
                <a:lnTo>
                  <a:pt x="2552815" y="2552815"/>
                </a:lnTo>
                <a:lnTo>
                  <a:pt x="0" y="255281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8" name="Freeform 68"/>
          <p:cNvSpPr/>
          <p:nvPr/>
        </p:nvSpPr>
        <p:spPr>
          <a:xfrm rot="9572912">
            <a:off x="5834246" y="3055844"/>
            <a:ext cx="1828800" cy="970738"/>
          </a:xfrm>
          <a:custGeom>
            <a:avLst/>
            <a:gdLst/>
            <a:ahLst/>
            <a:cxnLst/>
            <a:rect l="l" t="t" r="r" b="b"/>
            <a:pathLst>
              <a:path w="3657600" h="1941475">
                <a:moveTo>
                  <a:pt x="0" y="0"/>
                </a:moveTo>
                <a:lnTo>
                  <a:pt x="3657600" y="0"/>
                </a:lnTo>
                <a:lnTo>
                  <a:pt x="3657600" y="1941475"/>
                </a:lnTo>
                <a:lnTo>
                  <a:pt x="0" y="194147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9" name="Freeform 82">
            <a:extLst>
              <a:ext uri="{FF2B5EF4-FFF2-40B4-BE49-F238E27FC236}">
                <a16:creationId xmlns:a16="http://schemas.microsoft.com/office/drawing/2014/main" id="{2C374660-B72D-FD73-C943-9201A5578490}"/>
              </a:ext>
            </a:extLst>
          </p:cNvPr>
          <p:cNvSpPr/>
          <p:nvPr/>
        </p:nvSpPr>
        <p:spPr>
          <a:xfrm>
            <a:off x="338072" y="591413"/>
            <a:ext cx="5001139" cy="2333491"/>
          </a:xfrm>
          <a:custGeom>
            <a:avLst/>
            <a:gdLst/>
            <a:ahLst/>
            <a:cxnLst/>
            <a:rect l="l" t="t" r="r" b="b"/>
            <a:pathLst>
              <a:path w="1230934" h="514754">
                <a:moveTo>
                  <a:pt x="0" y="0"/>
                </a:moveTo>
                <a:lnTo>
                  <a:pt x="1230934" y="0"/>
                </a:lnTo>
                <a:lnTo>
                  <a:pt x="1230934" y="514754"/>
                </a:lnTo>
                <a:lnTo>
                  <a:pt x="0" y="5147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3" name="Rectangle 4">
            <a:extLst>
              <a:ext uri="{FF2B5EF4-FFF2-40B4-BE49-F238E27FC236}">
                <a16:creationId xmlns:a16="http://schemas.microsoft.com/office/drawing/2014/main" id="{F4E5C2B0-B864-FCDC-4D3D-756CAEF26414}"/>
              </a:ext>
            </a:extLst>
          </p:cNvPr>
          <p:cNvSpPr/>
          <p:nvPr/>
        </p:nvSpPr>
        <p:spPr bwMode="auto">
          <a:xfrm>
            <a:off x="177777" y="1155453"/>
            <a:ext cx="4556656" cy="92333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EG" sz="54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cs typeface="Times New Roman" panose="02020603050405020304" pitchFamily="18" charset="0"/>
              </a:rPr>
              <a:t>تحقق من فهمك</a:t>
            </a:r>
          </a:p>
        </p:txBody>
      </p:sp>
    </p:spTree>
    <p:extLst>
      <p:ext uri="{BB962C8B-B14F-4D97-AF65-F5344CB8AC3E}">
        <p14:creationId xmlns:p14="http://schemas.microsoft.com/office/powerpoint/2010/main" val="130670385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8A07A146-B7C2-758D-2874-F65A5D45BD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7604" y="2160732"/>
            <a:ext cx="7128792" cy="1754326"/>
          </a:xfrm>
          <a:prstGeom prst="rect">
            <a:avLst/>
          </a:prstGeom>
          <a:noFill/>
          <a:ln>
            <a:noFill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cap="small" dirty="0">
                <a:solidFill>
                  <a:prstClr val="black"/>
                </a:solidFill>
              </a:rPr>
              <a:t>4) حل المعادلة 2س</a:t>
            </a:r>
            <a:r>
              <a:rPr lang="ar-EG" altLang="ar-EG" sz="3600" b="1" baseline="30000" dirty="0"/>
              <a:t>2</a:t>
            </a:r>
            <a:r>
              <a:rPr lang="ar-EG" altLang="ar-EG" sz="3600" b="1" dirty="0"/>
              <a:t> </a:t>
            </a:r>
            <a:r>
              <a:rPr lang="ar-SA" sz="3600" b="1" cap="small" dirty="0">
                <a:solidFill>
                  <a:prstClr val="black"/>
                </a:solidFill>
              </a:rPr>
              <a:t>+ 6س – 3 = 0 بيانيًّا. وإذا لم تكن الجذور أعداد صحيحة، فقدّرها إلى أقرب جزء من عشرة. </a:t>
            </a:r>
          </a:p>
        </p:txBody>
      </p:sp>
    </p:spTree>
  </p:cSld>
  <p:clrMapOvr>
    <a:masterClrMapping/>
  </p:clrMapOvr>
  <p:transition>
    <p:pull dir="lu"/>
    <p:sndAc>
      <p:stSnd>
        <p:snd r:embed="rId2" name="SOUND999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2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A8776632-F031-0DAE-DBB6-1B9E9D8046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450" y="4581525"/>
            <a:ext cx="6624638" cy="132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EG" altLang="ar-EG" sz="4000" b="1">
                <a:solidFill>
                  <a:srgbClr val="990099"/>
                </a:solidFill>
                <a:latin typeface="Arial" panose="020B0604020202020204" pitchFamily="34" charset="0"/>
              </a:rPr>
              <a:t>يقطع المقطعان السينيان بين 1، 0 وبين -3، -4</a:t>
            </a:r>
            <a:endParaRPr lang="en-US" altLang="ar-EG" sz="4000">
              <a:solidFill>
                <a:srgbClr val="990099"/>
              </a:solidFill>
              <a:latin typeface="Arial" panose="020B0604020202020204" pitchFamily="34" charset="0"/>
            </a:endParaRPr>
          </a:p>
        </p:txBody>
      </p:sp>
      <p:pic>
        <p:nvPicPr>
          <p:cNvPr id="69634" name="Picture 2">
            <a:extLst>
              <a:ext uri="{FF2B5EF4-FFF2-40B4-BE49-F238E27FC236}">
                <a16:creationId xmlns:a16="http://schemas.microsoft.com/office/drawing/2014/main" id="{0607DC45-7F1D-2429-3805-9F85BD4F09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20000" contrast="3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981075"/>
            <a:ext cx="6553200" cy="352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/>
    <p:sndAc>
      <p:stSnd>
        <p:snd r:embed="rId2" name="0063 - arcade game beep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9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5CF0F1A2-5E05-9434-9A3B-91FFE25C44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450" y="4665663"/>
            <a:ext cx="662463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EG" altLang="ar-EG" sz="4000" b="1">
                <a:latin typeface="Arial" panose="020B0604020202020204" pitchFamily="34" charset="0"/>
              </a:rPr>
              <a:t>الجذران هما 0</a:t>
            </a:r>
            <a:r>
              <a:rPr lang="ar-SA" altLang="ar-EG" sz="4000">
                <a:latin typeface="Arial" panose="020B0604020202020204" pitchFamily="34" charset="0"/>
              </a:rPr>
              <a:t>٫</a:t>
            </a:r>
            <a:r>
              <a:rPr lang="ar-EG" altLang="ar-EG" sz="4000" b="1">
                <a:latin typeface="Arial" panose="020B0604020202020204" pitchFamily="34" charset="0"/>
              </a:rPr>
              <a:t>4، –3</a:t>
            </a:r>
            <a:r>
              <a:rPr lang="ar-SA" altLang="ar-EG" sz="4000">
                <a:latin typeface="Arial" panose="020B0604020202020204" pitchFamily="34" charset="0"/>
              </a:rPr>
              <a:t>٫</a:t>
            </a:r>
            <a:r>
              <a:rPr lang="ar-EG" altLang="ar-EG" sz="4000" b="1">
                <a:latin typeface="Arial" panose="020B0604020202020204" pitchFamily="34" charset="0"/>
              </a:rPr>
              <a:t>4 </a:t>
            </a:r>
            <a:endParaRPr lang="en-US" altLang="ar-EG" sz="4000">
              <a:latin typeface="Arial" panose="020B0604020202020204" pitchFamily="34" charset="0"/>
            </a:endParaRPr>
          </a:p>
        </p:txBody>
      </p:sp>
      <p:graphicFrame>
        <p:nvGraphicFramePr>
          <p:cNvPr id="13" name="جدول 12">
            <a:extLst>
              <a:ext uri="{FF2B5EF4-FFF2-40B4-BE49-F238E27FC236}">
                <a16:creationId xmlns:a16="http://schemas.microsoft.com/office/drawing/2014/main" id="{AE98DBD8-BE3A-D2C0-8085-4B4DC6CA62A4}"/>
              </a:ext>
            </a:extLst>
          </p:cNvPr>
          <p:cNvGraphicFramePr>
            <a:graphicFrameLocks noGrp="1"/>
          </p:cNvGraphicFramePr>
          <p:nvPr/>
        </p:nvGraphicFramePr>
        <p:xfrm>
          <a:off x="755650" y="1196975"/>
          <a:ext cx="7451724" cy="10366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45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45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45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45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6453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6453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6453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18319">
                <a:tc>
                  <a:txBody>
                    <a:bodyPr/>
                    <a:lstStyle/>
                    <a:p>
                      <a:pPr algn="ctr"/>
                      <a:r>
                        <a:rPr lang="ar-EG" sz="2800" b="1" dirty="0">
                          <a:solidFill>
                            <a:schemeClr val="bg1"/>
                          </a:solidFill>
                        </a:rPr>
                        <a:t>0.1</a:t>
                      </a:r>
                      <a:endParaRPr lang="en-US" sz="2800" b="1" dirty="0">
                        <a:solidFill>
                          <a:schemeClr val="bg1"/>
                        </a:solidFill>
                      </a:endParaRPr>
                    </a:p>
                  </a:txBody>
                  <a:tcPr marL="91433" marR="91433" marT="45734" marB="45734" anchor="ctr">
                    <a:gradFill flip="none" rotWithShape="1">
                      <a:gsLst>
                        <a:gs pos="0">
                          <a:schemeClr val="accent2"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EG" sz="2800" b="1" dirty="0">
                          <a:solidFill>
                            <a:schemeClr val="bg1"/>
                          </a:solidFill>
                        </a:rPr>
                        <a:t>0.2</a:t>
                      </a:r>
                      <a:endParaRPr lang="en-US" sz="2800" b="1" dirty="0">
                        <a:solidFill>
                          <a:schemeClr val="bg1"/>
                        </a:solidFill>
                      </a:endParaRPr>
                    </a:p>
                  </a:txBody>
                  <a:tcPr marL="91433" marR="91433" marT="45734" marB="45734" anchor="ctr">
                    <a:gradFill flip="none" rotWithShape="1">
                      <a:gsLst>
                        <a:gs pos="0">
                          <a:schemeClr val="accent2"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EG" sz="2800" b="1" dirty="0">
                          <a:solidFill>
                            <a:schemeClr val="bg1"/>
                          </a:solidFill>
                        </a:rPr>
                        <a:t>0.3</a:t>
                      </a:r>
                      <a:endParaRPr lang="en-US" sz="2800" b="1" dirty="0">
                        <a:solidFill>
                          <a:schemeClr val="bg1"/>
                        </a:solidFill>
                      </a:endParaRPr>
                    </a:p>
                  </a:txBody>
                  <a:tcPr marL="91433" marR="91433" marT="45734" marB="45734" anchor="ctr">
                    <a:gradFill flip="none" rotWithShape="1">
                      <a:gsLst>
                        <a:gs pos="0">
                          <a:schemeClr val="accent2"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EG" sz="2800" b="1" dirty="0">
                          <a:solidFill>
                            <a:srgbClr val="FFFF00"/>
                          </a:solidFill>
                        </a:rPr>
                        <a:t>0.4</a:t>
                      </a:r>
                      <a:endParaRPr lang="en-US" sz="2800" b="1" dirty="0">
                        <a:solidFill>
                          <a:srgbClr val="FFFF00"/>
                        </a:solidFill>
                      </a:endParaRPr>
                    </a:p>
                  </a:txBody>
                  <a:tcPr marL="91433" marR="91433" marT="45734" marB="45734" anchor="ctr">
                    <a:gradFill flip="none" rotWithShape="1">
                      <a:gsLst>
                        <a:gs pos="0">
                          <a:schemeClr val="accent2"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EG" sz="2800" b="1" dirty="0">
                          <a:solidFill>
                            <a:schemeClr val="bg1"/>
                          </a:solidFill>
                        </a:rPr>
                        <a:t>0.5</a:t>
                      </a:r>
                      <a:endParaRPr lang="en-US" sz="2800" b="1" dirty="0">
                        <a:solidFill>
                          <a:schemeClr val="bg1"/>
                        </a:solidFill>
                      </a:endParaRPr>
                    </a:p>
                  </a:txBody>
                  <a:tcPr marL="91433" marR="91433" marT="45734" marB="45734" anchor="ctr">
                    <a:gradFill flip="none" rotWithShape="1">
                      <a:gsLst>
                        <a:gs pos="0">
                          <a:schemeClr val="accent2"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EG" sz="2800" b="1" dirty="0">
                          <a:solidFill>
                            <a:schemeClr val="bg1"/>
                          </a:solidFill>
                        </a:rPr>
                        <a:t>0.6</a:t>
                      </a:r>
                      <a:endParaRPr lang="en-US" sz="2800" b="1" dirty="0">
                        <a:solidFill>
                          <a:schemeClr val="bg1"/>
                        </a:solidFill>
                      </a:endParaRPr>
                    </a:p>
                  </a:txBody>
                  <a:tcPr marL="91433" marR="91433" marT="45734" marB="45734" anchor="ctr">
                    <a:gradFill flip="none" rotWithShape="1">
                      <a:gsLst>
                        <a:gs pos="0">
                          <a:schemeClr val="accent2"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EG" sz="2800" b="1" baseline="0" dirty="0">
                          <a:solidFill>
                            <a:schemeClr val="bg1"/>
                          </a:solidFill>
                        </a:rPr>
                        <a:t>س</a:t>
                      </a:r>
                      <a:endParaRPr lang="en-US" sz="2800" b="1" dirty="0">
                        <a:solidFill>
                          <a:schemeClr val="bg1"/>
                        </a:solidFill>
                      </a:endParaRPr>
                    </a:p>
                  </a:txBody>
                  <a:tcPr marL="91433" marR="91433" marT="45734" marB="45734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319">
                <a:tc>
                  <a:txBody>
                    <a:bodyPr/>
                    <a:lstStyle/>
                    <a:p>
                      <a:pPr algn="ctr"/>
                      <a:r>
                        <a:rPr lang="ar-EG" sz="2800" b="1" dirty="0">
                          <a:solidFill>
                            <a:schemeClr val="bg1"/>
                          </a:solidFill>
                        </a:rPr>
                        <a:t>-2.38</a:t>
                      </a:r>
                      <a:endParaRPr lang="en-US" sz="2800" b="1" dirty="0">
                        <a:solidFill>
                          <a:schemeClr val="bg1"/>
                        </a:solidFill>
                      </a:endParaRPr>
                    </a:p>
                  </a:txBody>
                  <a:tcPr marL="91433" marR="91433" marT="45734" marB="45734" anchor="ctr">
                    <a:gradFill flip="none" rotWithShape="1">
                      <a:gsLst>
                        <a:gs pos="0">
                          <a:schemeClr val="accent2"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EG" sz="2800" b="1" dirty="0">
                          <a:solidFill>
                            <a:schemeClr val="bg1"/>
                          </a:solidFill>
                        </a:rPr>
                        <a:t>-0.68</a:t>
                      </a:r>
                      <a:endParaRPr lang="en-US" sz="2800" b="1" dirty="0">
                        <a:solidFill>
                          <a:schemeClr val="bg1"/>
                        </a:solidFill>
                      </a:endParaRPr>
                    </a:p>
                  </a:txBody>
                  <a:tcPr marL="91433" marR="91433" marT="45734" marB="45734" anchor="ctr">
                    <a:gradFill flip="none" rotWithShape="1">
                      <a:gsLst>
                        <a:gs pos="0">
                          <a:schemeClr val="accent2"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EG" sz="2800" b="1" dirty="0">
                          <a:solidFill>
                            <a:schemeClr val="bg1"/>
                          </a:solidFill>
                        </a:rPr>
                        <a:t>-1.2</a:t>
                      </a:r>
                      <a:endParaRPr lang="en-US" sz="2800" b="1" dirty="0">
                        <a:solidFill>
                          <a:schemeClr val="bg1"/>
                        </a:solidFill>
                      </a:endParaRPr>
                    </a:p>
                  </a:txBody>
                  <a:tcPr marL="91433" marR="91433" marT="45734" marB="45734" anchor="ctr">
                    <a:gradFill flip="none" rotWithShape="1">
                      <a:gsLst>
                        <a:gs pos="0">
                          <a:schemeClr val="accent2"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EG" sz="2800" b="1" dirty="0">
                          <a:solidFill>
                            <a:srgbClr val="FFFF00"/>
                          </a:solidFill>
                        </a:rPr>
                        <a:t>-0.28</a:t>
                      </a:r>
                      <a:endParaRPr lang="en-US" sz="2800" b="1" dirty="0">
                        <a:solidFill>
                          <a:srgbClr val="FFFF00"/>
                        </a:solidFill>
                      </a:endParaRPr>
                    </a:p>
                  </a:txBody>
                  <a:tcPr marL="91433" marR="91433" marT="45734" marB="45734" anchor="ctr">
                    <a:gradFill flip="none" rotWithShape="1">
                      <a:gsLst>
                        <a:gs pos="0">
                          <a:schemeClr val="accent2"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EG" sz="2800" b="1" dirty="0">
                          <a:solidFill>
                            <a:schemeClr val="bg1"/>
                          </a:solidFill>
                        </a:rPr>
                        <a:t>0.5</a:t>
                      </a:r>
                      <a:endParaRPr lang="en-US" sz="2800" b="1" dirty="0">
                        <a:solidFill>
                          <a:schemeClr val="bg1"/>
                        </a:solidFill>
                      </a:endParaRPr>
                    </a:p>
                  </a:txBody>
                  <a:tcPr marL="91433" marR="91433" marT="45734" marB="45734" anchor="ctr">
                    <a:gradFill flip="none" rotWithShape="1">
                      <a:gsLst>
                        <a:gs pos="0">
                          <a:schemeClr val="accent2"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EG" sz="2800" b="1" dirty="0">
                          <a:solidFill>
                            <a:schemeClr val="bg1"/>
                          </a:solidFill>
                        </a:rPr>
                        <a:t>1.32</a:t>
                      </a:r>
                      <a:endParaRPr lang="en-US" sz="2800" b="1" dirty="0">
                        <a:solidFill>
                          <a:schemeClr val="bg1"/>
                        </a:solidFill>
                      </a:endParaRPr>
                    </a:p>
                  </a:txBody>
                  <a:tcPr marL="91433" marR="91433" marT="45734" marB="45734" anchor="ctr">
                    <a:gradFill flip="none" rotWithShape="1">
                      <a:gsLst>
                        <a:gs pos="0">
                          <a:schemeClr val="accent2"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EG" sz="2800" b="1" dirty="0">
                          <a:solidFill>
                            <a:schemeClr val="bg1"/>
                          </a:solidFill>
                        </a:rPr>
                        <a:t>ص</a:t>
                      </a:r>
                      <a:endParaRPr lang="en-US" sz="2800" b="1" dirty="0">
                        <a:solidFill>
                          <a:schemeClr val="bg1"/>
                        </a:solidFill>
                      </a:endParaRPr>
                    </a:p>
                  </a:txBody>
                  <a:tcPr marL="91433" marR="91433" marT="45734" marB="45734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4" name="جدول 13">
            <a:extLst>
              <a:ext uri="{FF2B5EF4-FFF2-40B4-BE49-F238E27FC236}">
                <a16:creationId xmlns:a16="http://schemas.microsoft.com/office/drawing/2014/main" id="{C36B0908-4BCE-D186-F90F-9E93D21D1A50}"/>
              </a:ext>
            </a:extLst>
          </p:cNvPr>
          <p:cNvGraphicFramePr>
            <a:graphicFrameLocks noGrp="1"/>
          </p:cNvGraphicFramePr>
          <p:nvPr/>
        </p:nvGraphicFramePr>
        <p:xfrm>
          <a:off x="611188" y="2897188"/>
          <a:ext cx="7848603" cy="11620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12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12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12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212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212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2122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2122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91802">
                <a:tc>
                  <a:txBody>
                    <a:bodyPr/>
                    <a:lstStyle/>
                    <a:p>
                      <a:pPr algn="ctr"/>
                      <a:r>
                        <a:rPr lang="ar-EG" sz="2800" b="1" dirty="0">
                          <a:solidFill>
                            <a:schemeClr val="bg1"/>
                          </a:solidFill>
                        </a:rPr>
                        <a:t>-3.1</a:t>
                      </a:r>
                      <a:endParaRPr lang="en-US" sz="2800" b="1" dirty="0">
                        <a:solidFill>
                          <a:schemeClr val="bg1"/>
                        </a:solidFill>
                      </a:endParaRPr>
                    </a:p>
                  </a:txBody>
                  <a:tcPr marL="91430" marR="91430" marT="32440" marB="32440" anchor="ctr">
                    <a:gradFill flip="none" rotWithShape="1">
                      <a:gsLst>
                        <a:gs pos="0">
                          <a:schemeClr val="accent2"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EG" sz="2800" b="1" dirty="0">
                          <a:solidFill>
                            <a:schemeClr val="bg1"/>
                          </a:solidFill>
                        </a:rPr>
                        <a:t>-3.2</a:t>
                      </a:r>
                      <a:endParaRPr lang="en-US" sz="2800" b="1" dirty="0">
                        <a:solidFill>
                          <a:schemeClr val="bg1"/>
                        </a:solidFill>
                      </a:endParaRPr>
                    </a:p>
                  </a:txBody>
                  <a:tcPr marL="91430" marR="91430" marT="32440" marB="32440" anchor="ctr">
                    <a:gradFill flip="none" rotWithShape="1">
                      <a:gsLst>
                        <a:gs pos="0">
                          <a:schemeClr val="accent2"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EG" sz="2800" b="1" dirty="0">
                          <a:solidFill>
                            <a:schemeClr val="bg1"/>
                          </a:solidFill>
                        </a:rPr>
                        <a:t>-3.3</a:t>
                      </a:r>
                      <a:endParaRPr lang="en-US" sz="2800" b="1" dirty="0">
                        <a:solidFill>
                          <a:schemeClr val="bg1"/>
                        </a:solidFill>
                      </a:endParaRPr>
                    </a:p>
                  </a:txBody>
                  <a:tcPr marL="91430" marR="91430" marT="32440" marB="32440" anchor="ctr">
                    <a:gradFill flip="none" rotWithShape="1">
                      <a:gsLst>
                        <a:gs pos="0">
                          <a:schemeClr val="accent2"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EG" sz="2800" b="1" dirty="0">
                          <a:solidFill>
                            <a:srgbClr val="FFFF00"/>
                          </a:solidFill>
                        </a:rPr>
                        <a:t>-3.4</a:t>
                      </a:r>
                      <a:endParaRPr lang="en-US" sz="2800" b="1" dirty="0">
                        <a:solidFill>
                          <a:srgbClr val="FFFF00"/>
                        </a:solidFill>
                      </a:endParaRPr>
                    </a:p>
                  </a:txBody>
                  <a:tcPr marL="91430" marR="91430" marT="32440" marB="32440" anchor="ctr">
                    <a:gradFill flip="none" rotWithShape="1">
                      <a:gsLst>
                        <a:gs pos="0">
                          <a:schemeClr val="accent2"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EG" sz="2800" b="1" dirty="0">
                          <a:solidFill>
                            <a:schemeClr val="bg1"/>
                          </a:solidFill>
                        </a:rPr>
                        <a:t>-3.5</a:t>
                      </a:r>
                      <a:endParaRPr lang="en-US" sz="2800" b="1" dirty="0">
                        <a:solidFill>
                          <a:schemeClr val="bg1"/>
                        </a:solidFill>
                      </a:endParaRPr>
                    </a:p>
                  </a:txBody>
                  <a:tcPr marL="91430" marR="91430" marT="32440" marB="32440" anchor="ctr">
                    <a:gradFill flip="none" rotWithShape="1">
                      <a:gsLst>
                        <a:gs pos="0">
                          <a:schemeClr val="accent2"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EG" sz="2800" b="1" dirty="0">
                          <a:solidFill>
                            <a:schemeClr val="bg1"/>
                          </a:solidFill>
                        </a:rPr>
                        <a:t>-3.6</a:t>
                      </a:r>
                      <a:endParaRPr lang="en-US" sz="2800" b="1" dirty="0">
                        <a:solidFill>
                          <a:schemeClr val="bg1"/>
                        </a:solidFill>
                      </a:endParaRPr>
                    </a:p>
                  </a:txBody>
                  <a:tcPr marL="91430" marR="91430" marT="32440" marB="32440" anchor="ctr">
                    <a:gradFill flip="none" rotWithShape="1">
                      <a:gsLst>
                        <a:gs pos="0">
                          <a:schemeClr val="accent2"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EG" sz="2800" b="1" baseline="0" dirty="0">
                          <a:solidFill>
                            <a:schemeClr val="bg1"/>
                          </a:solidFill>
                        </a:rPr>
                        <a:t>س</a:t>
                      </a:r>
                      <a:endParaRPr lang="en-US" sz="2800" b="1" dirty="0">
                        <a:solidFill>
                          <a:schemeClr val="bg1"/>
                        </a:solidFill>
                      </a:endParaRPr>
                    </a:p>
                  </a:txBody>
                  <a:tcPr marL="91430" marR="91430" marT="32440" marB="3244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0248">
                <a:tc>
                  <a:txBody>
                    <a:bodyPr/>
                    <a:lstStyle/>
                    <a:p>
                      <a:pPr algn="ctr"/>
                      <a:r>
                        <a:rPr lang="ar-EG" sz="2800" b="1" dirty="0">
                          <a:solidFill>
                            <a:schemeClr val="bg1"/>
                          </a:solidFill>
                        </a:rPr>
                        <a:t>-2.38</a:t>
                      </a:r>
                      <a:endParaRPr lang="en-US" sz="2800" b="1" dirty="0">
                        <a:solidFill>
                          <a:schemeClr val="bg1"/>
                        </a:solidFill>
                      </a:endParaRPr>
                    </a:p>
                  </a:txBody>
                  <a:tcPr marL="91430" marR="91430" marT="32440" marB="32440" anchor="ctr">
                    <a:gradFill flip="none" rotWithShape="1">
                      <a:gsLst>
                        <a:gs pos="0">
                          <a:schemeClr val="accent2"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EG" sz="2800" b="1" dirty="0">
                          <a:solidFill>
                            <a:schemeClr val="bg1"/>
                          </a:solidFill>
                        </a:rPr>
                        <a:t>-1.72</a:t>
                      </a:r>
                      <a:endParaRPr lang="en-US" sz="2800" b="1" dirty="0">
                        <a:solidFill>
                          <a:schemeClr val="bg1"/>
                        </a:solidFill>
                      </a:endParaRPr>
                    </a:p>
                  </a:txBody>
                  <a:tcPr marL="91430" marR="91430" marT="32440" marB="32440" anchor="ctr">
                    <a:gradFill flip="none" rotWithShape="1">
                      <a:gsLst>
                        <a:gs pos="0">
                          <a:schemeClr val="accent2"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EG" sz="2800" b="1" dirty="0">
                          <a:solidFill>
                            <a:schemeClr val="bg1"/>
                          </a:solidFill>
                        </a:rPr>
                        <a:t>38.58</a:t>
                      </a:r>
                      <a:endParaRPr lang="en-US" sz="2800" b="1" dirty="0">
                        <a:solidFill>
                          <a:schemeClr val="bg1"/>
                        </a:solidFill>
                      </a:endParaRPr>
                    </a:p>
                  </a:txBody>
                  <a:tcPr marL="91430" marR="91430" marT="32440" marB="32440" anchor="ctr">
                    <a:gradFill flip="none" rotWithShape="1">
                      <a:gsLst>
                        <a:gs pos="0">
                          <a:schemeClr val="accent2"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EG" sz="2800" b="1" dirty="0">
                          <a:solidFill>
                            <a:srgbClr val="FFFF00"/>
                          </a:solidFill>
                        </a:rPr>
                        <a:t>-0.28</a:t>
                      </a:r>
                      <a:endParaRPr lang="en-US" sz="2800" b="1" dirty="0">
                        <a:solidFill>
                          <a:srgbClr val="FFFF00"/>
                        </a:solidFill>
                      </a:endParaRPr>
                    </a:p>
                  </a:txBody>
                  <a:tcPr marL="91430" marR="91430" marT="32440" marB="32440" anchor="ctr">
                    <a:gradFill flip="none" rotWithShape="1">
                      <a:gsLst>
                        <a:gs pos="0">
                          <a:schemeClr val="accent2"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EG" sz="2800" b="1" dirty="0">
                          <a:solidFill>
                            <a:schemeClr val="bg1"/>
                          </a:solidFill>
                        </a:rPr>
                        <a:t>42.5</a:t>
                      </a:r>
                      <a:endParaRPr lang="en-US" sz="2800" b="1" dirty="0">
                        <a:solidFill>
                          <a:schemeClr val="bg1"/>
                        </a:solidFill>
                      </a:endParaRPr>
                    </a:p>
                  </a:txBody>
                  <a:tcPr marL="91430" marR="91430" marT="32440" marB="32440" anchor="ctr">
                    <a:gradFill flip="none" rotWithShape="1">
                      <a:gsLst>
                        <a:gs pos="0">
                          <a:schemeClr val="accent2"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EG" sz="2800" b="1" dirty="0">
                          <a:solidFill>
                            <a:schemeClr val="bg1"/>
                          </a:solidFill>
                        </a:rPr>
                        <a:t>44.52</a:t>
                      </a:r>
                      <a:endParaRPr lang="en-US" sz="2800" b="1" dirty="0">
                        <a:solidFill>
                          <a:schemeClr val="bg1"/>
                        </a:solidFill>
                      </a:endParaRPr>
                    </a:p>
                  </a:txBody>
                  <a:tcPr marL="91430" marR="91430" marT="32440" marB="32440" anchor="ctr">
                    <a:gradFill flip="none" rotWithShape="1">
                      <a:gsLst>
                        <a:gs pos="0">
                          <a:schemeClr val="accent2"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EG" sz="2800" b="1" dirty="0">
                          <a:solidFill>
                            <a:schemeClr val="bg1"/>
                          </a:solidFill>
                        </a:rPr>
                        <a:t>ص</a:t>
                      </a:r>
                      <a:endParaRPr lang="en-US" sz="2800" b="1" dirty="0">
                        <a:solidFill>
                          <a:schemeClr val="bg1"/>
                        </a:solidFill>
                      </a:endParaRPr>
                    </a:p>
                  </a:txBody>
                  <a:tcPr marL="91430" marR="91430" marT="32440" marB="3244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wipe/>
    <p:sndAc>
      <p:stSnd>
        <p:snd r:embed="rId2" name="0063 - arcade game beep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3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3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UND5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3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59552" y="500508"/>
            <a:ext cx="9663104" cy="5856984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61" name="Freeform 61"/>
          <p:cNvSpPr/>
          <p:nvPr/>
        </p:nvSpPr>
        <p:spPr>
          <a:xfrm rot="815528">
            <a:off x="-2331032" y="-2817996"/>
            <a:ext cx="9765048" cy="9321183"/>
          </a:xfrm>
          <a:custGeom>
            <a:avLst/>
            <a:gdLst/>
            <a:ahLst/>
            <a:cxnLst/>
            <a:rect l="l" t="t" r="r" b="b"/>
            <a:pathLst>
              <a:path w="19530096" h="18642365">
                <a:moveTo>
                  <a:pt x="0" y="0"/>
                </a:moveTo>
                <a:lnTo>
                  <a:pt x="19530096" y="0"/>
                </a:lnTo>
                <a:lnTo>
                  <a:pt x="19530096" y="18642365"/>
                </a:lnTo>
                <a:lnTo>
                  <a:pt x="0" y="1864236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2" name="Freeform 62"/>
          <p:cNvSpPr/>
          <p:nvPr/>
        </p:nvSpPr>
        <p:spPr>
          <a:xfrm rot="-905540" flipH="1">
            <a:off x="6825294" y="1141904"/>
            <a:ext cx="1374105" cy="2769681"/>
          </a:xfrm>
          <a:custGeom>
            <a:avLst/>
            <a:gdLst/>
            <a:ahLst/>
            <a:cxnLst/>
            <a:rect l="l" t="t" r="r" b="b"/>
            <a:pathLst>
              <a:path w="2748210" h="5539361">
                <a:moveTo>
                  <a:pt x="2748210" y="0"/>
                </a:moveTo>
                <a:lnTo>
                  <a:pt x="0" y="0"/>
                </a:lnTo>
                <a:lnTo>
                  <a:pt x="0" y="5539361"/>
                </a:lnTo>
                <a:lnTo>
                  <a:pt x="2748210" y="5539361"/>
                </a:lnTo>
                <a:lnTo>
                  <a:pt x="274821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5" name="Freeform 65"/>
          <p:cNvSpPr/>
          <p:nvPr/>
        </p:nvSpPr>
        <p:spPr>
          <a:xfrm rot="5473587">
            <a:off x="5384424" y="4330061"/>
            <a:ext cx="254907" cy="1685336"/>
          </a:xfrm>
          <a:custGeom>
            <a:avLst/>
            <a:gdLst/>
            <a:ahLst/>
            <a:cxnLst/>
            <a:rect l="l" t="t" r="r" b="b"/>
            <a:pathLst>
              <a:path w="509814" h="3370672">
                <a:moveTo>
                  <a:pt x="0" y="0"/>
                </a:moveTo>
                <a:lnTo>
                  <a:pt x="509814" y="0"/>
                </a:lnTo>
                <a:lnTo>
                  <a:pt x="509814" y="3370672"/>
                </a:lnTo>
                <a:lnTo>
                  <a:pt x="0" y="33706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6" name="Freeform 66"/>
          <p:cNvSpPr/>
          <p:nvPr/>
        </p:nvSpPr>
        <p:spPr>
          <a:xfrm rot="-565416">
            <a:off x="6357487" y="1923637"/>
            <a:ext cx="254907" cy="1685336"/>
          </a:xfrm>
          <a:custGeom>
            <a:avLst/>
            <a:gdLst/>
            <a:ahLst/>
            <a:cxnLst/>
            <a:rect l="l" t="t" r="r" b="b"/>
            <a:pathLst>
              <a:path w="509814" h="3370672">
                <a:moveTo>
                  <a:pt x="0" y="0"/>
                </a:moveTo>
                <a:lnTo>
                  <a:pt x="509815" y="0"/>
                </a:lnTo>
                <a:lnTo>
                  <a:pt x="509815" y="3370672"/>
                </a:lnTo>
                <a:lnTo>
                  <a:pt x="0" y="33706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7" name="Freeform 67"/>
          <p:cNvSpPr/>
          <p:nvPr/>
        </p:nvSpPr>
        <p:spPr>
          <a:xfrm rot="3364667">
            <a:off x="5084084" y="3677288"/>
            <a:ext cx="1276408" cy="1276408"/>
          </a:xfrm>
          <a:custGeom>
            <a:avLst/>
            <a:gdLst/>
            <a:ahLst/>
            <a:cxnLst/>
            <a:rect l="l" t="t" r="r" b="b"/>
            <a:pathLst>
              <a:path w="2552815" h="2552815">
                <a:moveTo>
                  <a:pt x="0" y="0"/>
                </a:moveTo>
                <a:lnTo>
                  <a:pt x="2552815" y="0"/>
                </a:lnTo>
                <a:lnTo>
                  <a:pt x="2552815" y="2552815"/>
                </a:lnTo>
                <a:lnTo>
                  <a:pt x="0" y="255281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8" name="Freeform 68"/>
          <p:cNvSpPr/>
          <p:nvPr/>
        </p:nvSpPr>
        <p:spPr>
          <a:xfrm rot="9572912">
            <a:off x="5834246" y="3055844"/>
            <a:ext cx="1828800" cy="970738"/>
          </a:xfrm>
          <a:custGeom>
            <a:avLst/>
            <a:gdLst/>
            <a:ahLst/>
            <a:cxnLst/>
            <a:rect l="l" t="t" r="r" b="b"/>
            <a:pathLst>
              <a:path w="3657600" h="1941475">
                <a:moveTo>
                  <a:pt x="0" y="0"/>
                </a:moveTo>
                <a:lnTo>
                  <a:pt x="3657600" y="0"/>
                </a:lnTo>
                <a:lnTo>
                  <a:pt x="3657600" y="1941475"/>
                </a:lnTo>
                <a:lnTo>
                  <a:pt x="0" y="194147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9" name="Freeform 82">
            <a:extLst>
              <a:ext uri="{FF2B5EF4-FFF2-40B4-BE49-F238E27FC236}">
                <a16:creationId xmlns:a16="http://schemas.microsoft.com/office/drawing/2014/main" id="{2C374660-B72D-FD73-C943-9201A5578490}"/>
              </a:ext>
            </a:extLst>
          </p:cNvPr>
          <p:cNvSpPr/>
          <p:nvPr/>
        </p:nvSpPr>
        <p:spPr>
          <a:xfrm>
            <a:off x="-815730" y="1409692"/>
            <a:ext cx="6548088" cy="2997516"/>
          </a:xfrm>
          <a:custGeom>
            <a:avLst/>
            <a:gdLst/>
            <a:ahLst/>
            <a:cxnLst/>
            <a:rect l="l" t="t" r="r" b="b"/>
            <a:pathLst>
              <a:path w="1230934" h="514754">
                <a:moveTo>
                  <a:pt x="0" y="0"/>
                </a:moveTo>
                <a:lnTo>
                  <a:pt x="1230934" y="0"/>
                </a:lnTo>
                <a:lnTo>
                  <a:pt x="1230934" y="514754"/>
                </a:lnTo>
                <a:lnTo>
                  <a:pt x="0" y="5147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70" name="TextBox 3">
            <a:extLst>
              <a:ext uri="{FF2B5EF4-FFF2-40B4-BE49-F238E27FC236}">
                <a16:creationId xmlns:a16="http://schemas.microsoft.com/office/drawing/2014/main" id="{F93D7A07-B92E-4D2C-9FEA-DA8467D28E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68365" y="2181022"/>
            <a:ext cx="5834162" cy="1323439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1" eaLnBrk="1" hangingPunct="1">
              <a:defRPr/>
            </a:pPr>
            <a:r>
              <a:rPr lang="ar-EG" altLang="ar-EG" sz="4000" b="1" dirty="0">
                <a:latin typeface="Calibri" panose="020F0502020204030204" pitchFamily="34" charset="0"/>
              </a:rPr>
              <a:t>يُعدّ تقريب الجذور للدوال التربيعية مفيدًا في تطبيقات من واقع الحياة. </a:t>
            </a:r>
            <a:endParaRPr lang="en-US" altLang="ar-EG" sz="40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3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59552" y="500508"/>
            <a:ext cx="9663104" cy="5856984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61" name="Freeform 61"/>
          <p:cNvSpPr/>
          <p:nvPr/>
        </p:nvSpPr>
        <p:spPr>
          <a:xfrm rot="815528">
            <a:off x="-2331032" y="-2817996"/>
            <a:ext cx="9765048" cy="9321183"/>
          </a:xfrm>
          <a:custGeom>
            <a:avLst/>
            <a:gdLst/>
            <a:ahLst/>
            <a:cxnLst/>
            <a:rect l="l" t="t" r="r" b="b"/>
            <a:pathLst>
              <a:path w="19530096" h="18642365">
                <a:moveTo>
                  <a:pt x="0" y="0"/>
                </a:moveTo>
                <a:lnTo>
                  <a:pt x="19530096" y="0"/>
                </a:lnTo>
                <a:lnTo>
                  <a:pt x="19530096" y="18642365"/>
                </a:lnTo>
                <a:lnTo>
                  <a:pt x="0" y="1864236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2" name="Freeform 62"/>
          <p:cNvSpPr/>
          <p:nvPr/>
        </p:nvSpPr>
        <p:spPr>
          <a:xfrm rot="-905540" flipH="1">
            <a:off x="6825294" y="1141904"/>
            <a:ext cx="1374105" cy="2769681"/>
          </a:xfrm>
          <a:custGeom>
            <a:avLst/>
            <a:gdLst/>
            <a:ahLst/>
            <a:cxnLst/>
            <a:rect l="l" t="t" r="r" b="b"/>
            <a:pathLst>
              <a:path w="2748210" h="5539361">
                <a:moveTo>
                  <a:pt x="2748210" y="0"/>
                </a:moveTo>
                <a:lnTo>
                  <a:pt x="0" y="0"/>
                </a:lnTo>
                <a:lnTo>
                  <a:pt x="0" y="5539361"/>
                </a:lnTo>
                <a:lnTo>
                  <a:pt x="2748210" y="5539361"/>
                </a:lnTo>
                <a:lnTo>
                  <a:pt x="274821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5" name="Freeform 65"/>
          <p:cNvSpPr/>
          <p:nvPr/>
        </p:nvSpPr>
        <p:spPr>
          <a:xfrm rot="5473587">
            <a:off x="5384424" y="4330061"/>
            <a:ext cx="254907" cy="1685336"/>
          </a:xfrm>
          <a:custGeom>
            <a:avLst/>
            <a:gdLst/>
            <a:ahLst/>
            <a:cxnLst/>
            <a:rect l="l" t="t" r="r" b="b"/>
            <a:pathLst>
              <a:path w="509814" h="3370672">
                <a:moveTo>
                  <a:pt x="0" y="0"/>
                </a:moveTo>
                <a:lnTo>
                  <a:pt x="509814" y="0"/>
                </a:lnTo>
                <a:lnTo>
                  <a:pt x="509814" y="3370672"/>
                </a:lnTo>
                <a:lnTo>
                  <a:pt x="0" y="33706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6" name="Freeform 66"/>
          <p:cNvSpPr/>
          <p:nvPr/>
        </p:nvSpPr>
        <p:spPr>
          <a:xfrm rot="-565416">
            <a:off x="6357487" y="1923637"/>
            <a:ext cx="254907" cy="1685336"/>
          </a:xfrm>
          <a:custGeom>
            <a:avLst/>
            <a:gdLst/>
            <a:ahLst/>
            <a:cxnLst/>
            <a:rect l="l" t="t" r="r" b="b"/>
            <a:pathLst>
              <a:path w="509814" h="3370672">
                <a:moveTo>
                  <a:pt x="0" y="0"/>
                </a:moveTo>
                <a:lnTo>
                  <a:pt x="509815" y="0"/>
                </a:lnTo>
                <a:lnTo>
                  <a:pt x="509815" y="3370672"/>
                </a:lnTo>
                <a:lnTo>
                  <a:pt x="0" y="33706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7" name="Freeform 67"/>
          <p:cNvSpPr/>
          <p:nvPr/>
        </p:nvSpPr>
        <p:spPr>
          <a:xfrm rot="3364667">
            <a:off x="5084084" y="3677288"/>
            <a:ext cx="1276408" cy="1276408"/>
          </a:xfrm>
          <a:custGeom>
            <a:avLst/>
            <a:gdLst/>
            <a:ahLst/>
            <a:cxnLst/>
            <a:rect l="l" t="t" r="r" b="b"/>
            <a:pathLst>
              <a:path w="2552815" h="2552815">
                <a:moveTo>
                  <a:pt x="0" y="0"/>
                </a:moveTo>
                <a:lnTo>
                  <a:pt x="2552815" y="0"/>
                </a:lnTo>
                <a:lnTo>
                  <a:pt x="2552815" y="2552815"/>
                </a:lnTo>
                <a:lnTo>
                  <a:pt x="0" y="255281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8" name="Freeform 68"/>
          <p:cNvSpPr/>
          <p:nvPr/>
        </p:nvSpPr>
        <p:spPr>
          <a:xfrm rot="9572912">
            <a:off x="5834246" y="3055844"/>
            <a:ext cx="1828800" cy="970738"/>
          </a:xfrm>
          <a:custGeom>
            <a:avLst/>
            <a:gdLst/>
            <a:ahLst/>
            <a:cxnLst/>
            <a:rect l="l" t="t" r="r" b="b"/>
            <a:pathLst>
              <a:path w="3657600" h="1941475">
                <a:moveTo>
                  <a:pt x="0" y="0"/>
                </a:moveTo>
                <a:lnTo>
                  <a:pt x="3657600" y="0"/>
                </a:lnTo>
                <a:lnTo>
                  <a:pt x="3657600" y="1941475"/>
                </a:lnTo>
                <a:lnTo>
                  <a:pt x="0" y="194147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9" name="Freeform 82">
            <a:extLst>
              <a:ext uri="{FF2B5EF4-FFF2-40B4-BE49-F238E27FC236}">
                <a16:creationId xmlns:a16="http://schemas.microsoft.com/office/drawing/2014/main" id="{2C374660-B72D-FD73-C943-9201A5578490}"/>
              </a:ext>
            </a:extLst>
          </p:cNvPr>
          <p:cNvSpPr/>
          <p:nvPr/>
        </p:nvSpPr>
        <p:spPr>
          <a:xfrm>
            <a:off x="338072" y="591413"/>
            <a:ext cx="5001139" cy="2333491"/>
          </a:xfrm>
          <a:custGeom>
            <a:avLst/>
            <a:gdLst/>
            <a:ahLst/>
            <a:cxnLst/>
            <a:rect l="l" t="t" r="r" b="b"/>
            <a:pathLst>
              <a:path w="1230934" h="514754">
                <a:moveTo>
                  <a:pt x="0" y="0"/>
                </a:moveTo>
                <a:lnTo>
                  <a:pt x="1230934" y="0"/>
                </a:lnTo>
                <a:lnTo>
                  <a:pt x="1230934" y="514754"/>
                </a:lnTo>
                <a:lnTo>
                  <a:pt x="0" y="5147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3" name="Rectangle 4">
            <a:extLst>
              <a:ext uri="{FF2B5EF4-FFF2-40B4-BE49-F238E27FC236}">
                <a16:creationId xmlns:a16="http://schemas.microsoft.com/office/drawing/2014/main" id="{F4E5C2B0-B864-FCDC-4D3D-756CAEF26414}"/>
              </a:ext>
            </a:extLst>
          </p:cNvPr>
          <p:cNvSpPr/>
          <p:nvPr/>
        </p:nvSpPr>
        <p:spPr bwMode="auto">
          <a:xfrm>
            <a:off x="636416" y="1062585"/>
            <a:ext cx="3319009" cy="1323439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EG" sz="80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cs typeface="Times New Roman" panose="02020603050405020304" pitchFamily="18" charset="0"/>
              </a:rPr>
              <a:t>لماذا؟</a:t>
            </a:r>
          </a:p>
        </p:txBody>
      </p:sp>
    </p:spTree>
    <p:extLst>
      <p:ext uri="{BB962C8B-B14F-4D97-AF65-F5344CB8AC3E}">
        <p14:creationId xmlns:p14="http://schemas.microsoft.com/office/powerpoint/2010/main" val="231808865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AB9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7779" y="400876"/>
            <a:ext cx="9663104" cy="5856984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61" name="Freeform 61"/>
          <p:cNvSpPr/>
          <p:nvPr/>
        </p:nvSpPr>
        <p:spPr>
          <a:xfrm rot="10030595">
            <a:off x="1023425" y="117815"/>
            <a:ext cx="7828542" cy="5559153"/>
          </a:xfrm>
          <a:custGeom>
            <a:avLst/>
            <a:gdLst/>
            <a:ahLst/>
            <a:cxnLst/>
            <a:rect l="l" t="t" r="r" b="b"/>
            <a:pathLst>
              <a:path w="15657084" h="11118305">
                <a:moveTo>
                  <a:pt x="0" y="0"/>
                </a:moveTo>
                <a:lnTo>
                  <a:pt x="15657084" y="0"/>
                </a:lnTo>
                <a:lnTo>
                  <a:pt x="15657084" y="11118305"/>
                </a:lnTo>
                <a:lnTo>
                  <a:pt x="0" y="1111830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r="-604" b="-35233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4" name="Freeform 64"/>
          <p:cNvSpPr/>
          <p:nvPr/>
        </p:nvSpPr>
        <p:spPr>
          <a:xfrm rot="-1343918">
            <a:off x="947578" y="2939609"/>
            <a:ext cx="1409632" cy="2057400"/>
          </a:xfrm>
          <a:custGeom>
            <a:avLst/>
            <a:gdLst/>
            <a:ahLst/>
            <a:cxnLst/>
            <a:rect l="l" t="t" r="r" b="b"/>
            <a:pathLst>
              <a:path w="2819264" h="4114800">
                <a:moveTo>
                  <a:pt x="0" y="0"/>
                </a:moveTo>
                <a:lnTo>
                  <a:pt x="2819264" y="0"/>
                </a:lnTo>
                <a:lnTo>
                  <a:pt x="28192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5" name="Freeform 65"/>
          <p:cNvSpPr/>
          <p:nvPr/>
        </p:nvSpPr>
        <p:spPr>
          <a:xfrm rot="447030">
            <a:off x="2206977" y="4228805"/>
            <a:ext cx="1028700" cy="1028700"/>
          </a:xfrm>
          <a:custGeom>
            <a:avLst/>
            <a:gdLst/>
            <a:ahLst/>
            <a:cxnLst/>
            <a:rect l="l" t="t" r="r" b="b"/>
            <a:pathLst>
              <a:path w="2057400" h="2057400">
                <a:moveTo>
                  <a:pt x="0" y="0"/>
                </a:moveTo>
                <a:lnTo>
                  <a:pt x="2057400" y="0"/>
                </a:lnTo>
                <a:lnTo>
                  <a:pt x="2057400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8" name="TextBox 3">
            <a:extLst>
              <a:ext uri="{FF2B5EF4-FFF2-40B4-BE49-F238E27FC236}">
                <a16:creationId xmlns:a16="http://schemas.microsoft.com/office/drawing/2014/main" id="{C8FEA570-DE38-42EA-8EFE-95CF21140F7B}"/>
              </a:ext>
            </a:extLst>
          </p:cNvPr>
          <p:cNvSpPr txBox="1"/>
          <p:nvPr/>
        </p:nvSpPr>
        <p:spPr bwMode="auto">
          <a:xfrm>
            <a:off x="3789482" y="970212"/>
            <a:ext cx="2911824" cy="1428214"/>
          </a:xfrm>
          <a:prstGeom prst="flowChartMagneticTape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مثال 5</a:t>
            </a:r>
          </a:p>
        </p:txBody>
      </p:sp>
      <p:sp>
        <p:nvSpPr>
          <p:cNvPr id="69" name="Rectangle 1">
            <a:extLst>
              <a:ext uri="{FF2B5EF4-FFF2-40B4-BE49-F238E27FC236}">
                <a16:creationId xmlns:a16="http://schemas.microsoft.com/office/drawing/2014/main" id="{3B813E08-F436-489E-B678-C03CB2B3E9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8307" y="2986277"/>
            <a:ext cx="5400675" cy="1107996"/>
          </a:xfrm>
          <a:prstGeom prst="rect">
            <a:avLst/>
          </a:prstGeom>
          <a:noFill/>
          <a:ln>
            <a:noFill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6600" b="1" cap="small" dirty="0">
                <a:solidFill>
                  <a:srgbClr val="C00000"/>
                </a:solidFill>
              </a:rPr>
              <a:t>من واقع الحياة </a:t>
            </a:r>
          </a:p>
        </p:txBody>
      </p:sp>
    </p:spTree>
    <p:extLst>
      <p:ext uri="{BB962C8B-B14F-4D97-AF65-F5344CB8AC3E}">
        <p14:creationId xmlns:p14="http://schemas.microsoft.com/office/powerpoint/2010/main" val="235738454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2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4E7E1E8-BBD4-BCEE-2F14-02C4E92101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386" y="1412776"/>
            <a:ext cx="7705228" cy="3798476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Low" rtl="1" eaLnBrk="1" hangingPunct="1">
              <a:lnSpc>
                <a:spcPct val="150000"/>
              </a:lnSpc>
              <a:defRPr/>
            </a:pPr>
            <a:r>
              <a:rPr lang="ar-EG" altLang="ar-EG" sz="3600" b="1" dirty="0">
                <a:solidFill>
                  <a:srgbClr val="FF0000"/>
                </a:solidFill>
                <a:latin typeface="Calibri" panose="020F0502020204030204" pitchFamily="34" charset="0"/>
              </a:rPr>
              <a:t>تقدير الجذور باستعمال الحاسبة البيانية</a:t>
            </a:r>
            <a:endParaRPr lang="en-US" altLang="ar-EG" sz="3600" b="1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algn="justLow" rtl="1" eaLnBrk="1" hangingPunct="1">
              <a:lnSpc>
                <a:spcPct val="150000"/>
              </a:lnSpc>
              <a:defRPr/>
            </a:pPr>
            <a:r>
              <a:rPr lang="ar-EG" altLang="ar-EG" sz="3200" b="1" dirty="0">
                <a:latin typeface="Calibri" panose="020F0502020204030204" pitchFamily="34" charset="0"/>
              </a:rPr>
              <a:t>ركل س</a:t>
            </a:r>
            <a:r>
              <a:rPr lang="ar-SA" altLang="ar-EG" sz="3200" b="1" dirty="0">
                <a:latin typeface="Calibri" panose="020F0502020204030204" pitchFamily="34" charset="0"/>
              </a:rPr>
              <a:t>عد</a:t>
            </a:r>
            <a:r>
              <a:rPr lang="ar-EG" altLang="ar-EG" sz="3200" b="1" dirty="0">
                <a:latin typeface="Calibri" panose="020F0502020204030204" pitchFamily="34" charset="0"/>
              </a:rPr>
              <a:t> الكرة بقدمه من ارتفاع قدم واحدة من الأرض إلى أعلى بسرعة 65 قدمًا/ ثانية، وتمثل الدالة</a:t>
            </a:r>
          </a:p>
          <a:p>
            <a:pPr algn="justLow" rtl="1" eaLnBrk="1" hangingPunct="1">
              <a:lnSpc>
                <a:spcPct val="150000"/>
              </a:lnSpc>
              <a:defRPr/>
            </a:pPr>
            <a:r>
              <a:rPr lang="ar-EG" altLang="ar-EG" sz="3200" b="1" dirty="0">
                <a:latin typeface="Calibri" panose="020F0502020204030204" pitchFamily="34" charset="0"/>
              </a:rPr>
              <a:t>ع = -16ن</a:t>
            </a:r>
            <a:r>
              <a:rPr lang="ar-EG" altLang="ar-EG" sz="3200" b="1" baseline="30000" dirty="0">
                <a:latin typeface="Calibri" panose="020F0502020204030204" pitchFamily="34" charset="0"/>
              </a:rPr>
              <a:t>2</a:t>
            </a:r>
            <a:r>
              <a:rPr lang="ar-EG" altLang="ar-EG" sz="3200" b="1" dirty="0">
                <a:latin typeface="Calibri" panose="020F0502020204030204" pitchFamily="34" charset="0"/>
              </a:rPr>
              <a:t> + 65ن + 1 ارتفاعَ الكرة </a:t>
            </a:r>
            <a:r>
              <a:rPr lang="ar-SA" altLang="ar-EG" sz="3200" b="1" dirty="0">
                <a:latin typeface="Calibri" panose="020F0502020204030204" pitchFamily="34" charset="0"/>
              </a:rPr>
              <a:t>(</a:t>
            </a:r>
            <a:r>
              <a:rPr lang="ar-EG" altLang="ar-EG" sz="3200" b="1" dirty="0">
                <a:latin typeface="Calibri" panose="020F0502020204030204" pitchFamily="34" charset="0"/>
              </a:rPr>
              <a:t>ع</a:t>
            </a:r>
            <a:r>
              <a:rPr lang="ar-SA" altLang="ar-EG" sz="3200" b="1" dirty="0">
                <a:latin typeface="Calibri" panose="020F0502020204030204" pitchFamily="34" charset="0"/>
              </a:rPr>
              <a:t>)</a:t>
            </a:r>
            <a:r>
              <a:rPr lang="ar-EG" altLang="ar-EG" sz="3200" b="1" dirty="0">
                <a:latin typeface="Calibri" panose="020F0502020204030204" pitchFamily="34" charset="0"/>
              </a:rPr>
              <a:t> بالأقدام بعد </a:t>
            </a:r>
            <a:r>
              <a:rPr lang="ar-SA" altLang="ar-EG" sz="3200" b="1" dirty="0">
                <a:latin typeface="Calibri" panose="020F0502020204030204" pitchFamily="34" charset="0"/>
              </a:rPr>
              <a:t>(</a:t>
            </a:r>
            <a:r>
              <a:rPr lang="ar-EG" altLang="ar-EG" sz="3200" b="1" dirty="0">
                <a:latin typeface="Calibri" panose="020F0502020204030204" pitchFamily="34" charset="0"/>
              </a:rPr>
              <a:t>ن</a:t>
            </a:r>
            <a:r>
              <a:rPr lang="ar-SA" altLang="ar-EG" sz="3200" b="1" dirty="0">
                <a:latin typeface="Calibri" panose="020F0502020204030204" pitchFamily="34" charset="0"/>
              </a:rPr>
              <a:t>)</a:t>
            </a:r>
            <a:r>
              <a:rPr lang="ar-EG" altLang="ar-EG" sz="3200" b="1" dirty="0">
                <a:latin typeface="Calibri" panose="020F0502020204030204" pitchFamily="34" charset="0"/>
              </a:rPr>
              <a:t> ثانية، فكم تبقى الكرة في الهواء تقريبًا؟</a:t>
            </a:r>
            <a:endParaRPr lang="en-US" altLang="ar-EG" sz="3200" b="1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>
    <p:checker/>
    <p:sndAc>
      <p:stSnd>
        <p:snd r:embed="rId2" name="cp_restu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B6AB989-1D63-E144-D5F2-6857A1F64F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7888" y="2274888"/>
            <a:ext cx="7388225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justLow" eaLnBrk="1" hangingPunct="1">
              <a:spcBef>
                <a:spcPct val="0"/>
              </a:spcBef>
              <a:buFontTx/>
              <a:buNone/>
            </a:pPr>
            <a:r>
              <a:rPr lang="ar-EG" altLang="ar-EG" b="1" dirty="0"/>
              <a:t>لإيجاد جذور المعادلة -16ن</a:t>
            </a:r>
            <a:r>
              <a:rPr lang="ar-EG" altLang="ar-EG" b="1" baseline="30000" dirty="0"/>
              <a:t>2</a:t>
            </a:r>
            <a:r>
              <a:rPr lang="ar-EG" altLang="ar-EG" b="1" dirty="0"/>
              <a:t> + 65ن + 1 = 0، استعمل الحاسبة البيانية في تمثيل الدالة المرتبطة د (</a:t>
            </a:r>
            <a:r>
              <a:rPr lang="ar-SA" altLang="ar-EG" b="1" dirty="0"/>
              <a:t>ن</a:t>
            </a:r>
            <a:r>
              <a:rPr lang="ar-EG" altLang="ar-EG" b="1" dirty="0"/>
              <a:t>) = -16ن</a:t>
            </a:r>
            <a:r>
              <a:rPr lang="ar-EG" altLang="ar-EG" b="1" baseline="30000" dirty="0"/>
              <a:t>2</a:t>
            </a:r>
            <a:r>
              <a:rPr lang="ar-EG" altLang="ar-EG" b="1" dirty="0"/>
              <a:t> + 65ن + 1</a:t>
            </a:r>
            <a:r>
              <a:rPr lang="ar-SA" altLang="ar-EG" b="1" dirty="0"/>
              <a:t>.</a:t>
            </a:r>
            <a:r>
              <a:rPr lang="ar-EG" altLang="ar-EG" b="1" dirty="0"/>
              <a:t> بما أن المقطع السيني الموجب للتمثيل هو 4 تقريبًا</a:t>
            </a:r>
            <a:r>
              <a:rPr lang="ar-SA" altLang="ar-EG" b="1" dirty="0"/>
              <a:t>؛ </a:t>
            </a:r>
            <a:r>
              <a:rPr lang="ar-EG" altLang="ar-EG" b="1" dirty="0"/>
              <a:t>لذا فإن الكرة بقيت 4 ثوانٍ تقريبًا في الهواء. </a:t>
            </a:r>
            <a:endParaRPr lang="en-US" altLang="ar-EG" dirty="0"/>
          </a:p>
        </p:txBody>
      </p:sp>
    </p:spTree>
  </p:cSld>
  <p:clrMapOvr>
    <a:masterClrMapping/>
  </p:clrMapOvr>
  <p:transition>
    <p:checker/>
    <p:sndAc>
      <p:stSnd>
        <p:snd r:embed="rId2" name="cp_restu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1" name="Picture 3">
            <a:extLst>
              <a:ext uri="{FF2B5EF4-FFF2-40B4-BE49-F238E27FC236}">
                <a16:creationId xmlns:a16="http://schemas.microsoft.com/office/drawing/2014/main" id="{A589BC88-AA8E-41B3-76CA-C1563F742A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763" y="1211263"/>
            <a:ext cx="5832475" cy="443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r"/>
    <p:sndAc>
      <p:stSnd>
        <p:snd r:embed="rId2" name="SOUND108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430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p_rest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3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59552" y="500508"/>
            <a:ext cx="9663104" cy="5856984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30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61" name="Freeform 61"/>
          <p:cNvSpPr/>
          <p:nvPr/>
        </p:nvSpPr>
        <p:spPr>
          <a:xfrm rot="815528">
            <a:off x="-2331032" y="-2817996"/>
            <a:ext cx="9765048" cy="9321183"/>
          </a:xfrm>
          <a:custGeom>
            <a:avLst/>
            <a:gdLst/>
            <a:ahLst/>
            <a:cxnLst/>
            <a:rect l="l" t="t" r="r" b="b"/>
            <a:pathLst>
              <a:path w="19530096" h="18642365">
                <a:moveTo>
                  <a:pt x="0" y="0"/>
                </a:moveTo>
                <a:lnTo>
                  <a:pt x="19530096" y="0"/>
                </a:lnTo>
                <a:lnTo>
                  <a:pt x="19530096" y="18642365"/>
                </a:lnTo>
                <a:lnTo>
                  <a:pt x="0" y="1864236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2" name="Freeform 62"/>
          <p:cNvSpPr/>
          <p:nvPr/>
        </p:nvSpPr>
        <p:spPr>
          <a:xfrm rot="-905540" flipH="1">
            <a:off x="6825294" y="1141904"/>
            <a:ext cx="1374105" cy="2769681"/>
          </a:xfrm>
          <a:custGeom>
            <a:avLst/>
            <a:gdLst/>
            <a:ahLst/>
            <a:cxnLst/>
            <a:rect l="l" t="t" r="r" b="b"/>
            <a:pathLst>
              <a:path w="2748210" h="5539361">
                <a:moveTo>
                  <a:pt x="2748210" y="0"/>
                </a:moveTo>
                <a:lnTo>
                  <a:pt x="0" y="0"/>
                </a:lnTo>
                <a:lnTo>
                  <a:pt x="0" y="5539361"/>
                </a:lnTo>
                <a:lnTo>
                  <a:pt x="2748210" y="5539361"/>
                </a:lnTo>
                <a:lnTo>
                  <a:pt x="274821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5" name="Freeform 65"/>
          <p:cNvSpPr/>
          <p:nvPr/>
        </p:nvSpPr>
        <p:spPr>
          <a:xfrm rot="5473587">
            <a:off x="5384424" y="4330061"/>
            <a:ext cx="254907" cy="1685336"/>
          </a:xfrm>
          <a:custGeom>
            <a:avLst/>
            <a:gdLst/>
            <a:ahLst/>
            <a:cxnLst/>
            <a:rect l="l" t="t" r="r" b="b"/>
            <a:pathLst>
              <a:path w="509814" h="3370672">
                <a:moveTo>
                  <a:pt x="0" y="0"/>
                </a:moveTo>
                <a:lnTo>
                  <a:pt x="509814" y="0"/>
                </a:lnTo>
                <a:lnTo>
                  <a:pt x="509814" y="3370672"/>
                </a:lnTo>
                <a:lnTo>
                  <a:pt x="0" y="33706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6" name="Freeform 66"/>
          <p:cNvSpPr/>
          <p:nvPr/>
        </p:nvSpPr>
        <p:spPr>
          <a:xfrm rot="-565416">
            <a:off x="6357487" y="1923637"/>
            <a:ext cx="254907" cy="1685336"/>
          </a:xfrm>
          <a:custGeom>
            <a:avLst/>
            <a:gdLst/>
            <a:ahLst/>
            <a:cxnLst/>
            <a:rect l="l" t="t" r="r" b="b"/>
            <a:pathLst>
              <a:path w="509814" h="3370672">
                <a:moveTo>
                  <a:pt x="0" y="0"/>
                </a:moveTo>
                <a:lnTo>
                  <a:pt x="509815" y="0"/>
                </a:lnTo>
                <a:lnTo>
                  <a:pt x="509815" y="3370672"/>
                </a:lnTo>
                <a:lnTo>
                  <a:pt x="0" y="33706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7" name="Freeform 67"/>
          <p:cNvSpPr/>
          <p:nvPr/>
        </p:nvSpPr>
        <p:spPr>
          <a:xfrm rot="3364667">
            <a:off x="5084084" y="3677288"/>
            <a:ext cx="1276408" cy="1276408"/>
          </a:xfrm>
          <a:custGeom>
            <a:avLst/>
            <a:gdLst/>
            <a:ahLst/>
            <a:cxnLst/>
            <a:rect l="l" t="t" r="r" b="b"/>
            <a:pathLst>
              <a:path w="2552815" h="2552815">
                <a:moveTo>
                  <a:pt x="0" y="0"/>
                </a:moveTo>
                <a:lnTo>
                  <a:pt x="2552815" y="0"/>
                </a:lnTo>
                <a:lnTo>
                  <a:pt x="2552815" y="2552815"/>
                </a:lnTo>
                <a:lnTo>
                  <a:pt x="0" y="255281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8" name="Freeform 68"/>
          <p:cNvSpPr/>
          <p:nvPr/>
        </p:nvSpPr>
        <p:spPr>
          <a:xfrm rot="9572912">
            <a:off x="5834246" y="3055844"/>
            <a:ext cx="1828800" cy="970738"/>
          </a:xfrm>
          <a:custGeom>
            <a:avLst/>
            <a:gdLst/>
            <a:ahLst/>
            <a:cxnLst/>
            <a:rect l="l" t="t" r="r" b="b"/>
            <a:pathLst>
              <a:path w="3657600" h="1941475">
                <a:moveTo>
                  <a:pt x="0" y="0"/>
                </a:moveTo>
                <a:lnTo>
                  <a:pt x="3657600" y="0"/>
                </a:lnTo>
                <a:lnTo>
                  <a:pt x="3657600" y="1941475"/>
                </a:lnTo>
                <a:lnTo>
                  <a:pt x="0" y="194147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9" name="Freeform 82">
            <a:extLst>
              <a:ext uri="{FF2B5EF4-FFF2-40B4-BE49-F238E27FC236}">
                <a16:creationId xmlns:a16="http://schemas.microsoft.com/office/drawing/2014/main" id="{2C374660-B72D-FD73-C943-9201A5578490}"/>
              </a:ext>
            </a:extLst>
          </p:cNvPr>
          <p:cNvSpPr/>
          <p:nvPr/>
        </p:nvSpPr>
        <p:spPr>
          <a:xfrm>
            <a:off x="338072" y="591413"/>
            <a:ext cx="5001139" cy="2333491"/>
          </a:xfrm>
          <a:custGeom>
            <a:avLst/>
            <a:gdLst/>
            <a:ahLst/>
            <a:cxnLst/>
            <a:rect l="l" t="t" r="r" b="b"/>
            <a:pathLst>
              <a:path w="1230934" h="514754">
                <a:moveTo>
                  <a:pt x="0" y="0"/>
                </a:moveTo>
                <a:lnTo>
                  <a:pt x="1230934" y="0"/>
                </a:lnTo>
                <a:lnTo>
                  <a:pt x="1230934" y="514754"/>
                </a:lnTo>
                <a:lnTo>
                  <a:pt x="0" y="5147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3" name="Rectangle 4">
            <a:extLst>
              <a:ext uri="{FF2B5EF4-FFF2-40B4-BE49-F238E27FC236}">
                <a16:creationId xmlns:a16="http://schemas.microsoft.com/office/drawing/2014/main" id="{F4E5C2B0-B864-FCDC-4D3D-756CAEF26414}"/>
              </a:ext>
            </a:extLst>
          </p:cNvPr>
          <p:cNvSpPr/>
          <p:nvPr/>
        </p:nvSpPr>
        <p:spPr bwMode="auto">
          <a:xfrm>
            <a:off x="177777" y="1155453"/>
            <a:ext cx="4556656" cy="92333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EG" sz="5400" b="1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cs typeface="Times New Roman" panose="02020603050405020304" pitchFamily="18" charset="0"/>
              </a:rPr>
              <a:t>تحقق من فهمك</a:t>
            </a:r>
          </a:p>
        </p:txBody>
      </p:sp>
    </p:spTree>
    <p:extLst>
      <p:ext uri="{BB962C8B-B14F-4D97-AF65-F5344CB8AC3E}">
        <p14:creationId xmlns:p14="http://schemas.microsoft.com/office/powerpoint/2010/main" val="318284383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7B68BB5C-ADBB-09F6-C455-D8AB075508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7604" y="2160732"/>
            <a:ext cx="7128792" cy="1754326"/>
          </a:xfrm>
          <a:prstGeom prst="rect">
            <a:avLst/>
          </a:prstGeom>
          <a:noFill/>
          <a:ln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justLow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cap="small" dirty="0">
                <a:solidFill>
                  <a:prstClr val="black"/>
                </a:solidFill>
              </a:rPr>
              <a:t>5) إذا ركل سعد الكرة من ارتفاع قدمين من الأرض إلى أعلى بسرعة 55 قدمًا/ ثانية. فكم تبقى الكرة في الهواء تقريبًا؟ </a:t>
            </a:r>
          </a:p>
        </p:txBody>
      </p:sp>
    </p:spTree>
  </p:cSld>
  <p:clrMapOvr>
    <a:masterClrMapping/>
  </p:clrMapOvr>
  <p:transition>
    <p:pull dir="lu"/>
    <p:sndAc>
      <p:stSnd>
        <p:snd r:embed="rId2" name="SOUND999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2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97ABB4E1-66F2-FF8F-202C-621B3210EC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450" y="4891088"/>
            <a:ext cx="6624638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EG" altLang="ar-EG" sz="4400" b="1">
                <a:solidFill>
                  <a:srgbClr val="990099"/>
                </a:solidFill>
                <a:latin typeface="Arial" panose="020B0604020202020204" pitchFamily="34" charset="0"/>
              </a:rPr>
              <a:t>3،5 ثانية</a:t>
            </a:r>
            <a:endParaRPr lang="en-US" altLang="ar-EG" sz="4400">
              <a:solidFill>
                <a:srgbClr val="990099"/>
              </a:solidFill>
              <a:latin typeface="Arial" panose="020B0604020202020204" pitchFamily="34" charset="0"/>
            </a:endParaRPr>
          </a:p>
        </p:txBody>
      </p:sp>
      <p:pic>
        <p:nvPicPr>
          <p:cNvPr id="97282" name="Picture 2">
            <a:extLst>
              <a:ext uri="{FF2B5EF4-FFF2-40B4-BE49-F238E27FC236}">
                <a16:creationId xmlns:a16="http://schemas.microsoft.com/office/drawing/2014/main" id="{8A828759-CBDD-CE92-6DB8-AE9B5408BF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22000" contrast="3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1125538"/>
            <a:ext cx="6048375" cy="344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/>
    <p:sndAc>
      <p:stSnd>
        <p:snd r:embed="rId2" name="0063 - arcade game beep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72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BEE94CB0-7B9F-9CFD-7193-919E1365BF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1196975"/>
            <a:ext cx="66262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000" b="1">
                <a:solidFill>
                  <a:srgbClr val="3333CC"/>
                </a:solidFill>
                <a:latin typeface="Arial" panose="020B0604020202020204" pitchFamily="34" charset="0"/>
              </a:rPr>
              <a:t>2ع = -16ن</a:t>
            </a:r>
            <a:r>
              <a:rPr lang="ar-EG" altLang="ar-EG" sz="4000" b="1" baseline="30000">
                <a:solidFill>
                  <a:srgbClr val="3333CC"/>
                </a:solidFill>
              </a:rPr>
              <a:t>2</a:t>
            </a:r>
            <a:r>
              <a:rPr lang="ar-EG" altLang="ar-EG" sz="4000" b="1">
                <a:solidFill>
                  <a:srgbClr val="3333CC"/>
                </a:solidFill>
                <a:latin typeface="Arial" panose="020B0604020202020204" pitchFamily="34" charset="0"/>
              </a:rPr>
              <a:t> +55ن +1</a:t>
            </a:r>
            <a:endParaRPr lang="en-US" altLang="ar-EG" sz="4000">
              <a:solidFill>
                <a:srgbClr val="3333CC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Box 11">
            <a:extLst>
              <a:ext uri="{FF2B5EF4-FFF2-40B4-BE49-F238E27FC236}">
                <a16:creationId xmlns:a16="http://schemas.microsoft.com/office/drawing/2014/main" id="{18DC3F0E-E26C-C26E-5B92-27AE9F3D81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9975" y="2565400"/>
            <a:ext cx="43926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000" b="1">
                <a:solidFill>
                  <a:srgbClr val="3333CC"/>
                </a:solidFill>
                <a:latin typeface="Arial" panose="020B0604020202020204" pitchFamily="34" charset="0"/>
              </a:rPr>
              <a:t>-16ن</a:t>
            </a:r>
            <a:r>
              <a:rPr lang="ar-EG" altLang="ar-EG" sz="4000" b="1" baseline="30000">
                <a:solidFill>
                  <a:srgbClr val="3333CC"/>
                </a:solidFill>
              </a:rPr>
              <a:t>2</a:t>
            </a:r>
            <a:r>
              <a:rPr lang="ar-EG" altLang="ar-EG" sz="4000" b="1">
                <a:solidFill>
                  <a:srgbClr val="3333CC"/>
                </a:solidFill>
                <a:latin typeface="Arial" panose="020B0604020202020204" pitchFamily="34" charset="0"/>
              </a:rPr>
              <a:t> +55ن +1</a:t>
            </a:r>
            <a:endParaRPr lang="en-US" altLang="ar-EG" sz="4000">
              <a:solidFill>
                <a:srgbClr val="3333CC"/>
              </a:solidFill>
              <a:latin typeface="Arial" panose="020B0604020202020204" pitchFamily="34" charset="0"/>
            </a:endParaRPr>
          </a:p>
        </p:txBody>
      </p:sp>
      <p:sp>
        <p:nvSpPr>
          <p:cNvPr id="6" name="TextBox 11">
            <a:extLst>
              <a:ext uri="{FF2B5EF4-FFF2-40B4-BE49-F238E27FC236}">
                <a16:creationId xmlns:a16="http://schemas.microsoft.com/office/drawing/2014/main" id="{97E00056-8397-F028-5A90-AC98976211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3438" y="3429000"/>
            <a:ext cx="8651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000" b="1">
                <a:solidFill>
                  <a:srgbClr val="3333CC"/>
                </a:solidFill>
                <a:latin typeface="Arial" panose="020B0604020202020204" pitchFamily="34" charset="0"/>
              </a:rPr>
              <a:t>2</a:t>
            </a:r>
            <a:endParaRPr lang="en-US" altLang="ar-EG" sz="4000">
              <a:solidFill>
                <a:srgbClr val="3333CC"/>
              </a:solidFill>
              <a:latin typeface="Arial" panose="020B0604020202020204" pitchFamily="34" charset="0"/>
            </a:endParaRPr>
          </a:p>
        </p:txBody>
      </p:sp>
      <p:sp>
        <p:nvSpPr>
          <p:cNvPr id="7" name="TextBox 11">
            <a:extLst>
              <a:ext uri="{FF2B5EF4-FFF2-40B4-BE49-F238E27FC236}">
                <a16:creationId xmlns:a16="http://schemas.microsoft.com/office/drawing/2014/main" id="{6C3858CC-F978-B939-BA97-86C7ACBC75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9613" y="2852738"/>
            <a:ext cx="57610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000" b="1">
                <a:solidFill>
                  <a:srgbClr val="3333CC"/>
                </a:solidFill>
                <a:latin typeface="Arial" panose="020B0604020202020204" pitchFamily="34" charset="0"/>
              </a:rPr>
              <a:t>ع= </a:t>
            </a:r>
            <a:r>
              <a:rPr lang="ar-EG" altLang="ar-EG" sz="1600" b="1">
                <a:solidFill>
                  <a:srgbClr val="3333CC"/>
                </a:solidFill>
                <a:latin typeface="Arial" panose="020B0604020202020204" pitchFamily="34" charset="0"/>
              </a:rPr>
              <a:t>ــــــــــــــــــــــــــــــــــــــــــــــــــــــــــــــــــــــــــــــــــــــــــــــ</a:t>
            </a:r>
            <a:endParaRPr lang="en-US" altLang="ar-EG" sz="4000">
              <a:solidFill>
                <a:srgbClr val="3333CC"/>
              </a:solidFill>
              <a:latin typeface="Arial" panose="020B0604020202020204" pitchFamily="34" charset="0"/>
            </a:endParaRPr>
          </a:p>
        </p:txBody>
      </p:sp>
      <p:sp>
        <p:nvSpPr>
          <p:cNvPr id="8" name="TextBox 11">
            <a:extLst>
              <a:ext uri="{FF2B5EF4-FFF2-40B4-BE49-F238E27FC236}">
                <a16:creationId xmlns:a16="http://schemas.microsoft.com/office/drawing/2014/main" id="{B3F32ABF-BDA1-E8FF-EC2A-80255B9C29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9613" y="4449763"/>
            <a:ext cx="54006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000" b="1">
                <a:solidFill>
                  <a:srgbClr val="3333CC"/>
                </a:solidFill>
                <a:latin typeface="Arial" panose="020B0604020202020204" pitchFamily="34" charset="0"/>
              </a:rPr>
              <a:t>= -8ن</a:t>
            </a:r>
            <a:r>
              <a:rPr lang="ar-EG" altLang="ar-EG" sz="4000" b="1" baseline="30000">
                <a:solidFill>
                  <a:srgbClr val="3333CC"/>
                </a:solidFill>
              </a:rPr>
              <a:t>2</a:t>
            </a:r>
            <a:r>
              <a:rPr lang="ar-EG" altLang="ar-EG" sz="4000" b="1">
                <a:solidFill>
                  <a:srgbClr val="3333CC"/>
                </a:solidFill>
                <a:latin typeface="Arial" panose="020B0604020202020204" pitchFamily="34" charset="0"/>
              </a:rPr>
              <a:t> + ـــــــــ ن + ــــــــــ</a:t>
            </a:r>
            <a:endParaRPr lang="en-US" altLang="ar-EG" sz="4000">
              <a:solidFill>
                <a:srgbClr val="3333CC"/>
              </a:solidFill>
              <a:latin typeface="Arial" panose="020B0604020202020204" pitchFamily="34" charset="0"/>
            </a:endParaRPr>
          </a:p>
        </p:txBody>
      </p:sp>
      <p:sp>
        <p:nvSpPr>
          <p:cNvPr id="9" name="TextBox 11">
            <a:extLst>
              <a:ext uri="{FF2B5EF4-FFF2-40B4-BE49-F238E27FC236}">
                <a16:creationId xmlns:a16="http://schemas.microsoft.com/office/drawing/2014/main" id="{4F7CF241-5AC3-1682-B989-A6B938F266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6100" y="4233863"/>
            <a:ext cx="8636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000" b="1">
                <a:solidFill>
                  <a:srgbClr val="3333CC"/>
                </a:solidFill>
                <a:latin typeface="Arial" panose="020B0604020202020204" pitchFamily="34" charset="0"/>
              </a:rPr>
              <a:t>55</a:t>
            </a:r>
            <a:endParaRPr lang="en-US" altLang="ar-EG" sz="4000">
              <a:solidFill>
                <a:srgbClr val="3333CC"/>
              </a:solidFill>
              <a:latin typeface="Arial" panose="020B0604020202020204" pitchFamily="34" charset="0"/>
            </a:endParaRPr>
          </a:p>
        </p:txBody>
      </p:sp>
      <p:sp>
        <p:nvSpPr>
          <p:cNvPr id="10" name="TextBox 11">
            <a:extLst>
              <a:ext uri="{FF2B5EF4-FFF2-40B4-BE49-F238E27FC236}">
                <a16:creationId xmlns:a16="http://schemas.microsoft.com/office/drawing/2014/main" id="{548261E8-C15D-BA06-AF5D-38F47EC453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1638" y="4881563"/>
            <a:ext cx="8651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000" b="1">
                <a:solidFill>
                  <a:srgbClr val="3333CC"/>
                </a:solidFill>
                <a:latin typeface="Arial" panose="020B0604020202020204" pitchFamily="34" charset="0"/>
              </a:rPr>
              <a:t>2</a:t>
            </a:r>
            <a:endParaRPr lang="en-US" altLang="ar-EG" sz="4000">
              <a:solidFill>
                <a:srgbClr val="3333CC"/>
              </a:solidFill>
              <a:latin typeface="Arial" panose="020B0604020202020204" pitchFamily="34" charset="0"/>
            </a:endParaRPr>
          </a:p>
        </p:txBody>
      </p:sp>
      <p:sp>
        <p:nvSpPr>
          <p:cNvPr id="13" name="TextBox 11">
            <a:extLst>
              <a:ext uri="{FF2B5EF4-FFF2-40B4-BE49-F238E27FC236}">
                <a16:creationId xmlns:a16="http://schemas.microsoft.com/office/drawing/2014/main" id="{17E147D2-5489-C762-C336-CDDAC9658B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9975" y="4221163"/>
            <a:ext cx="8636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000" b="1">
                <a:solidFill>
                  <a:srgbClr val="3333CC"/>
                </a:solidFill>
                <a:latin typeface="Arial" panose="020B0604020202020204" pitchFamily="34" charset="0"/>
              </a:rPr>
              <a:t>1</a:t>
            </a:r>
            <a:endParaRPr lang="en-US" altLang="ar-EG" sz="4000">
              <a:solidFill>
                <a:srgbClr val="3333CC"/>
              </a:solidFill>
              <a:latin typeface="Arial" panose="020B0604020202020204" pitchFamily="34" charset="0"/>
            </a:endParaRPr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904A6200-F147-318B-87F9-7A20C270DC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9975" y="4953000"/>
            <a:ext cx="8636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000" b="1">
                <a:solidFill>
                  <a:srgbClr val="3333CC"/>
                </a:solidFill>
                <a:latin typeface="Arial" panose="020B0604020202020204" pitchFamily="34" charset="0"/>
              </a:rPr>
              <a:t>2</a:t>
            </a:r>
            <a:endParaRPr lang="en-US" altLang="ar-EG" sz="4000">
              <a:solidFill>
                <a:srgbClr val="3333CC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ipe/>
    <p:sndAc>
      <p:stSnd>
        <p:snd r:embed="rId2" name="0063 - arcade game beep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5" grpId="0"/>
      <p:bldP spid="6" grpId="0"/>
      <p:bldP spid="7" grpId="0"/>
      <p:bldP spid="8" grpId="0"/>
      <p:bldP spid="9" grpId="0"/>
      <p:bldP spid="10" grpId="0"/>
      <p:bldP spid="13" grpId="0"/>
      <p:bldP spid="14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AB9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7779" y="400876"/>
            <a:ext cx="9663104" cy="5856984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61" name="Freeform 61"/>
          <p:cNvSpPr/>
          <p:nvPr/>
        </p:nvSpPr>
        <p:spPr>
          <a:xfrm rot="10030595">
            <a:off x="1023425" y="117815"/>
            <a:ext cx="7828542" cy="5559153"/>
          </a:xfrm>
          <a:custGeom>
            <a:avLst/>
            <a:gdLst/>
            <a:ahLst/>
            <a:cxnLst/>
            <a:rect l="l" t="t" r="r" b="b"/>
            <a:pathLst>
              <a:path w="15657084" h="11118305">
                <a:moveTo>
                  <a:pt x="0" y="0"/>
                </a:moveTo>
                <a:lnTo>
                  <a:pt x="15657084" y="0"/>
                </a:lnTo>
                <a:lnTo>
                  <a:pt x="15657084" y="11118305"/>
                </a:lnTo>
                <a:lnTo>
                  <a:pt x="0" y="1111830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r="-604" b="-35233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4" name="Freeform 64"/>
          <p:cNvSpPr/>
          <p:nvPr/>
        </p:nvSpPr>
        <p:spPr>
          <a:xfrm rot="-1343918">
            <a:off x="947578" y="2939609"/>
            <a:ext cx="1409632" cy="2057400"/>
          </a:xfrm>
          <a:custGeom>
            <a:avLst/>
            <a:gdLst/>
            <a:ahLst/>
            <a:cxnLst/>
            <a:rect l="l" t="t" r="r" b="b"/>
            <a:pathLst>
              <a:path w="2819264" h="4114800">
                <a:moveTo>
                  <a:pt x="0" y="0"/>
                </a:moveTo>
                <a:lnTo>
                  <a:pt x="2819264" y="0"/>
                </a:lnTo>
                <a:lnTo>
                  <a:pt x="28192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5" name="Freeform 65"/>
          <p:cNvSpPr/>
          <p:nvPr/>
        </p:nvSpPr>
        <p:spPr>
          <a:xfrm rot="447030">
            <a:off x="2206977" y="4228805"/>
            <a:ext cx="1028700" cy="1028700"/>
          </a:xfrm>
          <a:custGeom>
            <a:avLst/>
            <a:gdLst/>
            <a:ahLst/>
            <a:cxnLst/>
            <a:rect l="l" t="t" r="r" b="b"/>
            <a:pathLst>
              <a:path w="2057400" h="2057400">
                <a:moveTo>
                  <a:pt x="0" y="0"/>
                </a:moveTo>
                <a:lnTo>
                  <a:pt x="2057400" y="0"/>
                </a:lnTo>
                <a:lnTo>
                  <a:pt x="2057400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8" name="TextBox 3">
            <a:extLst>
              <a:ext uri="{FF2B5EF4-FFF2-40B4-BE49-F238E27FC236}">
                <a16:creationId xmlns:a16="http://schemas.microsoft.com/office/drawing/2014/main" id="{C8FEA570-DE38-42EA-8EFE-95CF21140F7B}"/>
              </a:ext>
            </a:extLst>
          </p:cNvPr>
          <p:cNvSpPr txBox="1"/>
          <p:nvPr/>
        </p:nvSpPr>
        <p:spPr bwMode="auto">
          <a:xfrm>
            <a:off x="4113708" y="810059"/>
            <a:ext cx="2911824" cy="1687890"/>
          </a:xfrm>
          <a:prstGeom prst="flowChartMagneticTape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EG" sz="7200" b="1" dirty="0">
                <a:solidFill>
                  <a:prstClr val="black"/>
                </a:solidFill>
                <a:cs typeface="Times New Roman" panose="02020603050405020304" pitchFamily="18" charset="0"/>
              </a:rPr>
              <a:t>تأكد</a:t>
            </a:r>
          </a:p>
        </p:txBody>
      </p:sp>
      <p:sp>
        <p:nvSpPr>
          <p:cNvPr id="69" name="Rectangle 1">
            <a:extLst>
              <a:ext uri="{FF2B5EF4-FFF2-40B4-BE49-F238E27FC236}">
                <a16:creationId xmlns:a16="http://schemas.microsoft.com/office/drawing/2014/main" id="{3B813E08-F436-489E-B678-C03CB2B3E9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8307" y="2986277"/>
            <a:ext cx="5400675" cy="1107996"/>
          </a:xfrm>
          <a:prstGeom prst="rect">
            <a:avLst/>
          </a:prstGeom>
          <a:noFill/>
          <a:ln>
            <a:noFill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6600" b="1" cap="small" dirty="0">
                <a:solidFill>
                  <a:srgbClr val="C00000"/>
                </a:solidFill>
              </a:rPr>
              <a:t>الأمثلة 1- 3</a:t>
            </a:r>
          </a:p>
        </p:txBody>
      </p:sp>
    </p:spTree>
    <p:extLst>
      <p:ext uri="{BB962C8B-B14F-4D97-AF65-F5344CB8AC3E}">
        <p14:creationId xmlns:p14="http://schemas.microsoft.com/office/powerpoint/2010/main" val="141983504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2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9703318C-F6CF-46BA-5771-E82143E988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7604" y="2437730"/>
            <a:ext cx="7128792" cy="1200329"/>
          </a:xfrm>
          <a:prstGeom prst="rect">
            <a:avLst/>
          </a:prstGeom>
          <a:noFill/>
          <a:ln>
            <a:noFill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600" b="1" cap="small" dirty="0">
                <a:solidFill>
                  <a:prstClr val="black"/>
                </a:solidFill>
              </a:rPr>
              <a:t>تقنية: </a:t>
            </a:r>
            <a:r>
              <a:rPr lang="ar-SA" sz="3600" b="1" cap="small" dirty="0">
                <a:solidFill>
                  <a:prstClr val="black"/>
                </a:solidFill>
              </a:rPr>
              <a:t>حل كل معادلة فيما يلي بيانيًّا باستخدام أحد التطبيقات الحاسوبية. </a:t>
            </a:r>
          </a:p>
        </p:txBody>
      </p:sp>
    </p:spTree>
  </p:cSld>
  <p:clrMapOvr>
    <a:masterClrMapping/>
  </p:clrMapOvr>
  <p:transition>
    <p:pull dir="lu"/>
    <p:sndAc>
      <p:stSnd>
        <p:snd r:embed="rId2" name="SOUND999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2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FF2B5EF4-FFF2-40B4-BE49-F238E27FC236}">
                <a16:creationId xmlns:a16="http://schemas.microsoft.com/office/drawing/2014/main" id="{936AA4D7-CFF5-AC82-080B-79AC6061F5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7944" y="2204864"/>
            <a:ext cx="4387850" cy="3539430"/>
          </a:xfrm>
          <a:prstGeom prst="rect">
            <a:avLst/>
          </a:prstGeom>
          <a:noFill/>
          <a:ln>
            <a:noFill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justLow" rtl="1" eaLnBrk="1" hangingPunct="1">
              <a:defRPr/>
            </a:pPr>
            <a:r>
              <a:rPr lang="ar-EG" sz="3200" b="1" cap="small" dirty="0">
                <a:solidFill>
                  <a:srgbClr val="002060"/>
                </a:solidFill>
              </a:rPr>
              <a:t>يعبر عن المسار المنحنى لكرة قدم رُكلت داخل ملعب بالدالة ص </a:t>
            </a:r>
            <a:r>
              <a:rPr lang="ar-EG" sz="3200" b="1" cap="small" dirty="0" err="1">
                <a:solidFill>
                  <a:srgbClr val="002060"/>
                </a:solidFill>
              </a:rPr>
              <a:t>=</a:t>
            </a:r>
            <a:r>
              <a:rPr lang="ar-EG" sz="3200" b="1" cap="small" dirty="0">
                <a:solidFill>
                  <a:srgbClr val="002060"/>
                </a:solidFill>
              </a:rPr>
              <a:t> </a:t>
            </a:r>
            <a:r>
              <a:rPr lang="ar-SA" sz="3200" b="1" cap="small" dirty="0" err="1">
                <a:solidFill>
                  <a:srgbClr val="002060"/>
                </a:solidFill>
              </a:rPr>
              <a:t>-</a:t>
            </a:r>
            <a:r>
              <a:rPr lang="ar-EG" sz="3200" b="1" cap="small" dirty="0">
                <a:solidFill>
                  <a:srgbClr val="002060"/>
                </a:solidFill>
              </a:rPr>
              <a:t>س</a:t>
            </a:r>
            <a:r>
              <a:rPr lang="ar-EG" sz="3200" b="1" baseline="30000" dirty="0">
                <a:solidFill>
                  <a:srgbClr val="002060"/>
                </a:solidFill>
              </a:rPr>
              <a:t>2</a:t>
            </a:r>
            <a:r>
              <a:rPr lang="ar-EG" sz="3200" b="1" cap="small" dirty="0">
                <a:solidFill>
                  <a:srgbClr val="002060"/>
                </a:solidFill>
              </a:rPr>
              <a:t> + </a:t>
            </a:r>
            <a:r>
              <a:rPr lang="ar-SA" sz="3200" b="1" cap="small" dirty="0">
                <a:solidFill>
                  <a:srgbClr val="002060"/>
                </a:solidFill>
              </a:rPr>
              <a:t>18</a:t>
            </a:r>
            <a:r>
              <a:rPr lang="ar-EG" sz="3200" b="1" cap="small" dirty="0">
                <a:solidFill>
                  <a:srgbClr val="002060"/>
                </a:solidFill>
              </a:rPr>
              <a:t>س؛ حيث (س) المسافة الأفقية التي قطعتها الكرة بالأم</a:t>
            </a:r>
            <a:r>
              <a:rPr lang="ar-SA" sz="3200" b="1" cap="small" dirty="0">
                <a:solidFill>
                  <a:srgbClr val="002060"/>
                </a:solidFill>
              </a:rPr>
              <a:t>تار</a:t>
            </a:r>
            <a:r>
              <a:rPr lang="ar-EG" sz="3200" b="1" cap="small" dirty="0">
                <a:solidFill>
                  <a:srgbClr val="002060"/>
                </a:solidFill>
              </a:rPr>
              <a:t>، (ص) ارتفاع الكرة فوق سطح الأرض بالأم</a:t>
            </a:r>
            <a:r>
              <a:rPr lang="ar-SA" sz="3200" b="1" cap="small" dirty="0">
                <a:solidFill>
                  <a:srgbClr val="002060"/>
                </a:solidFill>
              </a:rPr>
              <a:t>تار.</a:t>
            </a:r>
            <a:r>
              <a:rPr lang="ar-EG" sz="3200" b="1" cap="small" dirty="0">
                <a:solidFill>
                  <a:srgbClr val="002060"/>
                </a:solidFill>
              </a:rPr>
              <a:t> </a:t>
            </a:r>
            <a:endParaRPr lang="ar-SA" sz="3600" dirty="0">
              <a:solidFill>
                <a:srgbClr val="002060"/>
              </a:solidFill>
            </a:endParaRPr>
          </a:p>
        </p:txBody>
      </p:sp>
      <p:pic>
        <p:nvPicPr>
          <p:cNvPr id="7" name="Picture 9">
            <a:extLst>
              <a:ext uri="{FF2B5EF4-FFF2-40B4-BE49-F238E27FC236}">
                <a16:creationId xmlns:a16="http://schemas.microsoft.com/office/drawing/2014/main" id="{9AE26F73-A750-4EA5-7395-AB036A442E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lum bright="-16000" contrast="21000"/>
          </a:blip>
          <a:srcRect/>
          <a:stretch>
            <a:fillRect/>
          </a:stretch>
        </p:blipFill>
        <p:spPr bwMode="auto">
          <a:xfrm>
            <a:off x="755576" y="548680"/>
            <a:ext cx="3024336" cy="3809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0000" endA="300" endPos="55500" dist="1016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>
    <p:cover dir="ld"/>
    <p:sndAc>
      <p:stSnd>
        <p:snd r:embed="rId2" name="SOUND45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99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3">
            <a:extLst>
              <a:ext uri="{FF2B5EF4-FFF2-40B4-BE49-F238E27FC236}">
                <a16:creationId xmlns:a16="http://schemas.microsoft.com/office/drawing/2014/main" id="{B40C4769-8F8D-8CDE-C5B8-8CA2B98FDB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9832" y="1730861"/>
            <a:ext cx="4464050" cy="646331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altLang="ar-EG" sz="3600" b="1" cap="small" dirty="0">
                <a:solidFill>
                  <a:prstClr val="black"/>
                </a:solidFill>
              </a:rPr>
              <a:t>1) س2 + 3س- 10= 0 </a:t>
            </a:r>
          </a:p>
        </p:txBody>
      </p:sp>
    </p:spTree>
  </p:cSld>
  <p:clrMapOvr>
    <a:masterClrMapping/>
  </p:clrMapOvr>
  <p:transition>
    <p:comb/>
    <p:sndAc>
      <p:stSnd>
        <p:snd r:embed="rId2" name="0063 - arcade game beep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1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>
            <a:extLst>
              <a:ext uri="{FF2B5EF4-FFF2-40B4-BE49-F238E27FC236}">
                <a16:creationId xmlns:a16="http://schemas.microsoft.com/office/drawing/2014/main" id="{D382E562-71CA-794E-0310-553D419B55C0}"/>
              </a:ext>
            </a:extLst>
          </p:cNvPr>
          <p:cNvSpPr txBox="1"/>
          <p:nvPr/>
        </p:nvSpPr>
        <p:spPr>
          <a:xfrm>
            <a:off x="684213" y="4340225"/>
            <a:ext cx="7715250" cy="76835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algn="ctr" rtl="1" eaLnBrk="1" hangingPunct="1">
              <a:defRPr/>
            </a:pPr>
            <a:r>
              <a:rPr lang="ar-EG" sz="4400" b="1" dirty="0">
                <a:solidFill>
                  <a:srgbClr val="990099"/>
                </a:solidFill>
              </a:rPr>
              <a:t>حل المعادلة هو </a:t>
            </a:r>
            <a:r>
              <a:rPr lang="ar-EG" sz="4400" b="1" dirty="0" err="1">
                <a:solidFill>
                  <a:srgbClr val="990099"/>
                </a:solidFill>
              </a:rPr>
              <a:t>س= </a:t>
            </a:r>
            <a:r>
              <a:rPr lang="ar-EG" sz="4400" b="1" dirty="0">
                <a:solidFill>
                  <a:srgbClr val="990099"/>
                </a:solidFill>
              </a:rPr>
              <a:t>-5 </a:t>
            </a:r>
            <a:r>
              <a:rPr lang="ar-EG" sz="4400" b="1" dirty="0" err="1">
                <a:solidFill>
                  <a:srgbClr val="990099"/>
                </a:solidFill>
              </a:rPr>
              <a:t>وس</a:t>
            </a:r>
            <a:r>
              <a:rPr lang="ar-EG" sz="4400" b="1" dirty="0">
                <a:solidFill>
                  <a:srgbClr val="990099"/>
                </a:solidFill>
              </a:rPr>
              <a:t>= 2 </a:t>
            </a:r>
            <a:endParaRPr lang="en-US" sz="4400" dirty="0">
              <a:solidFill>
                <a:srgbClr val="990099"/>
              </a:solidFill>
            </a:endParaRPr>
          </a:p>
        </p:txBody>
      </p:sp>
      <p:pic>
        <p:nvPicPr>
          <p:cNvPr id="6" name="صورة 24">
            <a:extLst>
              <a:ext uri="{FF2B5EF4-FFF2-40B4-BE49-F238E27FC236}">
                <a16:creationId xmlns:a16="http://schemas.microsoft.com/office/drawing/2014/main" id="{37B92BF8-6A63-ECB2-C790-F2C462B25B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20000" contrast="40000"/>
            <a:grayscl/>
          </a:blip>
          <a:srcRect/>
          <a:stretch>
            <a:fillRect/>
          </a:stretch>
        </p:blipFill>
        <p:spPr bwMode="auto">
          <a:xfrm>
            <a:off x="2771775" y="476250"/>
            <a:ext cx="4465638" cy="35290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wipe/>
    <p:sndAc>
      <p:stSnd>
        <p:snd r:embed="rId2" name="0063 - arcade game beep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3">
            <a:extLst>
              <a:ext uri="{FF2B5EF4-FFF2-40B4-BE49-F238E27FC236}">
                <a16:creationId xmlns:a16="http://schemas.microsoft.com/office/drawing/2014/main" id="{80E10557-C2C3-5A51-E964-150315495B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9832" y="1730861"/>
            <a:ext cx="4464050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altLang="ar-EG" sz="3600" b="1" cap="small" dirty="0">
                <a:solidFill>
                  <a:prstClr val="black"/>
                </a:solidFill>
              </a:rPr>
              <a:t>2) 2س2 – 8س = 0</a:t>
            </a:r>
          </a:p>
        </p:txBody>
      </p:sp>
    </p:spTree>
  </p:cSld>
  <p:clrMapOvr>
    <a:masterClrMapping/>
  </p:clrMapOvr>
  <p:transition>
    <p:comb/>
    <p:sndAc>
      <p:stSnd>
        <p:snd r:embed="rId2" name="SOUND999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1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>
            <a:extLst>
              <a:ext uri="{FF2B5EF4-FFF2-40B4-BE49-F238E27FC236}">
                <a16:creationId xmlns:a16="http://schemas.microsoft.com/office/drawing/2014/main" id="{8F4E579D-CF4F-2DE0-4648-385A09D57ED6}"/>
              </a:ext>
            </a:extLst>
          </p:cNvPr>
          <p:cNvSpPr txBox="1"/>
          <p:nvPr/>
        </p:nvSpPr>
        <p:spPr>
          <a:xfrm>
            <a:off x="684213" y="4292600"/>
            <a:ext cx="7715250" cy="7683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algn="ctr" rtl="1" eaLnBrk="1" hangingPunct="1">
              <a:defRPr/>
            </a:pPr>
            <a:r>
              <a:rPr lang="ar-EG" sz="4400" b="1" dirty="0">
                <a:solidFill>
                  <a:srgbClr val="990099"/>
                </a:solidFill>
              </a:rPr>
              <a:t>حل المعادلة هو س= 4 </a:t>
            </a:r>
            <a:r>
              <a:rPr lang="ar-EG" sz="4400" b="1" dirty="0" err="1">
                <a:solidFill>
                  <a:srgbClr val="990099"/>
                </a:solidFill>
              </a:rPr>
              <a:t>وس</a:t>
            </a:r>
            <a:r>
              <a:rPr lang="ar-EG" sz="4400" b="1" dirty="0">
                <a:solidFill>
                  <a:srgbClr val="990099"/>
                </a:solidFill>
              </a:rPr>
              <a:t>= 0</a:t>
            </a:r>
            <a:endParaRPr lang="en-US" sz="4400" dirty="0">
              <a:solidFill>
                <a:srgbClr val="990099"/>
              </a:solidFill>
            </a:endParaRPr>
          </a:p>
        </p:txBody>
      </p:sp>
      <p:pic>
        <p:nvPicPr>
          <p:cNvPr id="7" name="صورة 25">
            <a:extLst>
              <a:ext uri="{FF2B5EF4-FFF2-40B4-BE49-F238E27FC236}">
                <a16:creationId xmlns:a16="http://schemas.microsoft.com/office/drawing/2014/main" id="{393C2740-C9CA-717F-BF4C-4398DD045B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20000" contrast="40000"/>
            <a:grayscl/>
          </a:blip>
          <a:srcRect/>
          <a:stretch>
            <a:fillRect/>
          </a:stretch>
        </p:blipFill>
        <p:spPr bwMode="auto">
          <a:xfrm>
            <a:off x="2411413" y="549275"/>
            <a:ext cx="4608512" cy="33845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wipe/>
    <p:sndAc>
      <p:stSnd>
        <p:snd r:embed="rId2" name="0063 - arcade game beep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3">
            <a:extLst>
              <a:ext uri="{FF2B5EF4-FFF2-40B4-BE49-F238E27FC236}">
                <a16:creationId xmlns:a16="http://schemas.microsoft.com/office/drawing/2014/main" id="{A76340CC-50F5-F9CF-3FD6-36C46A874C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9832" y="1730861"/>
            <a:ext cx="4464050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altLang="ar-EG" sz="3600" b="1" cap="small" dirty="0">
                <a:solidFill>
                  <a:prstClr val="black"/>
                </a:solidFill>
              </a:rPr>
              <a:t>3) س2 + 4س = -4</a:t>
            </a:r>
          </a:p>
        </p:txBody>
      </p:sp>
    </p:spTree>
  </p:cSld>
  <p:clrMapOvr>
    <a:masterClrMapping/>
  </p:clrMapOvr>
  <p:transition>
    <p:comb/>
    <p:sndAc>
      <p:stSnd>
        <p:snd r:embed="rId2" name="SOUND999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1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>
            <a:extLst>
              <a:ext uri="{FF2B5EF4-FFF2-40B4-BE49-F238E27FC236}">
                <a16:creationId xmlns:a16="http://schemas.microsoft.com/office/drawing/2014/main" id="{B67F5EC2-5024-8F36-7566-6B8FB321A359}"/>
              </a:ext>
            </a:extLst>
          </p:cNvPr>
          <p:cNvSpPr txBox="1"/>
          <p:nvPr/>
        </p:nvSpPr>
        <p:spPr>
          <a:xfrm>
            <a:off x="684213" y="4508500"/>
            <a:ext cx="7715250" cy="7683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algn="ctr" rtl="1" eaLnBrk="1" hangingPunct="1">
              <a:defRPr/>
            </a:pPr>
            <a:r>
              <a:rPr lang="ar-EG" sz="4400" b="1" dirty="0">
                <a:solidFill>
                  <a:srgbClr val="990099"/>
                </a:solidFill>
              </a:rPr>
              <a:t>حل المعادلة هو </a:t>
            </a:r>
            <a:r>
              <a:rPr lang="ar-EG" sz="4400" b="1" dirty="0" err="1">
                <a:solidFill>
                  <a:srgbClr val="990099"/>
                </a:solidFill>
              </a:rPr>
              <a:t>س= </a:t>
            </a:r>
            <a:r>
              <a:rPr lang="ar-EG" sz="4400" b="1" dirty="0">
                <a:solidFill>
                  <a:srgbClr val="990099"/>
                </a:solidFill>
              </a:rPr>
              <a:t>-2</a:t>
            </a:r>
            <a:endParaRPr lang="en-US" sz="4400" dirty="0">
              <a:solidFill>
                <a:srgbClr val="990099"/>
              </a:solidFill>
            </a:endParaRPr>
          </a:p>
        </p:txBody>
      </p:sp>
      <p:pic>
        <p:nvPicPr>
          <p:cNvPr id="6" name="صورة 26">
            <a:extLst>
              <a:ext uri="{FF2B5EF4-FFF2-40B4-BE49-F238E27FC236}">
                <a16:creationId xmlns:a16="http://schemas.microsoft.com/office/drawing/2014/main" id="{3618F1E4-8424-BDF8-8E51-8A9A456C31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20000" contrast="40000"/>
            <a:grayscl/>
          </a:blip>
          <a:srcRect/>
          <a:stretch>
            <a:fillRect/>
          </a:stretch>
        </p:blipFill>
        <p:spPr bwMode="auto">
          <a:xfrm>
            <a:off x="2128838" y="620713"/>
            <a:ext cx="4537075" cy="33829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wipe/>
    <p:sndAc>
      <p:stSnd>
        <p:snd r:embed="rId2" name="0063 - arcade game beep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AB9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7779" y="400876"/>
            <a:ext cx="9663104" cy="5856984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61" name="Freeform 61"/>
          <p:cNvSpPr/>
          <p:nvPr/>
        </p:nvSpPr>
        <p:spPr>
          <a:xfrm rot="10030595">
            <a:off x="1023425" y="117815"/>
            <a:ext cx="7828542" cy="5559153"/>
          </a:xfrm>
          <a:custGeom>
            <a:avLst/>
            <a:gdLst/>
            <a:ahLst/>
            <a:cxnLst/>
            <a:rect l="l" t="t" r="r" b="b"/>
            <a:pathLst>
              <a:path w="15657084" h="11118305">
                <a:moveTo>
                  <a:pt x="0" y="0"/>
                </a:moveTo>
                <a:lnTo>
                  <a:pt x="15657084" y="0"/>
                </a:lnTo>
                <a:lnTo>
                  <a:pt x="15657084" y="11118305"/>
                </a:lnTo>
                <a:lnTo>
                  <a:pt x="0" y="1111830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r="-604" b="-35233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4" name="Freeform 64"/>
          <p:cNvSpPr/>
          <p:nvPr/>
        </p:nvSpPr>
        <p:spPr>
          <a:xfrm rot="-1343918">
            <a:off x="947578" y="2939609"/>
            <a:ext cx="1409632" cy="2057400"/>
          </a:xfrm>
          <a:custGeom>
            <a:avLst/>
            <a:gdLst/>
            <a:ahLst/>
            <a:cxnLst/>
            <a:rect l="l" t="t" r="r" b="b"/>
            <a:pathLst>
              <a:path w="2819264" h="4114800">
                <a:moveTo>
                  <a:pt x="0" y="0"/>
                </a:moveTo>
                <a:lnTo>
                  <a:pt x="2819264" y="0"/>
                </a:lnTo>
                <a:lnTo>
                  <a:pt x="28192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5" name="Freeform 65"/>
          <p:cNvSpPr/>
          <p:nvPr/>
        </p:nvSpPr>
        <p:spPr>
          <a:xfrm rot="447030">
            <a:off x="2206977" y="4228805"/>
            <a:ext cx="1028700" cy="1028700"/>
          </a:xfrm>
          <a:custGeom>
            <a:avLst/>
            <a:gdLst/>
            <a:ahLst/>
            <a:cxnLst/>
            <a:rect l="l" t="t" r="r" b="b"/>
            <a:pathLst>
              <a:path w="2057400" h="2057400">
                <a:moveTo>
                  <a:pt x="0" y="0"/>
                </a:moveTo>
                <a:lnTo>
                  <a:pt x="2057400" y="0"/>
                </a:lnTo>
                <a:lnTo>
                  <a:pt x="2057400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8" name="TextBox 3">
            <a:extLst>
              <a:ext uri="{FF2B5EF4-FFF2-40B4-BE49-F238E27FC236}">
                <a16:creationId xmlns:a16="http://schemas.microsoft.com/office/drawing/2014/main" id="{C8FEA570-DE38-42EA-8EFE-95CF21140F7B}"/>
              </a:ext>
            </a:extLst>
          </p:cNvPr>
          <p:cNvSpPr txBox="1"/>
          <p:nvPr/>
        </p:nvSpPr>
        <p:spPr bwMode="auto">
          <a:xfrm>
            <a:off x="4113708" y="810059"/>
            <a:ext cx="2911824" cy="1687890"/>
          </a:xfrm>
          <a:prstGeom prst="flowChartMagneticTape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7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تأكد</a:t>
            </a:r>
          </a:p>
        </p:txBody>
      </p:sp>
      <p:sp>
        <p:nvSpPr>
          <p:cNvPr id="69" name="Rectangle 1">
            <a:extLst>
              <a:ext uri="{FF2B5EF4-FFF2-40B4-BE49-F238E27FC236}">
                <a16:creationId xmlns:a16="http://schemas.microsoft.com/office/drawing/2014/main" id="{3B813E08-F436-489E-B678-C03CB2B3E9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8307" y="2940111"/>
            <a:ext cx="5400675" cy="1200329"/>
          </a:xfrm>
          <a:prstGeom prst="rect">
            <a:avLst/>
          </a:prstGeom>
          <a:noFill/>
          <a:ln>
            <a:noFill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7200" b="1" cap="small" dirty="0">
                <a:solidFill>
                  <a:srgbClr val="C00000"/>
                </a:solidFill>
              </a:rPr>
              <a:t>مثال 4</a:t>
            </a:r>
          </a:p>
        </p:txBody>
      </p:sp>
    </p:spTree>
    <p:extLst>
      <p:ext uri="{BB962C8B-B14F-4D97-AF65-F5344CB8AC3E}">
        <p14:creationId xmlns:p14="http://schemas.microsoft.com/office/powerpoint/2010/main" val="364883893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2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3">
            <a:extLst>
              <a:ext uri="{FF2B5EF4-FFF2-40B4-BE49-F238E27FC236}">
                <a16:creationId xmlns:a16="http://schemas.microsoft.com/office/drawing/2014/main" id="{75B405C0-2AD8-C321-7775-9FD6BF0A50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600" y="2060848"/>
            <a:ext cx="6912322" cy="1754326"/>
          </a:xfrm>
          <a:prstGeom prst="rect">
            <a:avLst/>
          </a:prstGeom>
          <a:noFill/>
          <a:ln>
            <a:noFill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altLang="ar-EG" sz="3600" b="1" cap="small" dirty="0">
                <a:solidFill>
                  <a:prstClr val="black"/>
                </a:solidFill>
              </a:rPr>
              <a:t>حلَّ كلَّ معادلة فيما يأتي بيانيًّا، وإذا لم تكن الجذور أعدادًا صحيحة، فقدّرها إلى أقرب جزء من عشرة: </a:t>
            </a:r>
          </a:p>
        </p:txBody>
      </p:sp>
    </p:spTree>
  </p:cSld>
  <p:clrMapOvr>
    <a:masterClrMapping/>
  </p:clrMapOvr>
  <p:transition>
    <p:comb/>
    <p:sndAc>
      <p:stSnd>
        <p:snd r:embed="rId2" name="SOUND999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1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3">
            <a:extLst>
              <a:ext uri="{FF2B5EF4-FFF2-40B4-BE49-F238E27FC236}">
                <a16:creationId xmlns:a16="http://schemas.microsoft.com/office/drawing/2014/main" id="{BAAD867F-0C9D-12D1-640A-D14BB52153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1739" y="1090394"/>
            <a:ext cx="6912322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altLang="ar-EG" sz="3600" b="1" cap="small" dirty="0">
                <a:solidFill>
                  <a:prstClr val="black"/>
                </a:solidFill>
              </a:rPr>
              <a:t>4) – س2 -5س + 1= 0</a:t>
            </a:r>
          </a:p>
        </p:txBody>
      </p:sp>
      <p:pic>
        <p:nvPicPr>
          <p:cNvPr id="3" name="صورة 27">
            <a:extLst>
              <a:ext uri="{FF2B5EF4-FFF2-40B4-BE49-F238E27FC236}">
                <a16:creationId xmlns:a16="http://schemas.microsoft.com/office/drawing/2014/main" id="{4788A663-4D2C-A6D7-1DBA-7B92D21D92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grayscl/>
          </a:blip>
          <a:srcRect/>
          <a:stretch>
            <a:fillRect/>
          </a:stretch>
        </p:blipFill>
        <p:spPr bwMode="auto">
          <a:xfrm>
            <a:off x="1692275" y="3113088"/>
            <a:ext cx="3457575" cy="26638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comb/>
    <p:sndAc>
      <p:stSnd>
        <p:snd r:embed="rId2" name="0063 - arcade game beep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1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>
            <a:extLst>
              <a:ext uri="{FF2B5EF4-FFF2-40B4-BE49-F238E27FC236}">
                <a16:creationId xmlns:a16="http://schemas.microsoft.com/office/drawing/2014/main" id="{D2E695C2-92A0-8613-2A16-0DB64796897E}"/>
              </a:ext>
            </a:extLst>
          </p:cNvPr>
          <p:cNvSpPr txBox="1"/>
          <p:nvPr/>
        </p:nvSpPr>
        <p:spPr>
          <a:xfrm>
            <a:off x="1692275" y="5240338"/>
            <a:ext cx="5248275" cy="7683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algn="ctr" rtl="1" eaLnBrk="1" hangingPunct="1">
              <a:defRPr/>
            </a:pPr>
            <a:r>
              <a:rPr lang="ar-SA" sz="4400" b="1" dirty="0" err="1">
                <a:solidFill>
                  <a:srgbClr val="990099"/>
                </a:solidFill>
              </a:rPr>
              <a:t>الجذران: </a:t>
            </a:r>
            <a:r>
              <a:rPr lang="ar-SA" sz="4400" b="1" dirty="0">
                <a:solidFill>
                  <a:srgbClr val="990099"/>
                </a:solidFill>
              </a:rPr>
              <a:t>– 5٫2، 0.2</a:t>
            </a:r>
            <a:endParaRPr lang="en-US" sz="4400" dirty="0">
              <a:solidFill>
                <a:srgbClr val="990099"/>
              </a:solidFill>
            </a:endParaRPr>
          </a:p>
        </p:txBody>
      </p:sp>
      <p:graphicFrame>
        <p:nvGraphicFramePr>
          <p:cNvPr id="7" name="جدول 6">
            <a:extLst>
              <a:ext uri="{FF2B5EF4-FFF2-40B4-BE49-F238E27FC236}">
                <a16:creationId xmlns:a16="http://schemas.microsoft.com/office/drawing/2014/main" id="{611CE14B-3A0F-490E-C4DA-5DFE86E367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7596101"/>
              </p:ext>
            </p:extLst>
          </p:nvPr>
        </p:nvGraphicFramePr>
        <p:xfrm>
          <a:off x="179511" y="1250316"/>
          <a:ext cx="8784977" cy="1235075"/>
        </p:xfrm>
        <a:graphic>
          <a:graphicData uri="http://schemas.openxmlformats.org/drawingml/2006/table">
            <a:tbl>
              <a:tblPr rtl="1"/>
              <a:tblGrid>
                <a:gridCol w="738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40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40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940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9408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9408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9408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9408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9408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94086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411733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س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90" marR="6859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0٫9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90" marR="6859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3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0٫8</a:t>
                      </a:r>
                      <a:endParaRPr lang="en-US" sz="16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90" marR="6859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3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0٫7</a:t>
                      </a:r>
                      <a:endParaRPr lang="en-US" sz="16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90" marR="6859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3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0٫6</a:t>
                      </a:r>
                      <a:endParaRPr lang="en-US" sz="16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90" marR="6859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3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0٫5</a:t>
                      </a:r>
                      <a:endParaRPr lang="en-US" sz="16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90" marR="6859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3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0٫4</a:t>
                      </a:r>
                      <a:endParaRPr lang="en-US" sz="16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90" marR="6859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3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0٫3</a:t>
                      </a:r>
                      <a:endParaRPr lang="en-US" sz="16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90" marR="6859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3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0٫2</a:t>
                      </a:r>
                      <a:endParaRPr lang="en-US" sz="16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90" marR="6859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3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0٫1</a:t>
                      </a:r>
                      <a:endParaRPr lang="en-US" sz="16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90" marR="6859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334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ص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90" marR="6859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–2٫69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90" marR="6859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–2٫36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90" marR="6859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–2٫01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90" marR="6859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–1٫64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90" marR="6859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–1٫25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90" marR="6859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–0٫84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90" marR="6859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–0٫41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90" marR="6859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0٫04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90" marR="6859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0٫51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90" marR="68590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8" name="جدول 7">
            <a:extLst>
              <a:ext uri="{FF2B5EF4-FFF2-40B4-BE49-F238E27FC236}">
                <a16:creationId xmlns:a16="http://schemas.microsoft.com/office/drawing/2014/main" id="{5B6DFE71-6CEC-D295-63C2-E147EA319E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3902408"/>
              </p:ext>
            </p:extLst>
          </p:nvPr>
        </p:nvGraphicFramePr>
        <p:xfrm>
          <a:off x="179516" y="3245327"/>
          <a:ext cx="8784972" cy="1235075"/>
        </p:xfrm>
        <a:graphic>
          <a:graphicData uri="http://schemas.openxmlformats.org/drawingml/2006/table">
            <a:tbl>
              <a:tblPr rtl="1"/>
              <a:tblGrid>
                <a:gridCol w="4944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11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11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11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211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117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2117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2117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2117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2117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411733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س</a:t>
                      </a:r>
                      <a:endParaRPr lang="en-US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3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–5٫9</a:t>
                      </a:r>
                      <a:endParaRPr lang="en-US" sz="160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–5٫8</a:t>
                      </a:r>
                      <a:endParaRPr lang="en-US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3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–5٫7</a:t>
                      </a:r>
                      <a:endParaRPr lang="en-US" sz="160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3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–5٫6</a:t>
                      </a:r>
                      <a:endParaRPr lang="en-US" sz="160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3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–5٫5</a:t>
                      </a:r>
                      <a:endParaRPr lang="en-US" sz="160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3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–5٫4</a:t>
                      </a:r>
                      <a:endParaRPr lang="en-US" sz="160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3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–5٫3</a:t>
                      </a:r>
                      <a:endParaRPr lang="en-US" sz="160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3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–5٫2</a:t>
                      </a:r>
                      <a:endParaRPr lang="en-US" sz="160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3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–5٫1</a:t>
                      </a:r>
                      <a:endParaRPr lang="en-US" sz="160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334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ص</a:t>
                      </a:r>
                      <a:endParaRPr lang="en-US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–4٫31</a:t>
                      </a:r>
                      <a:endParaRPr lang="en-US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–3٫64</a:t>
                      </a:r>
                      <a:endParaRPr lang="en-US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3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–2٫99</a:t>
                      </a:r>
                      <a:endParaRPr lang="en-US" sz="160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–2٫36</a:t>
                      </a:r>
                      <a:endParaRPr lang="en-US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–1٫75</a:t>
                      </a:r>
                      <a:endParaRPr lang="en-US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–1٫16</a:t>
                      </a:r>
                      <a:endParaRPr lang="en-US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–0٫59</a:t>
                      </a:r>
                      <a:endParaRPr lang="en-US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–0٫04</a:t>
                      </a:r>
                      <a:endParaRPr lang="en-US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4٫49</a:t>
                      </a:r>
                      <a:endParaRPr lang="en-US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wipe/>
    <p:sndAc>
      <p:stSnd>
        <p:snd r:embed="rId2" name="0063 - arcade game beep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FF2B5EF4-FFF2-40B4-BE49-F238E27FC236}">
                <a16:creationId xmlns:a16="http://schemas.microsoft.com/office/drawing/2014/main" id="{10DBB096-1A97-54DF-59F8-D5B24022CA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1150" y="2727791"/>
            <a:ext cx="4387850" cy="2554545"/>
          </a:xfrm>
          <a:prstGeom prst="rect">
            <a:avLst/>
          </a:prstGeom>
          <a:noFill/>
          <a:ln>
            <a:noFill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justLow" rtl="1" eaLnBrk="1" hangingPunct="1">
              <a:defRPr/>
            </a:pPr>
            <a:r>
              <a:rPr lang="ar-EG" sz="3200" b="1" cap="small" dirty="0">
                <a:solidFill>
                  <a:srgbClr val="002060"/>
                </a:solidFill>
              </a:rPr>
              <a:t>ويمكن استعمال المقاطع السينية للتمثيل البياني لهذه الدالة لتحديد المسافة الأفقية التي ستقطعها الكرة حتى تلمس الأرض</a:t>
            </a:r>
            <a:r>
              <a:rPr lang="ar-SA" sz="3200" b="1" cap="small" dirty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7" name="Picture 9">
            <a:extLst>
              <a:ext uri="{FF2B5EF4-FFF2-40B4-BE49-F238E27FC236}">
                <a16:creationId xmlns:a16="http://schemas.microsoft.com/office/drawing/2014/main" id="{ADAD96E1-6028-AC43-8340-AC6B2E402E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lum bright="-16000" contrast="21000"/>
          </a:blip>
          <a:srcRect/>
          <a:stretch>
            <a:fillRect/>
          </a:stretch>
        </p:blipFill>
        <p:spPr bwMode="auto">
          <a:xfrm>
            <a:off x="611560" y="332656"/>
            <a:ext cx="3240360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0000" endA="300" endPos="55500" dist="1016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>
    <p:cover dir="ld"/>
    <p:sndAc>
      <p:stSnd>
        <p:snd r:embed="rId2" name="SOUND45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99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3">
            <a:extLst>
              <a:ext uri="{FF2B5EF4-FFF2-40B4-BE49-F238E27FC236}">
                <a16:creationId xmlns:a16="http://schemas.microsoft.com/office/drawing/2014/main" id="{C99EEC21-0EC0-213F-4A32-7681AF3413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600" y="2614845"/>
            <a:ext cx="6912322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altLang="ar-EG" sz="3600" b="1" cap="small" dirty="0">
                <a:solidFill>
                  <a:prstClr val="black"/>
                </a:solidFill>
              </a:rPr>
              <a:t> 5) -9 = س2 </a:t>
            </a: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3" name="صورة الشريحة 2">
                <a:extLst>
                  <a:ext uri="{FF2B5EF4-FFF2-40B4-BE49-F238E27FC236}">
                    <a16:creationId xmlns:a16="http://schemas.microsoft.com/office/drawing/2014/main" id="{AECAECFA-935F-4460-8DD6-53FC70EE10D7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90524351"/>
                  </p:ext>
                </p:extLst>
              </p:nvPr>
            </p:nvGraphicFramePr>
            <p:xfrm>
              <a:off x="-4287416" y="-512017"/>
              <a:ext cx="2286000" cy="1714500"/>
            </p:xfrm>
            <a:graphic>
              <a:graphicData uri="http://schemas.microsoft.com/office/powerpoint/2016/slidezoom">
                <pslz:sldZm>
                  <pslz:sldZmObj sldId="670" cId="0">
                    <pslz:zmPr id="{51167F25-9957-40F3-8910-D7CD44295C8F}" returnToParent="0" transitionDur="1000">
                      <p166:blipFill xmlns:p166="http://schemas.microsoft.com/office/powerpoint/2016/6/main">
                        <a:blip r:embed="rId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86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3" name="صورة الشريحة 2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AECAECFA-935F-4460-8DD6-53FC70EE10D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-4287416" y="-512017"/>
                <a:ext cx="2286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</p:cSld>
  <p:clrMapOvr>
    <a:masterClrMapping/>
  </p:clrMapOvr>
  <p:transition>
    <p:comb/>
    <p:sndAc>
      <p:stSnd>
        <p:snd r:embed="rId2" name="SOUND999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1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>
            <a:extLst>
              <a:ext uri="{FF2B5EF4-FFF2-40B4-BE49-F238E27FC236}">
                <a16:creationId xmlns:a16="http://schemas.microsoft.com/office/drawing/2014/main" id="{B00ADF07-638F-3220-9E4E-A68B3F1F6996}"/>
              </a:ext>
            </a:extLst>
          </p:cNvPr>
          <p:cNvSpPr txBox="1"/>
          <p:nvPr/>
        </p:nvSpPr>
        <p:spPr>
          <a:xfrm>
            <a:off x="863600" y="4292600"/>
            <a:ext cx="7416800" cy="107791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algn="ctr" rtl="1" eaLnBrk="1" hangingPunct="1">
              <a:defRPr/>
            </a:pPr>
            <a:r>
              <a:rPr lang="ar-EG" sz="3200" b="1" dirty="0"/>
              <a:t>التمثيل البياني ليس له مقطع سيني لذا فليس للمعادلة جذور حقيقية وبالتالي يكون مجموعة الحل ∅</a:t>
            </a:r>
            <a:endParaRPr lang="en-US" sz="3200" dirty="0"/>
          </a:p>
        </p:txBody>
      </p:sp>
      <p:pic>
        <p:nvPicPr>
          <p:cNvPr id="100354" name="صورة 28">
            <a:extLst>
              <a:ext uri="{FF2B5EF4-FFF2-40B4-BE49-F238E27FC236}">
                <a16:creationId xmlns:a16="http://schemas.microsoft.com/office/drawing/2014/main" id="{16848A15-8789-0B0A-9E04-6B8260CAC1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20000" contrast="40000"/>
            <a:grayscl/>
          </a:blip>
          <a:srcRect/>
          <a:stretch>
            <a:fillRect/>
          </a:stretch>
        </p:blipFill>
        <p:spPr bwMode="auto">
          <a:xfrm>
            <a:off x="2916238" y="765175"/>
            <a:ext cx="3943350" cy="29527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wipe/>
    <p:sndAc>
      <p:stSnd>
        <p:snd r:embed="rId2" name="0063 - arcade game beep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500"/>
                                        <p:tgtEl>
                                          <p:spTgt spid="100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3">
            <a:extLst>
              <a:ext uri="{FF2B5EF4-FFF2-40B4-BE49-F238E27FC236}">
                <a16:creationId xmlns:a16="http://schemas.microsoft.com/office/drawing/2014/main" id="{10C3ABED-5C7F-9DF9-BD7C-EC4093414A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600" y="2614845"/>
            <a:ext cx="6912322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EG" altLang="ar-EG" sz="3600" b="1" cap="small" dirty="0">
                <a:solidFill>
                  <a:prstClr val="black"/>
                </a:solidFill>
              </a:rPr>
              <a:t> 6) س2 = 25</a:t>
            </a:r>
          </a:p>
        </p:txBody>
      </p:sp>
    </p:spTree>
  </p:cSld>
  <p:clrMapOvr>
    <a:masterClrMapping/>
  </p:clrMapOvr>
  <p:transition>
    <p:comb/>
    <p:sndAc>
      <p:stSnd>
        <p:snd r:embed="rId2" name="SOUND999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1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FA1ECD4C-8A5E-7447-0B32-69C7C1617B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5738" y="3297238"/>
            <a:ext cx="32416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000" b="1">
                <a:solidFill>
                  <a:srgbClr val="3333CC"/>
                </a:solidFill>
                <a:latin typeface="Arial" panose="020B0604020202020204" pitchFamily="34" charset="0"/>
              </a:rPr>
              <a:t>س</a:t>
            </a:r>
            <a:r>
              <a:rPr lang="ar-EG" altLang="ar-EG" sz="4000" b="1" baseline="30000">
                <a:solidFill>
                  <a:srgbClr val="3333CC"/>
                </a:solidFill>
              </a:rPr>
              <a:t>2</a:t>
            </a:r>
            <a:r>
              <a:rPr lang="ar-EG" altLang="ar-EG" sz="4000" b="1">
                <a:solidFill>
                  <a:srgbClr val="3333CC"/>
                </a:solidFill>
                <a:latin typeface="Arial" panose="020B0604020202020204" pitchFamily="34" charset="0"/>
              </a:rPr>
              <a:t> -25 = 0</a:t>
            </a:r>
            <a:endParaRPr lang="en-US" altLang="ar-EG" sz="4000">
              <a:solidFill>
                <a:srgbClr val="3333CC"/>
              </a:solidFill>
              <a:latin typeface="Arial" panose="020B0604020202020204" pitchFamily="34" charset="0"/>
            </a:endParaRPr>
          </a:p>
        </p:txBody>
      </p:sp>
      <p:sp>
        <p:nvSpPr>
          <p:cNvPr id="7" name="TextBox 11">
            <a:extLst>
              <a:ext uri="{FF2B5EF4-FFF2-40B4-BE49-F238E27FC236}">
                <a16:creationId xmlns:a16="http://schemas.microsoft.com/office/drawing/2014/main" id="{1774E365-0113-57FB-27D6-007D4D42FD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4075" y="4305300"/>
            <a:ext cx="576103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000" b="1">
                <a:solidFill>
                  <a:srgbClr val="3333CC"/>
                </a:solidFill>
                <a:latin typeface="Arial" panose="020B0604020202020204" pitchFamily="34" charset="0"/>
              </a:rPr>
              <a:t>(س – 5) (س + 5) = 0</a:t>
            </a:r>
            <a:endParaRPr lang="en-US" altLang="ar-EG" sz="4000">
              <a:solidFill>
                <a:srgbClr val="3333CC"/>
              </a:solidFill>
              <a:latin typeface="Arial" panose="020B0604020202020204" pitchFamily="34" charset="0"/>
            </a:endParaRPr>
          </a:p>
        </p:txBody>
      </p:sp>
      <p:sp>
        <p:nvSpPr>
          <p:cNvPr id="8" name="TextBox 11">
            <a:extLst>
              <a:ext uri="{FF2B5EF4-FFF2-40B4-BE49-F238E27FC236}">
                <a16:creationId xmlns:a16="http://schemas.microsoft.com/office/drawing/2014/main" id="{C4C6661D-22E7-5AF9-C0C4-4C7C9D5AF4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5168900"/>
            <a:ext cx="15113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000" b="1">
                <a:solidFill>
                  <a:srgbClr val="3333CC"/>
                </a:solidFill>
                <a:latin typeface="Arial" panose="020B0604020202020204" pitchFamily="34" charset="0"/>
              </a:rPr>
              <a:t>س= 5</a:t>
            </a:r>
            <a:endParaRPr lang="en-US" altLang="ar-EG" sz="4000">
              <a:solidFill>
                <a:srgbClr val="3333CC"/>
              </a:solidFill>
              <a:latin typeface="Arial" panose="020B0604020202020204" pitchFamily="34" charset="0"/>
            </a:endParaRPr>
          </a:p>
        </p:txBody>
      </p:sp>
      <p:pic>
        <p:nvPicPr>
          <p:cNvPr id="101378" name="صورة 29">
            <a:extLst>
              <a:ext uri="{FF2B5EF4-FFF2-40B4-BE49-F238E27FC236}">
                <a16:creationId xmlns:a16="http://schemas.microsoft.com/office/drawing/2014/main" id="{371DDB4E-03D1-EE8E-160F-F0DE02B3E3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20000" contrast="40000"/>
            <a:grayscl/>
          </a:blip>
          <a:srcRect/>
          <a:stretch>
            <a:fillRect/>
          </a:stretch>
        </p:blipFill>
        <p:spPr bwMode="auto">
          <a:xfrm>
            <a:off x="827088" y="498475"/>
            <a:ext cx="3457575" cy="3124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6" name="TextBox 11">
            <a:extLst>
              <a:ext uri="{FF2B5EF4-FFF2-40B4-BE49-F238E27FC236}">
                <a16:creationId xmlns:a16="http://schemas.microsoft.com/office/drawing/2014/main" id="{2378D4F2-4B15-753C-7ED5-379D74B400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5168900"/>
            <a:ext cx="20161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000" b="1">
                <a:solidFill>
                  <a:srgbClr val="3333CC"/>
                </a:solidFill>
                <a:latin typeface="Arial" panose="020B0604020202020204" pitchFamily="34" charset="0"/>
              </a:rPr>
              <a:t>س= -5</a:t>
            </a:r>
            <a:endParaRPr lang="en-US" altLang="ar-EG" sz="4000">
              <a:solidFill>
                <a:srgbClr val="3333CC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ipe/>
    <p:sndAc>
      <p:stSnd>
        <p:snd r:embed="rId2" name="0063 - arcade game beep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13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13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7" grpId="0"/>
      <p:bldP spid="8" grpId="0"/>
      <p:bldP spid="16" grpId="0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AB9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7779" y="400876"/>
            <a:ext cx="9663104" cy="5856984"/>
            <a:chOff x="0" y="0"/>
            <a:chExt cx="25768276" cy="15618623"/>
          </a:xfrm>
        </p:grpSpPr>
        <p:sp>
          <p:nvSpPr>
            <p:cNvPr id="3" name="Freeform 3"/>
            <p:cNvSpPr/>
            <p:nvPr/>
          </p:nvSpPr>
          <p:spPr>
            <a:xfrm rot="991718">
              <a:off x="5482633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" name="Freeform 4"/>
            <p:cNvSpPr/>
            <p:nvPr/>
          </p:nvSpPr>
          <p:spPr>
            <a:xfrm rot="991718">
              <a:off x="5482633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6" y="0"/>
                  </a:lnTo>
                  <a:lnTo>
                    <a:pt x="1297556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" name="Freeform 5"/>
            <p:cNvSpPr/>
            <p:nvPr/>
          </p:nvSpPr>
          <p:spPr>
            <a:xfrm rot="991718">
              <a:off x="16282321" y="4462449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Freeform 6"/>
            <p:cNvSpPr/>
            <p:nvPr/>
          </p:nvSpPr>
          <p:spPr>
            <a:xfrm rot="991718">
              <a:off x="16282321" y="9934302"/>
              <a:ext cx="1297557" cy="842232"/>
            </a:xfrm>
            <a:custGeom>
              <a:avLst/>
              <a:gdLst/>
              <a:ahLst/>
              <a:cxnLst/>
              <a:rect l="l" t="t" r="r" b="b"/>
              <a:pathLst>
                <a:path w="1297557" h="842232">
                  <a:moveTo>
                    <a:pt x="0" y="0"/>
                  </a:moveTo>
                  <a:lnTo>
                    <a:pt x="1297557" y="0"/>
                  </a:lnTo>
                  <a:lnTo>
                    <a:pt x="1297557" y="842232"/>
                  </a:lnTo>
                  <a:lnTo>
                    <a:pt x="0" y="842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7"/>
            <p:cNvSpPr/>
            <p:nvPr/>
          </p:nvSpPr>
          <p:spPr>
            <a:xfrm rot="943121">
              <a:off x="5903178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Freeform 8"/>
            <p:cNvSpPr/>
            <p:nvPr/>
          </p:nvSpPr>
          <p:spPr>
            <a:xfrm rot="943121">
              <a:off x="5903178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Freeform 9"/>
            <p:cNvSpPr/>
            <p:nvPr/>
          </p:nvSpPr>
          <p:spPr>
            <a:xfrm rot="943121">
              <a:off x="5903178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0" name="Freeform 10"/>
            <p:cNvSpPr/>
            <p:nvPr/>
          </p:nvSpPr>
          <p:spPr>
            <a:xfrm rot="943121">
              <a:off x="16702866" y="2395003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4"/>
                  </a:lnTo>
                  <a:lnTo>
                    <a:pt x="0" y="13202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Freeform 11"/>
            <p:cNvSpPr/>
            <p:nvPr/>
          </p:nvSpPr>
          <p:spPr>
            <a:xfrm rot="943121">
              <a:off x="16702866" y="7866856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2" name="Freeform 12"/>
            <p:cNvSpPr/>
            <p:nvPr/>
          </p:nvSpPr>
          <p:spPr>
            <a:xfrm rot="943121">
              <a:off x="16702866" y="13614020"/>
              <a:ext cx="1101813" cy="1320255"/>
            </a:xfrm>
            <a:custGeom>
              <a:avLst/>
              <a:gdLst/>
              <a:ahLst/>
              <a:cxnLst/>
              <a:rect l="l" t="t" r="r" b="b"/>
              <a:pathLst>
                <a:path w="1101813" h="1320255">
                  <a:moveTo>
                    <a:pt x="0" y="0"/>
                  </a:moveTo>
                  <a:lnTo>
                    <a:pt x="1101813" y="0"/>
                  </a:lnTo>
                  <a:lnTo>
                    <a:pt x="11018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0799688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0799688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21308390" y="3642159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21308390" y="9114012"/>
              <a:ext cx="1278012" cy="1642305"/>
            </a:xfrm>
            <a:custGeom>
              <a:avLst/>
              <a:gdLst/>
              <a:ahLst/>
              <a:cxnLst/>
              <a:rect l="l" t="t" r="r" b="b"/>
              <a:pathLst>
                <a:path w="1278012" h="1642305">
                  <a:moveTo>
                    <a:pt x="0" y="0"/>
                  </a:moveTo>
                  <a:lnTo>
                    <a:pt x="1278012" y="0"/>
                  </a:lnTo>
                  <a:lnTo>
                    <a:pt x="1278012" y="1642305"/>
                  </a:lnTo>
                  <a:lnTo>
                    <a:pt x="0" y="164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Freeform 19"/>
            <p:cNvSpPr/>
            <p:nvPr/>
          </p:nvSpPr>
          <p:spPr>
            <a:xfrm rot="-3154894">
              <a:off x="239022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0" name="Freeform 20"/>
            <p:cNvSpPr/>
            <p:nvPr/>
          </p:nvSpPr>
          <p:spPr>
            <a:xfrm rot="-3154894">
              <a:off x="239022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1" name="Freeform 21"/>
            <p:cNvSpPr/>
            <p:nvPr/>
          </p:nvSpPr>
          <p:spPr>
            <a:xfrm rot="-3154894">
              <a:off x="13189911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2" name="Freeform 22"/>
            <p:cNvSpPr/>
            <p:nvPr/>
          </p:nvSpPr>
          <p:spPr>
            <a:xfrm rot="-3154894">
              <a:off x="13189911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3" name="Freeform 23"/>
            <p:cNvSpPr/>
            <p:nvPr/>
          </p:nvSpPr>
          <p:spPr>
            <a:xfrm rot="-3154894">
              <a:off x="23698613" y="4205486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4" name="Freeform 24"/>
            <p:cNvSpPr/>
            <p:nvPr/>
          </p:nvSpPr>
          <p:spPr>
            <a:xfrm rot="-3154894">
              <a:off x="23698613" y="9677339"/>
              <a:ext cx="1209834" cy="1320255"/>
            </a:xfrm>
            <a:custGeom>
              <a:avLst/>
              <a:gdLst/>
              <a:ahLst/>
              <a:cxnLst/>
              <a:rect l="l" t="t" r="r" b="b"/>
              <a:pathLst>
                <a:path w="1209834" h="1320255">
                  <a:moveTo>
                    <a:pt x="0" y="0"/>
                  </a:moveTo>
                  <a:lnTo>
                    <a:pt x="1209834" y="0"/>
                  </a:lnTo>
                  <a:lnTo>
                    <a:pt x="1209834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Freeform 25"/>
            <p:cNvSpPr/>
            <p:nvPr/>
          </p:nvSpPr>
          <p:spPr>
            <a:xfrm rot="2383747">
              <a:off x="7660349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6" name="Freeform 26"/>
            <p:cNvSpPr/>
            <p:nvPr/>
          </p:nvSpPr>
          <p:spPr>
            <a:xfrm rot="2383747">
              <a:off x="7660349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Freeform 27"/>
            <p:cNvSpPr/>
            <p:nvPr/>
          </p:nvSpPr>
          <p:spPr>
            <a:xfrm rot="2383747">
              <a:off x="7660349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Freeform 28"/>
            <p:cNvSpPr/>
            <p:nvPr/>
          </p:nvSpPr>
          <p:spPr>
            <a:xfrm rot="2383747">
              <a:off x="18460038" y="257979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9" name="Freeform 29"/>
            <p:cNvSpPr/>
            <p:nvPr/>
          </p:nvSpPr>
          <p:spPr>
            <a:xfrm rot="2383747">
              <a:off x="18460038" y="5729832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0" name="Freeform 30"/>
            <p:cNvSpPr/>
            <p:nvPr/>
          </p:nvSpPr>
          <p:spPr>
            <a:xfrm rot="2383747">
              <a:off x="18460038" y="11476996"/>
              <a:ext cx="1284248" cy="1320255"/>
            </a:xfrm>
            <a:custGeom>
              <a:avLst/>
              <a:gdLst/>
              <a:ahLst/>
              <a:cxnLst/>
              <a:rect l="l" t="t" r="r" b="b"/>
              <a:pathLst>
                <a:path w="1284248" h="1320255">
                  <a:moveTo>
                    <a:pt x="0" y="0"/>
                  </a:moveTo>
                  <a:lnTo>
                    <a:pt x="1284248" y="0"/>
                  </a:lnTo>
                  <a:lnTo>
                    <a:pt x="1284248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1" name="Freeform 31"/>
            <p:cNvSpPr/>
            <p:nvPr/>
          </p:nvSpPr>
          <p:spPr>
            <a:xfrm rot="-944927">
              <a:off x="275026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2" name="Freeform 32"/>
            <p:cNvSpPr/>
            <p:nvPr/>
          </p:nvSpPr>
          <p:spPr>
            <a:xfrm rot="-944927">
              <a:off x="275026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3" name="Freeform 33"/>
            <p:cNvSpPr/>
            <p:nvPr/>
          </p:nvSpPr>
          <p:spPr>
            <a:xfrm rot="-944927">
              <a:off x="275026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4" name="Freeform 34"/>
            <p:cNvSpPr/>
            <p:nvPr/>
          </p:nvSpPr>
          <p:spPr>
            <a:xfrm rot="-944927">
              <a:off x="13549952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Freeform 35"/>
            <p:cNvSpPr/>
            <p:nvPr/>
          </p:nvSpPr>
          <p:spPr>
            <a:xfrm rot="-944927">
              <a:off x="13549952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6" name="Freeform 36"/>
            <p:cNvSpPr/>
            <p:nvPr/>
          </p:nvSpPr>
          <p:spPr>
            <a:xfrm rot="-944927">
              <a:off x="13549952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6" y="0"/>
                  </a:lnTo>
                  <a:lnTo>
                    <a:pt x="1699586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7" name="Freeform 37"/>
            <p:cNvSpPr/>
            <p:nvPr/>
          </p:nvSpPr>
          <p:spPr>
            <a:xfrm rot="-944927">
              <a:off x="24058654" y="2710008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6"/>
                  </a:lnTo>
                  <a:lnTo>
                    <a:pt x="0" y="3090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8" name="Freeform 38"/>
            <p:cNvSpPr/>
            <p:nvPr/>
          </p:nvSpPr>
          <p:spPr>
            <a:xfrm rot="-944927">
              <a:off x="24058654" y="8181862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39" name="Freeform 39"/>
            <p:cNvSpPr/>
            <p:nvPr/>
          </p:nvSpPr>
          <p:spPr>
            <a:xfrm rot="-944927">
              <a:off x="24058654" y="13929026"/>
              <a:ext cx="1699585" cy="309016"/>
            </a:xfrm>
            <a:custGeom>
              <a:avLst/>
              <a:gdLst/>
              <a:ahLst/>
              <a:cxnLst/>
              <a:rect l="l" t="t" r="r" b="b"/>
              <a:pathLst>
                <a:path w="1699585" h="309016">
                  <a:moveTo>
                    <a:pt x="0" y="0"/>
                  </a:moveTo>
                  <a:lnTo>
                    <a:pt x="1699585" y="0"/>
                  </a:lnTo>
                  <a:lnTo>
                    <a:pt x="1699585" y="309015"/>
                  </a:lnTo>
                  <a:lnTo>
                    <a:pt x="0" y="309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0" name="Freeform 40"/>
            <p:cNvSpPr/>
            <p:nvPr/>
          </p:nvSpPr>
          <p:spPr>
            <a:xfrm rot="1716936">
              <a:off x="4376737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1" name="Freeform 41"/>
            <p:cNvSpPr/>
            <p:nvPr/>
          </p:nvSpPr>
          <p:spPr>
            <a:xfrm rot="1716936">
              <a:off x="4376737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2" name="Freeform 42"/>
            <p:cNvSpPr/>
            <p:nvPr/>
          </p:nvSpPr>
          <p:spPr>
            <a:xfrm rot="1716936">
              <a:off x="4376737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3" name="Freeform 43"/>
            <p:cNvSpPr/>
            <p:nvPr/>
          </p:nvSpPr>
          <p:spPr>
            <a:xfrm rot="1716936">
              <a:off x="15176425" y="227057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6"/>
                  </a:lnTo>
                  <a:lnTo>
                    <a:pt x="0" y="13555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4" name="Freeform 44"/>
            <p:cNvSpPr/>
            <p:nvPr/>
          </p:nvSpPr>
          <p:spPr>
            <a:xfrm rot="1716936">
              <a:off x="15176425" y="5698910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5" name="Freeform 45"/>
            <p:cNvSpPr/>
            <p:nvPr/>
          </p:nvSpPr>
          <p:spPr>
            <a:xfrm rot="1716936">
              <a:off x="15176425" y="11446074"/>
              <a:ext cx="1293893" cy="1355507"/>
            </a:xfrm>
            <a:custGeom>
              <a:avLst/>
              <a:gdLst/>
              <a:ahLst/>
              <a:cxnLst/>
              <a:rect l="l" t="t" r="r" b="b"/>
              <a:pathLst>
                <a:path w="1293893" h="1355507">
                  <a:moveTo>
                    <a:pt x="0" y="0"/>
                  </a:moveTo>
                  <a:lnTo>
                    <a:pt x="1293893" y="0"/>
                  </a:lnTo>
                  <a:lnTo>
                    <a:pt x="1293893" y="1355507"/>
                  </a:lnTo>
                  <a:lnTo>
                    <a:pt x="0" y="135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6" name="Freeform 46"/>
            <p:cNvSpPr/>
            <p:nvPr/>
          </p:nvSpPr>
          <p:spPr>
            <a:xfrm rot="-1666660">
              <a:off x="120548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7" name="Freeform 47"/>
            <p:cNvSpPr/>
            <p:nvPr/>
          </p:nvSpPr>
          <p:spPr>
            <a:xfrm rot="-1666660">
              <a:off x="120548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8" name="Freeform 48"/>
            <p:cNvSpPr/>
            <p:nvPr/>
          </p:nvSpPr>
          <p:spPr>
            <a:xfrm rot="-1666660">
              <a:off x="120548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49" name="Freeform 49"/>
            <p:cNvSpPr/>
            <p:nvPr/>
          </p:nvSpPr>
          <p:spPr>
            <a:xfrm rot="-1666660">
              <a:off x="12005171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0" name="Freeform 50"/>
            <p:cNvSpPr/>
            <p:nvPr/>
          </p:nvSpPr>
          <p:spPr>
            <a:xfrm rot="-1666660">
              <a:off x="12005171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1" name="Freeform 51"/>
            <p:cNvSpPr/>
            <p:nvPr/>
          </p:nvSpPr>
          <p:spPr>
            <a:xfrm rot="-1666660">
              <a:off x="12005171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2" name="Freeform 52"/>
            <p:cNvSpPr/>
            <p:nvPr/>
          </p:nvSpPr>
          <p:spPr>
            <a:xfrm rot="-1666660">
              <a:off x="22513873" y="922436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3" name="Freeform 53"/>
            <p:cNvSpPr/>
            <p:nvPr/>
          </p:nvSpPr>
          <p:spPr>
            <a:xfrm rot="-1666660">
              <a:off x="22513873" y="6394289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4" name="Freeform 54"/>
            <p:cNvSpPr/>
            <p:nvPr/>
          </p:nvSpPr>
          <p:spPr>
            <a:xfrm rot="-1666660">
              <a:off x="22513873" y="12141453"/>
              <a:ext cx="1106614" cy="1320255"/>
            </a:xfrm>
            <a:custGeom>
              <a:avLst/>
              <a:gdLst/>
              <a:ahLst/>
              <a:cxnLst/>
              <a:rect l="l" t="t" r="r" b="b"/>
              <a:pathLst>
                <a:path w="1106614" h="1320255">
                  <a:moveTo>
                    <a:pt x="0" y="0"/>
                  </a:moveTo>
                  <a:lnTo>
                    <a:pt x="1106613" y="0"/>
                  </a:lnTo>
                  <a:lnTo>
                    <a:pt x="1106613" y="1320255"/>
                  </a:lnTo>
                  <a:lnTo>
                    <a:pt x="0" y="13202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5" name="Freeform 55"/>
            <p:cNvSpPr/>
            <p:nvPr/>
          </p:nvSpPr>
          <p:spPr>
            <a:xfrm rot="-2040604">
              <a:off x="8727886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6" name="Freeform 56"/>
            <p:cNvSpPr/>
            <p:nvPr/>
          </p:nvSpPr>
          <p:spPr>
            <a:xfrm rot="-2040604">
              <a:off x="8727886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7" name="Freeform 57"/>
            <p:cNvSpPr/>
            <p:nvPr/>
          </p:nvSpPr>
          <p:spPr>
            <a:xfrm rot="-2040604">
              <a:off x="8727886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8" name="Freeform 58"/>
            <p:cNvSpPr/>
            <p:nvPr/>
          </p:nvSpPr>
          <p:spPr>
            <a:xfrm rot="-2040604">
              <a:off x="19527574" y="2864516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59" name="Freeform 59"/>
            <p:cNvSpPr/>
            <p:nvPr/>
          </p:nvSpPr>
          <p:spPr>
            <a:xfrm rot="-2040604">
              <a:off x="19527574" y="8336369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20"/>
                  </a:lnTo>
                  <a:lnTo>
                    <a:pt x="0" y="9513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60" name="Freeform 60"/>
            <p:cNvSpPr/>
            <p:nvPr/>
          </p:nvSpPr>
          <p:spPr>
            <a:xfrm rot="-2040604">
              <a:off x="19527574" y="14083534"/>
              <a:ext cx="2378298" cy="951319"/>
            </a:xfrm>
            <a:custGeom>
              <a:avLst/>
              <a:gdLst/>
              <a:ahLst/>
              <a:cxnLst/>
              <a:rect l="l" t="t" r="r" b="b"/>
              <a:pathLst>
                <a:path w="2378298" h="951319">
                  <a:moveTo>
                    <a:pt x="0" y="0"/>
                  </a:moveTo>
                  <a:lnTo>
                    <a:pt x="2378298" y="0"/>
                  </a:lnTo>
                  <a:lnTo>
                    <a:pt x="2378298" y="951319"/>
                  </a:lnTo>
                  <a:lnTo>
                    <a:pt x="0" y="951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25000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61" name="Freeform 61"/>
          <p:cNvSpPr/>
          <p:nvPr/>
        </p:nvSpPr>
        <p:spPr>
          <a:xfrm rot="10030595">
            <a:off x="1023425" y="117815"/>
            <a:ext cx="7828542" cy="5559153"/>
          </a:xfrm>
          <a:custGeom>
            <a:avLst/>
            <a:gdLst/>
            <a:ahLst/>
            <a:cxnLst/>
            <a:rect l="l" t="t" r="r" b="b"/>
            <a:pathLst>
              <a:path w="15657084" h="11118305">
                <a:moveTo>
                  <a:pt x="0" y="0"/>
                </a:moveTo>
                <a:lnTo>
                  <a:pt x="15657084" y="0"/>
                </a:lnTo>
                <a:lnTo>
                  <a:pt x="15657084" y="11118305"/>
                </a:lnTo>
                <a:lnTo>
                  <a:pt x="0" y="1111830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r="-604" b="-35233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4" name="Freeform 64"/>
          <p:cNvSpPr/>
          <p:nvPr/>
        </p:nvSpPr>
        <p:spPr>
          <a:xfrm rot="-1343918">
            <a:off x="947578" y="2939609"/>
            <a:ext cx="1409632" cy="2057400"/>
          </a:xfrm>
          <a:custGeom>
            <a:avLst/>
            <a:gdLst/>
            <a:ahLst/>
            <a:cxnLst/>
            <a:rect l="l" t="t" r="r" b="b"/>
            <a:pathLst>
              <a:path w="2819264" h="4114800">
                <a:moveTo>
                  <a:pt x="0" y="0"/>
                </a:moveTo>
                <a:lnTo>
                  <a:pt x="2819264" y="0"/>
                </a:lnTo>
                <a:lnTo>
                  <a:pt x="28192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5" name="Freeform 65"/>
          <p:cNvSpPr/>
          <p:nvPr/>
        </p:nvSpPr>
        <p:spPr>
          <a:xfrm rot="447030">
            <a:off x="2206977" y="4228805"/>
            <a:ext cx="1028700" cy="1028700"/>
          </a:xfrm>
          <a:custGeom>
            <a:avLst/>
            <a:gdLst/>
            <a:ahLst/>
            <a:cxnLst/>
            <a:rect l="l" t="t" r="r" b="b"/>
            <a:pathLst>
              <a:path w="2057400" h="2057400">
                <a:moveTo>
                  <a:pt x="0" y="0"/>
                </a:moveTo>
                <a:lnTo>
                  <a:pt x="2057400" y="0"/>
                </a:lnTo>
                <a:lnTo>
                  <a:pt x="2057400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8" name="TextBox 3">
            <a:extLst>
              <a:ext uri="{FF2B5EF4-FFF2-40B4-BE49-F238E27FC236}">
                <a16:creationId xmlns:a16="http://schemas.microsoft.com/office/drawing/2014/main" id="{C8FEA570-DE38-42EA-8EFE-95CF21140F7B}"/>
              </a:ext>
            </a:extLst>
          </p:cNvPr>
          <p:cNvSpPr txBox="1"/>
          <p:nvPr/>
        </p:nvSpPr>
        <p:spPr bwMode="auto">
          <a:xfrm>
            <a:off x="4113708" y="810059"/>
            <a:ext cx="2911824" cy="1687890"/>
          </a:xfrm>
          <a:prstGeom prst="flowChartMagneticTape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7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تأكد</a:t>
            </a:r>
          </a:p>
        </p:txBody>
      </p:sp>
      <p:sp>
        <p:nvSpPr>
          <p:cNvPr id="69" name="Rectangle 1">
            <a:extLst>
              <a:ext uri="{FF2B5EF4-FFF2-40B4-BE49-F238E27FC236}">
                <a16:creationId xmlns:a16="http://schemas.microsoft.com/office/drawing/2014/main" id="{3B813E08-F436-489E-B678-C03CB2B3E9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8307" y="2940111"/>
            <a:ext cx="5400675" cy="1200329"/>
          </a:xfrm>
          <a:prstGeom prst="rect">
            <a:avLst/>
          </a:prstGeom>
          <a:noFill/>
          <a:ln>
            <a:noFill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7200" b="1" i="0" u="none" strike="noStrike" kern="1200" cap="small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مثال </a:t>
            </a:r>
            <a:r>
              <a:rPr kumimoji="0" lang="ar-EG" sz="7200" b="1" i="0" u="none" strike="noStrike" kern="1200" cap="small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5</a:t>
            </a:r>
            <a:endParaRPr kumimoji="0" lang="ar-SA" sz="7200" b="1" i="0" u="none" strike="noStrike" kern="1200" cap="small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152058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2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>
            <a:extLst>
              <a:ext uri="{FF2B5EF4-FFF2-40B4-BE49-F238E27FC236}">
                <a16:creationId xmlns:a16="http://schemas.microsoft.com/office/drawing/2014/main" id="{70A1646B-CDCD-BB1C-DC17-F89B2C37A5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1913" y="3071813"/>
            <a:ext cx="6786562" cy="286226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1" eaLnBrk="1" hangingPunct="1">
              <a:defRPr/>
            </a:pPr>
            <a:r>
              <a:rPr lang="ar-EG" altLang="ar-EG" sz="3600" b="1" dirty="0">
                <a:latin typeface="Calibri" panose="020F0502020204030204" pitchFamily="34" charset="0"/>
              </a:rPr>
              <a:t>7) </a:t>
            </a:r>
            <a:r>
              <a:rPr lang="ar-EG" altLang="ar-EG" sz="3600" b="1" dirty="0">
                <a:solidFill>
                  <a:srgbClr val="FF0000"/>
                </a:solidFill>
                <a:latin typeface="Calibri" panose="020F0502020204030204" pitchFamily="34" charset="0"/>
              </a:rPr>
              <a:t>معرض العلوم</a:t>
            </a:r>
            <a:r>
              <a:rPr lang="ar-EG" altLang="ar-EG" sz="3600" b="1" dirty="0">
                <a:latin typeface="Calibri" panose="020F0502020204030204" pitchFamily="34" charset="0"/>
              </a:rPr>
              <a:t>: </a:t>
            </a:r>
            <a:r>
              <a:rPr lang="ar-SA" altLang="ar-EG" sz="3600" b="1" dirty="0">
                <a:latin typeface="Calibri" panose="020F0502020204030204" pitchFamily="34" charset="0"/>
              </a:rPr>
              <a:t>إذا </a:t>
            </a:r>
            <a:r>
              <a:rPr lang="ar-EG" altLang="ar-EG" sz="3600" b="1" dirty="0">
                <a:latin typeface="Calibri" panose="020F0502020204030204" pitchFamily="34" charset="0"/>
              </a:rPr>
              <a:t>صمّم نواف نموذجًا لصاروخ يمكنه أن ينطلق في الهواء وفق المعادلة المبينة في الشكل، حيث </a:t>
            </a:r>
            <a:r>
              <a:rPr lang="ar-SA" altLang="ar-EG" sz="3600" b="1" dirty="0">
                <a:latin typeface="Calibri" panose="020F0502020204030204" pitchFamily="34" charset="0"/>
              </a:rPr>
              <a:t>(</a:t>
            </a:r>
            <a:r>
              <a:rPr lang="ar-EG" altLang="ar-EG" sz="3600" b="1" dirty="0">
                <a:latin typeface="Calibri" panose="020F0502020204030204" pitchFamily="34" charset="0"/>
              </a:rPr>
              <a:t>ع</a:t>
            </a:r>
            <a:r>
              <a:rPr lang="ar-SA" altLang="ar-EG" sz="3600" b="1" dirty="0">
                <a:latin typeface="Calibri" panose="020F0502020204030204" pitchFamily="34" charset="0"/>
              </a:rPr>
              <a:t>)</a:t>
            </a:r>
            <a:r>
              <a:rPr lang="ar-EG" altLang="ar-EG" sz="3600" b="1" dirty="0">
                <a:latin typeface="Calibri" panose="020F0502020204030204" pitchFamily="34" charset="0"/>
              </a:rPr>
              <a:t> ارتفاع الصاروخ بالأقدام بعد </a:t>
            </a:r>
            <a:r>
              <a:rPr lang="ar-SA" altLang="ar-EG" sz="3600" b="1" dirty="0">
                <a:latin typeface="Calibri" panose="020F0502020204030204" pitchFamily="34" charset="0"/>
              </a:rPr>
              <a:t>(</a:t>
            </a:r>
            <a:r>
              <a:rPr lang="ar-EG" altLang="ar-EG" sz="3600" b="1" dirty="0">
                <a:latin typeface="Calibri" panose="020F0502020204030204" pitchFamily="34" charset="0"/>
              </a:rPr>
              <a:t>ن</a:t>
            </a:r>
            <a:r>
              <a:rPr lang="ar-SA" altLang="ar-EG" sz="3600" b="1" dirty="0">
                <a:latin typeface="Calibri" panose="020F0502020204030204" pitchFamily="34" charset="0"/>
              </a:rPr>
              <a:t>)</a:t>
            </a:r>
            <a:r>
              <a:rPr lang="ar-EG" altLang="ar-EG" sz="3600" b="1" dirty="0">
                <a:latin typeface="Calibri" panose="020F0502020204030204" pitchFamily="34" charset="0"/>
              </a:rPr>
              <a:t> ثانية من انطلاقه، فكم يبقى الصاروخ في الهواء تقريبًا؟ </a:t>
            </a:r>
            <a:endParaRPr lang="en-US" altLang="ar-EG" sz="3600" dirty="0">
              <a:latin typeface="Calibri" panose="020F0502020204030204" pitchFamily="34" charset="0"/>
            </a:endParaRPr>
          </a:p>
        </p:txBody>
      </p:sp>
      <p:pic>
        <p:nvPicPr>
          <p:cNvPr id="49159" name="Picture 7">
            <a:extLst>
              <a:ext uri="{FF2B5EF4-FFF2-40B4-BE49-F238E27FC236}">
                <a16:creationId xmlns:a16="http://schemas.microsoft.com/office/drawing/2014/main" id="{1BE59AE0-D466-46A8-A7FB-DD0DF0DFF7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649288"/>
            <a:ext cx="2376487" cy="195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omb/>
    <p:sndAc>
      <p:stSnd>
        <p:snd r:embed="rId2" name="0063 - arcade game beep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49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7F7ACEC1-E07B-BA52-F8A9-2AF2BFCCDF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0338" y="266700"/>
            <a:ext cx="4752975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000" b="1">
                <a:solidFill>
                  <a:srgbClr val="3333CC"/>
                </a:solidFill>
                <a:latin typeface="Arial" panose="020B0604020202020204" pitchFamily="34" charset="0"/>
              </a:rPr>
              <a:t>-16ن</a:t>
            </a:r>
            <a:r>
              <a:rPr lang="ar-EG" altLang="ar-EG" sz="4000" b="1" baseline="30000">
                <a:solidFill>
                  <a:srgbClr val="3333CC"/>
                </a:solidFill>
              </a:rPr>
              <a:t>2</a:t>
            </a:r>
            <a:r>
              <a:rPr lang="ar-EG" altLang="ar-EG" sz="4000" b="1">
                <a:solidFill>
                  <a:srgbClr val="3333CC"/>
                </a:solidFill>
                <a:latin typeface="Arial" panose="020B0604020202020204" pitchFamily="34" charset="0"/>
              </a:rPr>
              <a:t> -135ن = 0</a:t>
            </a:r>
            <a:endParaRPr lang="en-US" altLang="ar-EG" sz="4000">
              <a:solidFill>
                <a:srgbClr val="3333CC"/>
              </a:solidFill>
              <a:latin typeface="Arial" panose="020B0604020202020204" pitchFamily="34" charset="0"/>
            </a:endParaRPr>
          </a:p>
        </p:txBody>
      </p:sp>
      <p:sp>
        <p:nvSpPr>
          <p:cNvPr id="7" name="TextBox 11">
            <a:extLst>
              <a:ext uri="{FF2B5EF4-FFF2-40B4-BE49-F238E27FC236}">
                <a16:creationId xmlns:a16="http://schemas.microsoft.com/office/drawing/2014/main" id="{4CB51655-E980-F5B6-CFD5-C2FE8D16AC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7100" y="1117600"/>
            <a:ext cx="576103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000" b="1">
                <a:solidFill>
                  <a:srgbClr val="3333CC"/>
                </a:solidFill>
                <a:latin typeface="Arial" panose="020B0604020202020204" pitchFamily="34" charset="0"/>
              </a:rPr>
              <a:t>-ن (16ن – 135) = 0</a:t>
            </a:r>
            <a:endParaRPr lang="en-US" altLang="ar-EG" sz="4000">
              <a:solidFill>
                <a:srgbClr val="3333CC"/>
              </a:solidFill>
              <a:latin typeface="Arial" panose="020B0604020202020204" pitchFamily="34" charset="0"/>
            </a:endParaRPr>
          </a:p>
        </p:txBody>
      </p:sp>
      <p:sp>
        <p:nvSpPr>
          <p:cNvPr id="8" name="TextBox 11">
            <a:extLst>
              <a:ext uri="{FF2B5EF4-FFF2-40B4-BE49-F238E27FC236}">
                <a16:creationId xmlns:a16="http://schemas.microsoft.com/office/drawing/2014/main" id="{B4F33677-DAAD-4C5D-B3DF-C7C104C9DD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2354263"/>
            <a:ext cx="15128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000" b="1">
                <a:solidFill>
                  <a:srgbClr val="3333CC"/>
                </a:solidFill>
                <a:latin typeface="Arial" panose="020B0604020202020204" pitchFamily="34" charset="0"/>
              </a:rPr>
              <a:t>ن= 0</a:t>
            </a:r>
            <a:endParaRPr lang="en-US" altLang="ar-EG" sz="4000">
              <a:solidFill>
                <a:srgbClr val="3333CC"/>
              </a:solidFill>
              <a:latin typeface="Arial" panose="020B0604020202020204" pitchFamily="34" charset="0"/>
            </a:endParaRPr>
          </a:p>
        </p:txBody>
      </p:sp>
      <p:sp>
        <p:nvSpPr>
          <p:cNvPr id="16" name="TextBox 11">
            <a:extLst>
              <a:ext uri="{FF2B5EF4-FFF2-40B4-BE49-F238E27FC236}">
                <a16:creationId xmlns:a16="http://schemas.microsoft.com/office/drawing/2014/main" id="{5D60387C-137E-C5FB-9126-10303368EC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4925" y="2341563"/>
            <a:ext cx="39592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000" b="1">
                <a:solidFill>
                  <a:srgbClr val="3333CC"/>
                </a:solidFill>
                <a:latin typeface="Arial" panose="020B0604020202020204" pitchFamily="34" charset="0"/>
              </a:rPr>
              <a:t>16ن = 135</a:t>
            </a:r>
            <a:endParaRPr lang="en-US" altLang="ar-EG" sz="4000">
              <a:solidFill>
                <a:srgbClr val="3333CC"/>
              </a:solidFill>
              <a:latin typeface="Arial" panose="020B0604020202020204" pitchFamily="34" charset="0"/>
            </a:endParaRPr>
          </a:p>
        </p:txBody>
      </p:sp>
      <p:sp>
        <p:nvSpPr>
          <p:cNvPr id="9" name="TextBox 11">
            <a:extLst>
              <a:ext uri="{FF2B5EF4-FFF2-40B4-BE49-F238E27FC236}">
                <a16:creationId xmlns:a16="http://schemas.microsoft.com/office/drawing/2014/main" id="{E604176A-6412-BFDE-CD6A-146C0584F0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4075" y="3638550"/>
            <a:ext cx="39608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000" b="1">
                <a:solidFill>
                  <a:srgbClr val="3333CC"/>
                </a:solidFill>
                <a:latin typeface="Arial" panose="020B0604020202020204" pitchFamily="34" charset="0"/>
              </a:rPr>
              <a:t>ن= ــــــــــــ</a:t>
            </a:r>
            <a:endParaRPr lang="en-US" altLang="ar-EG" sz="4000">
              <a:solidFill>
                <a:srgbClr val="3333CC"/>
              </a:solidFill>
              <a:latin typeface="Arial" panose="020B0604020202020204" pitchFamily="34" charset="0"/>
            </a:endParaRPr>
          </a:p>
        </p:txBody>
      </p:sp>
      <p:sp>
        <p:nvSpPr>
          <p:cNvPr id="10" name="TextBox 11">
            <a:extLst>
              <a:ext uri="{FF2B5EF4-FFF2-40B4-BE49-F238E27FC236}">
                <a16:creationId xmlns:a16="http://schemas.microsoft.com/office/drawing/2014/main" id="{367DDA30-C2D1-6D38-4CDE-04B3DBC11A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7325" y="3422650"/>
            <a:ext cx="10795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000" b="1">
                <a:solidFill>
                  <a:srgbClr val="3333CC"/>
                </a:solidFill>
                <a:latin typeface="Arial" panose="020B0604020202020204" pitchFamily="34" charset="0"/>
              </a:rPr>
              <a:t>135</a:t>
            </a:r>
            <a:endParaRPr lang="en-US" altLang="ar-EG" sz="4000">
              <a:solidFill>
                <a:srgbClr val="3333CC"/>
              </a:solidFill>
              <a:latin typeface="Arial" panose="020B0604020202020204" pitchFamily="34" charset="0"/>
            </a:endParaRP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43158E82-1F25-F93E-1CDC-5B4E93D66D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8763" y="4070350"/>
            <a:ext cx="9366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000" b="1">
                <a:solidFill>
                  <a:srgbClr val="3333CC"/>
                </a:solidFill>
                <a:latin typeface="Arial" panose="020B0604020202020204" pitchFamily="34" charset="0"/>
              </a:rPr>
              <a:t>16</a:t>
            </a:r>
            <a:endParaRPr lang="en-US" altLang="ar-EG" sz="4000">
              <a:solidFill>
                <a:srgbClr val="3333CC"/>
              </a:solidFill>
              <a:latin typeface="Arial" panose="020B0604020202020204" pitchFamily="34" charset="0"/>
            </a:endParaRPr>
          </a:p>
        </p:txBody>
      </p:sp>
      <p:sp>
        <p:nvSpPr>
          <p:cNvPr id="13" name="TextBox 11">
            <a:extLst>
              <a:ext uri="{FF2B5EF4-FFF2-40B4-BE49-F238E27FC236}">
                <a16:creationId xmlns:a16="http://schemas.microsoft.com/office/drawing/2014/main" id="{05AEF8DB-382B-9960-0FA5-BEA9721FB7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86150" y="4818063"/>
            <a:ext cx="47529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000" b="1">
                <a:solidFill>
                  <a:srgbClr val="3333CC"/>
                </a:solidFill>
                <a:latin typeface="Arial" panose="020B0604020202020204" pitchFamily="34" charset="0"/>
              </a:rPr>
              <a:t>ن ~ 8.4 ثواني تقريبا</a:t>
            </a:r>
            <a:endParaRPr lang="en-US" altLang="ar-EG" sz="4000">
              <a:solidFill>
                <a:srgbClr val="3333CC"/>
              </a:solidFill>
              <a:latin typeface="Arial" panose="020B0604020202020204" pitchFamily="34" charset="0"/>
            </a:endParaRPr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266A14F7-9BBF-356F-0B70-84C484F2B1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5600700"/>
            <a:ext cx="791686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000" b="1" dirty="0">
                <a:solidFill>
                  <a:srgbClr val="3333CC"/>
                </a:solidFill>
                <a:latin typeface="Arial" panose="020B0604020202020204" pitchFamily="34" charset="0"/>
              </a:rPr>
              <a:t>يبقى الصاروخ في الهواء 8.4 ثانية تقريبًا </a:t>
            </a:r>
            <a:endParaRPr lang="en-US" altLang="ar-EG" sz="4000" dirty="0">
              <a:solidFill>
                <a:srgbClr val="3333CC"/>
              </a:solidFill>
              <a:latin typeface="Arial" panose="020B0604020202020204" pitchFamily="34" charset="0"/>
            </a:endParaRP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3B099D1B-F2FF-88E1-2104-C3085C1EEE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2500" y="4949825"/>
            <a:ext cx="4841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EG" altLang="ar-EG" sz="4000" b="1">
                <a:solidFill>
                  <a:srgbClr val="3333CC"/>
                </a:solidFill>
                <a:latin typeface="Arial" panose="020B0604020202020204" pitchFamily="34" charset="0"/>
              </a:rPr>
              <a:t>~</a:t>
            </a:r>
            <a:endParaRPr lang="en-US" altLang="ar-EG" sz="4000">
              <a:solidFill>
                <a:srgbClr val="3333CC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ipe/>
    <p:sndAc>
      <p:stSnd>
        <p:snd r:embed="rId2" name="0063 - arcade game beep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1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23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750"/>
                            </p:stCondLst>
                            <p:childTnLst>
                              <p:par>
                                <p:cTn id="3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250"/>
                            </p:stCondLst>
                            <p:childTnLst>
                              <p:par>
                                <p:cTn id="4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6750"/>
                            </p:stCondLst>
                            <p:childTnLst>
                              <p:par>
                                <p:cTn id="5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7" grpId="0"/>
      <p:bldP spid="8" grpId="0"/>
      <p:bldP spid="16" grpId="0"/>
      <p:bldP spid="9" grpId="0"/>
      <p:bldP spid="10" grpId="0"/>
      <p:bldP spid="11" grpId="0"/>
      <p:bldP spid="13" grpId="0"/>
      <p:bldP spid="14" grpId="0"/>
      <p:bldP spid="1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5ed3b896abe5074153d26d72aa7b44167b705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1663</TotalTime>
  <Words>1900</Words>
  <Application>Microsoft Macintosh PowerPoint</Application>
  <PresentationFormat>عرض على الشاشة (4:3)</PresentationFormat>
  <Paragraphs>303</Paragraphs>
  <Slides>96</Slides>
  <Notes>1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4</vt:i4>
      </vt:variant>
      <vt:variant>
        <vt:lpstr>عناوين الشرائح</vt:lpstr>
      </vt:variant>
      <vt:variant>
        <vt:i4>96</vt:i4>
      </vt:variant>
    </vt:vector>
  </HeadingPairs>
  <TitlesOfParts>
    <vt:vector size="104" baseType="lpstr">
      <vt:lpstr>Arial</vt:lpstr>
      <vt:lpstr>Calibri</vt:lpstr>
      <vt:lpstr>Corbel</vt:lpstr>
      <vt:lpstr>Times New Roman</vt:lpstr>
      <vt:lpstr>Office Theme</vt:lpstr>
      <vt:lpstr>1_Office Theme</vt:lpstr>
      <vt:lpstr>4_Office Theme</vt:lpstr>
      <vt:lpstr>5_Office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رياضة 3 متوسط - الفصل الثامن</dc:title>
  <dc:subject>1- (8-2) حل المعادلات التربيعية بيانياً</dc:subject>
  <dc:creator>Eman Adel</dc:creator>
  <cp:lastModifiedBy>Mahmood Bayoumi</cp:lastModifiedBy>
  <cp:revision>841</cp:revision>
  <dcterms:created xsi:type="dcterms:W3CDTF">2010-11-25T13:59:35Z</dcterms:created>
  <dcterms:modified xsi:type="dcterms:W3CDTF">2026-03-27T00:10:26Z</dcterms:modified>
</cp:coreProperties>
</file>